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firstSlideNum="0"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Lst>
  <p:sldSz cy="6858000" cx="9144000"/>
  <p:notesSz cx="6797675" cy="992662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845">
          <p15:clr>
            <a:srgbClr val="A4A3A4"/>
          </p15:clr>
        </p15:guide>
        <p15:guide id="2" pos="5511">
          <p15:clr>
            <a:srgbClr val="A4A3A4"/>
          </p15:clr>
        </p15:guide>
      </p15:sldGuideLst>
    </p:ext>
    <p:ext uri="GoogleSlidesCustomDataVersion2">
      <go:slidesCustomData xmlns:go="http://customooxmlschemas.google.com/" r:id="rId11" roundtripDataSignature="AMtx7mj3c6biR4j2dmM9pVuKGa9++D3nd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845" orient="horz"/>
        <p:guide pos="5511"/>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customschemas.google.com/relationships/presentationmetadata" Target="metadata"/><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46400" cy="496888"/>
          </a:xfrm>
          <a:prstGeom prst="rect">
            <a:avLst/>
          </a:prstGeom>
          <a:noFill/>
          <a:ln>
            <a:noFill/>
          </a:ln>
        </p:spPr>
        <p:txBody>
          <a:bodyPr anchorCtr="0" anchor="t" bIns="46025" lIns="92075" spcFirstLastPara="1" rIns="92075" wrap="square" tIns="4602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2pPr>
            <a:lvl3pPr lvl="2"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3pPr>
            <a:lvl4pPr lvl="3"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4pPr>
            <a:lvl5pPr lvl="4"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5pPr>
            <a:lvl6pPr lvl="5"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6pPr>
            <a:lvl7pPr lvl="6"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7pPr>
            <a:lvl8pPr lvl="7"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8pPr>
            <a:lvl9pPr lvl="8"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9pPr>
          </a:lstStyle>
          <a:p/>
        </p:txBody>
      </p:sp>
      <p:sp>
        <p:nvSpPr>
          <p:cNvPr id="4" name="Google Shape;4;n"/>
          <p:cNvSpPr txBox="1"/>
          <p:nvPr>
            <p:ph idx="10" type="dt"/>
          </p:nvPr>
        </p:nvSpPr>
        <p:spPr>
          <a:xfrm>
            <a:off x="3849688" y="0"/>
            <a:ext cx="2946400" cy="496888"/>
          </a:xfrm>
          <a:prstGeom prst="rect">
            <a:avLst/>
          </a:prstGeom>
          <a:noFill/>
          <a:ln>
            <a:noFill/>
          </a:ln>
        </p:spPr>
        <p:txBody>
          <a:bodyPr anchorCtr="0" anchor="t" bIns="46025" lIns="92075" spcFirstLastPara="1" rIns="92075" wrap="square" tIns="46025">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2pPr>
            <a:lvl3pPr lvl="2"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3pPr>
            <a:lvl4pPr lvl="3"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4pPr>
            <a:lvl5pPr lvl="4"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5pPr>
            <a:lvl6pPr lvl="5"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6pPr>
            <a:lvl7pPr lvl="6"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7pPr>
            <a:lvl8pPr lvl="7"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8pPr>
            <a:lvl9pPr lvl="8"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9pPr>
          </a:lstStyle>
          <a:p/>
        </p:txBody>
      </p:sp>
      <p:sp>
        <p:nvSpPr>
          <p:cNvPr id="5" name="Google Shape;5;n"/>
          <p:cNvSpPr/>
          <p:nvPr>
            <p:ph idx="3" type="sldImg"/>
          </p:nvPr>
        </p:nvSpPr>
        <p:spPr>
          <a:xfrm>
            <a:off x="917575" y="744538"/>
            <a:ext cx="4964113" cy="3722687"/>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79450" y="4714875"/>
            <a:ext cx="5438775" cy="4467225"/>
          </a:xfrm>
          <a:prstGeom prst="rect">
            <a:avLst/>
          </a:prstGeom>
          <a:noFill/>
          <a:ln>
            <a:noFill/>
          </a:ln>
        </p:spPr>
        <p:txBody>
          <a:bodyPr anchorCtr="0" anchor="t" bIns="46025" lIns="92075" spcFirstLastPara="1" rIns="92075" wrap="square" tIns="46025">
            <a:noAutofit/>
          </a:bodyPr>
          <a:lstStyle>
            <a:lvl1pPr indent="-228600" lvl="0" marL="4572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428163"/>
            <a:ext cx="2946400" cy="496887"/>
          </a:xfrm>
          <a:prstGeom prst="rect">
            <a:avLst/>
          </a:prstGeom>
          <a:noFill/>
          <a:ln>
            <a:noFill/>
          </a:ln>
        </p:spPr>
        <p:txBody>
          <a:bodyPr anchorCtr="0" anchor="b" bIns="46025" lIns="92075" spcFirstLastPara="1" rIns="92075" wrap="square" tIns="46025">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2pPr>
            <a:lvl3pPr lvl="2"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3pPr>
            <a:lvl4pPr lvl="3"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4pPr>
            <a:lvl5pPr lvl="4"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5pPr>
            <a:lvl6pPr lvl="5"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6pPr>
            <a:lvl7pPr lvl="6"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7pPr>
            <a:lvl8pPr lvl="7"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8pPr>
            <a:lvl9pPr lvl="8"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9pPr>
          </a:lstStyle>
          <a:p/>
        </p:txBody>
      </p:sp>
      <p:sp>
        <p:nvSpPr>
          <p:cNvPr id="8" name="Google Shape;8;n"/>
          <p:cNvSpPr txBox="1"/>
          <p:nvPr>
            <p:ph idx="12" type="sldNum"/>
          </p:nvPr>
        </p:nvSpPr>
        <p:spPr>
          <a:xfrm>
            <a:off x="3849688" y="9428163"/>
            <a:ext cx="2946400" cy="496887"/>
          </a:xfrm>
          <a:prstGeom prst="rect">
            <a:avLst/>
          </a:prstGeom>
          <a:noFill/>
          <a:ln>
            <a:noFill/>
          </a:ln>
        </p:spPr>
        <p:txBody>
          <a:bodyPr anchorCtr="0" anchor="b" bIns="46025" lIns="92075" spcFirstLastPara="1" rIns="92075" wrap="square" tIns="46025">
            <a:noAutofit/>
          </a:bodyPr>
          <a:lstStyle/>
          <a:p>
            <a:pPr indent="0" lvl="0" marL="0" marR="0" rtl="0" algn="r">
              <a:spcBef>
                <a:spcPts val="0"/>
              </a:spcBef>
              <a:spcAft>
                <a:spcPts val="0"/>
              </a:spcAft>
              <a:buNone/>
            </a:pPr>
            <a:fld id="{00000000-1234-1234-1234-123412341234}" type="slidenum">
              <a:rPr b="0" i="0" lang="ja-JP"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917575" y="744538"/>
            <a:ext cx="4964113" cy="3722687"/>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86" name="Google Shape;86;p1:notes"/>
          <p:cNvSpPr txBox="1"/>
          <p:nvPr>
            <p:ph idx="1" type="body"/>
          </p:nvPr>
        </p:nvSpPr>
        <p:spPr>
          <a:xfrm>
            <a:off x="679450" y="4714875"/>
            <a:ext cx="5438775" cy="4467225"/>
          </a:xfrm>
          <a:prstGeom prst="rect">
            <a:avLst/>
          </a:prstGeom>
          <a:noFill/>
          <a:ln>
            <a:noFill/>
          </a:ln>
        </p:spPr>
        <p:txBody>
          <a:bodyPr anchorCtr="0" anchor="t" bIns="46025" lIns="92075" spcFirstLastPara="1" rIns="92075" wrap="square" tIns="460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2:notes"/>
          <p:cNvSpPr/>
          <p:nvPr>
            <p:ph idx="2" type="sldImg"/>
          </p:nvPr>
        </p:nvSpPr>
        <p:spPr>
          <a:xfrm>
            <a:off x="917575" y="744538"/>
            <a:ext cx="4964113" cy="3722687"/>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06" name="Google Shape;106;p2:notes"/>
          <p:cNvSpPr txBox="1"/>
          <p:nvPr>
            <p:ph idx="1" type="body"/>
          </p:nvPr>
        </p:nvSpPr>
        <p:spPr>
          <a:xfrm>
            <a:off x="679450" y="4714875"/>
            <a:ext cx="5438775" cy="4467225"/>
          </a:xfrm>
          <a:prstGeom prst="rect">
            <a:avLst/>
          </a:prstGeom>
          <a:noFill/>
          <a:ln>
            <a:noFill/>
          </a:ln>
        </p:spPr>
        <p:txBody>
          <a:bodyPr anchorCtr="0" anchor="t" bIns="46025" lIns="92075" spcFirstLastPara="1" rIns="92075" wrap="square" tIns="460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4:notes"/>
          <p:cNvSpPr/>
          <p:nvPr>
            <p:ph idx="2" type="sldImg"/>
          </p:nvPr>
        </p:nvSpPr>
        <p:spPr>
          <a:xfrm>
            <a:off x="917575" y="744538"/>
            <a:ext cx="4964113" cy="3722687"/>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25" name="Google Shape;125;p4:notes"/>
          <p:cNvSpPr txBox="1"/>
          <p:nvPr>
            <p:ph idx="1" type="body"/>
          </p:nvPr>
        </p:nvSpPr>
        <p:spPr>
          <a:xfrm>
            <a:off x="679450" y="4714875"/>
            <a:ext cx="5438775" cy="4467225"/>
          </a:xfrm>
          <a:prstGeom prst="rect">
            <a:avLst/>
          </a:prstGeom>
          <a:noFill/>
          <a:ln>
            <a:noFill/>
          </a:ln>
        </p:spPr>
        <p:txBody>
          <a:bodyPr anchorCtr="0" anchor="t" bIns="46025" lIns="92075" spcFirstLastPara="1" rIns="92075" wrap="square" tIns="460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5:notes"/>
          <p:cNvSpPr/>
          <p:nvPr>
            <p:ph idx="2" type="sldImg"/>
          </p:nvPr>
        </p:nvSpPr>
        <p:spPr>
          <a:xfrm>
            <a:off x="917575" y="744538"/>
            <a:ext cx="4964113" cy="3722687"/>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44" name="Google Shape;144;p5:notes"/>
          <p:cNvSpPr txBox="1"/>
          <p:nvPr>
            <p:ph idx="1" type="body"/>
          </p:nvPr>
        </p:nvSpPr>
        <p:spPr>
          <a:xfrm>
            <a:off x="679450" y="4714875"/>
            <a:ext cx="5438775" cy="4467225"/>
          </a:xfrm>
          <a:prstGeom prst="rect">
            <a:avLst/>
          </a:prstGeom>
          <a:noFill/>
          <a:ln>
            <a:noFill/>
          </a:ln>
        </p:spPr>
        <p:txBody>
          <a:bodyPr anchorCtr="0" anchor="t" bIns="46025" lIns="92075" spcFirstLastPara="1" rIns="92075" wrap="square" tIns="460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6:notes"/>
          <p:cNvSpPr/>
          <p:nvPr>
            <p:ph idx="2" type="sldImg"/>
          </p:nvPr>
        </p:nvSpPr>
        <p:spPr>
          <a:xfrm>
            <a:off x="917575" y="744538"/>
            <a:ext cx="4964113" cy="3722687"/>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63" name="Google Shape;163;p6:notes"/>
          <p:cNvSpPr txBox="1"/>
          <p:nvPr>
            <p:ph idx="1" type="body"/>
          </p:nvPr>
        </p:nvSpPr>
        <p:spPr>
          <a:xfrm>
            <a:off x="679450" y="4714875"/>
            <a:ext cx="5438775" cy="4467225"/>
          </a:xfrm>
          <a:prstGeom prst="rect">
            <a:avLst/>
          </a:prstGeom>
          <a:noFill/>
          <a:ln>
            <a:noFill/>
          </a:ln>
        </p:spPr>
        <p:txBody>
          <a:bodyPr anchorCtr="0" anchor="t" bIns="46025" lIns="92075" spcFirstLastPara="1" rIns="92075" wrap="square" tIns="460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白紙" type="blank">
  <p:cSld name="BLANK">
    <p:spTree>
      <p:nvGrpSpPr>
        <p:cNvPr id="15" name="Shape 15"/>
        <p:cNvGrpSpPr/>
        <p:nvPr/>
      </p:nvGrpSpPr>
      <p:grpSpPr>
        <a:xfrm>
          <a:off x="0" y="0"/>
          <a:ext cx="0" cy="0"/>
          <a:chOff x="0" y="0"/>
          <a:chExt cx="0" cy="0"/>
        </a:xfrm>
      </p:grpSpPr>
      <p:sp>
        <p:nvSpPr>
          <p:cNvPr id="16" name="Google Shape;16;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8"/>
          <p:cNvSpPr txBox="1"/>
          <p:nvPr>
            <p:ph idx="12" type="sldNum"/>
          </p:nvPr>
        </p:nvSpPr>
        <p:spPr>
          <a:xfrm>
            <a:off x="6975475" y="6519863"/>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縦書きテキスト" type="vertTx">
  <p:cSld name="VERTICAL_TEXT">
    <p:spTree>
      <p:nvGrpSpPr>
        <p:cNvPr id="72" name="Shape 72"/>
        <p:cNvGrpSpPr/>
        <p:nvPr/>
      </p:nvGrpSpPr>
      <p:grpSpPr>
        <a:xfrm>
          <a:off x="0" y="0"/>
          <a:ext cx="0" cy="0"/>
          <a:chOff x="0" y="0"/>
          <a:chExt cx="0" cy="0"/>
        </a:xfrm>
      </p:grpSpPr>
      <p:sp>
        <p:nvSpPr>
          <p:cNvPr id="73" name="Google Shape;73;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4" name="Google Shape;74;p17"/>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7"/>
          <p:cNvSpPr txBox="1"/>
          <p:nvPr>
            <p:ph idx="12" type="sldNum"/>
          </p:nvPr>
        </p:nvSpPr>
        <p:spPr>
          <a:xfrm>
            <a:off x="6975475" y="6519863"/>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縦書きタイトルと縦書きテキスト" type="vertTitleAndTx">
  <p:cSld name="VERTICAL_TITLE_AND_VERTICAL_TEXT">
    <p:spTree>
      <p:nvGrpSpPr>
        <p:cNvPr id="78" name="Shape 78"/>
        <p:cNvGrpSpPr/>
        <p:nvPr/>
      </p:nvGrpSpPr>
      <p:grpSpPr>
        <a:xfrm>
          <a:off x="0" y="0"/>
          <a:ext cx="0" cy="0"/>
          <a:chOff x="0" y="0"/>
          <a:chExt cx="0" cy="0"/>
        </a:xfrm>
      </p:grpSpPr>
      <p:sp>
        <p:nvSpPr>
          <p:cNvPr id="79" name="Google Shape;79;p18"/>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0" name="Google Shape;80;p18"/>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8"/>
          <p:cNvSpPr txBox="1"/>
          <p:nvPr>
            <p:ph idx="12" type="sldNum"/>
          </p:nvPr>
        </p:nvSpPr>
        <p:spPr>
          <a:xfrm>
            <a:off x="6975475" y="6519863"/>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 スライド" type="title">
  <p:cSld name="TITLE">
    <p:spTree>
      <p:nvGrpSpPr>
        <p:cNvPr id="19" name="Shape 19"/>
        <p:cNvGrpSpPr/>
        <p:nvPr/>
      </p:nvGrpSpPr>
      <p:grpSpPr>
        <a:xfrm>
          <a:off x="0" y="0"/>
          <a:ext cx="0" cy="0"/>
          <a:chOff x="0" y="0"/>
          <a:chExt cx="0" cy="0"/>
        </a:xfrm>
      </p:grpSpPr>
      <p:sp>
        <p:nvSpPr>
          <p:cNvPr id="20" name="Google Shape;20;p9"/>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1" name="Google Shape;21;p9"/>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22" name="Google Shape;22;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9"/>
          <p:cNvSpPr txBox="1"/>
          <p:nvPr>
            <p:ph idx="12" type="sldNum"/>
          </p:nvPr>
        </p:nvSpPr>
        <p:spPr>
          <a:xfrm>
            <a:off x="6975475" y="6519863"/>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コンテンツ" type="obj">
  <p:cSld name="OBJECT">
    <p:spTree>
      <p:nvGrpSpPr>
        <p:cNvPr id="25" name="Shape 25"/>
        <p:cNvGrpSpPr/>
        <p:nvPr/>
      </p:nvGrpSpPr>
      <p:grpSpPr>
        <a:xfrm>
          <a:off x="0" y="0"/>
          <a:ext cx="0" cy="0"/>
          <a:chOff x="0" y="0"/>
          <a:chExt cx="0" cy="0"/>
        </a:xfrm>
      </p:grpSpPr>
      <p:sp>
        <p:nvSpPr>
          <p:cNvPr id="26" name="Google Shape;26;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atin typeface="Arial"/>
                <a:ea typeface="Arial"/>
                <a:cs typeface="Arial"/>
                <a:sym typeface="Aria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7" name="Google Shape;27;p1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a:latin typeface="Arial"/>
                <a:ea typeface="Arial"/>
                <a:cs typeface="Arial"/>
                <a:sym typeface="Arial"/>
              </a:defRPr>
            </a:lvl1pPr>
            <a:lvl2pPr indent="-406400" lvl="1" marL="914400" algn="l">
              <a:spcBef>
                <a:spcPts val="560"/>
              </a:spcBef>
              <a:spcAft>
                <a:spcPts val="0"/>
              </a:spcAft>
              <a:buClr>
                <a:schemeClr val="dk1"/>
              </a:buClr>
              <a:buSzPts val="2800"/>
              <a:buChar char="–"/>
              <a:defRPr>
                <a:latin typeface="Arial"/>
                <a:ea typeface="Arial"/>
                <a:cs typeface="Arial"/>
                <a:sym typeface="Arial"/>
              </a:defRPr>
            </a:lvl2pPr>
            <a:lvl3pPr indent="-381000" lvl="2" marL="1371600" algn="l">
              <a:spcBef>
                <a:spcPts val="480"/>
              </a:spcBef>
              <a:spcAft>
                <a:spcPts val="0"/>
              </a:spcAft>
              <a:buClr>
                <a:schemeClr val="dk1"/>
              </a:buClr>
              <a:buSzPts val="2400"/>
              <a:buChar char="•"/>
              <a:defRPr>
                <a:latin typeface="Arial"/>
                <a:ea typeface="Arial"/>
                <a:cs typeface="Arial"/>
                <a:sym typeface="Arial"/>
              </a:defRPr>
            </a:lvl3pPr>
            <a:lvl4pPr indent="-355600" lvl="3" marL="1828800" algn="l">
              <a:spcBef>
                <a:spcPts val="400"/>
              </a:spcBef>
              <a:spcAft>
                <a:spcPts val="0"/>
              </a:spcAft>
              <a:buClr>
                <a:schemeClr val="dk1"/>
              </a:buClr>
              <a:buSzPts val="2000"/>
              <a:buChar char="–"/>
              <a:defRPr>
                <a:latin typeface="Arial"/>
                <a:ea typeface="Arial"/>
                <a:cs typeface="Arial"/>
                <a:sym typeface="Arial"/>
              </a:defRPr>
            </a:lvl4pPr>
            <a:lvl5pPr indent="-355600" lvl="4" marL="2286000" algn="l">
              <a:spcBef>
                <a:spcPts val="400"/>
              </a:spcBef>
              <a:spcAft>
                <a:spcPts val="0"/>
              </a:spcAft>
              <a:buClr>
                <a:schemeClr val="dk1"/>
              </a:buClr>
              <a:buSzPts val="2000"/>
              <a:buChar char="»"/>
              <a:defRPr>
                <a:latin typeface="Arial"/>
                <a:ea typeface="Arial"/>
                <a:cs typeface="Arial"/>
                <a:sym typeface="Arial"/>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 name="Google Shape;28;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10"/>
          <p:cNvSpPr txBox="1"/>
          <p:nvPr>
            <p:ph idx="12" type="sldNum"/>
          </p:nvPr>
        </p:nvSpPr>
        <p:spPr>
          <a:xfrm>
            <a:off x="6975475" y="6519863"/>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セクション見出し" type="secHead">
  <p:cSld name="SECTION_HEADER">
    <p:spTree>
      <p:nvGrpSpPr>
        <p:cNvPr id="31" name="Shape 31"/>
        <p:cNvGrpSpPr/>
        <p:nvPr/>
      </p:nvGrpSpPr>
      <p:grpSpPr>
        <a:xfrm>
          <a:off x="0" y="0"/>
          <a:ext cx="0" cy="0"/>
          <a:chOff x="0" y="0"/>
          <a:chExt cx="0" cy="0"/>
        </a:xfrm>
      </p:grpSpPr>
      <p:sp>
        <p:nvSpPr>
          <p:cNvPr id="32" name="Google Shape;32;p11"/>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3" name="Google Shape;33;p11"/>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4" name="Google Shape;34;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1"/>
          <p:cNvSpPr txBox="1"/>
          <p:nvPr>
            <p:ph idx="12" type="sldNum"/>
          </p:nvPr>
        </p:nvSpPr>
        <p:spPr>
          <a:xfrm>
            <a:off x="6975475" y="6519863"/>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つのコンテンツ" type="twoObj">
  <p:cSld name="TWO_OBJECTS">
    <p:spTree>
      <p:nvGrpSpPr>
        <p:cNvPr id="37" name="Shape 37"/>
        <p:cNvGrpSpPr/>
        <p:nvPr/>
      </p:nvGrpSpPr>
      <p:grpSpPr>
        <a:xfrm>
          <a:off x="0" y="0"/>
          <a:ext cx="0" cy="0"/>
          <a:chOff x="0" y="0"/>
          <a:chExt cx="0" cy="0"/>
        </a:xfrm>
      </p:grpSpPr>
      <p:sp>
        <p:nvSpPr>
          <p:cNvPr id="38" name="Google Shape;38;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9" name="Google Shape;39;p12"/>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0" name="Google Shape;40;p12"/>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1" name="Google Shape;41;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2"/>
          <p:cNvSpPr txBox="1"/>
          <p:nvPr>
            <p:ph idx="12" type="sldNum"/>
          </p:nvPr>
        </p:nvSpPr>
        <p:spPr>
          <a:xfrm>
            <a:off x="6975475" y="6519863"/>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較" type="twoTxTwoObj">
  <p:cSld name="TWO_OBJECTS_WITH_TEXT">
    <p:spTree>
      <p:nvGrpSpPr>
        <p:cNvPr id="44" name="Shape 44"/>
        <p:cNvGrpSpPr/>
        <p:nvPr/>
      </p:nvGrpSpPr>
      <p:grpSpPr>
        <a:xfrm>
          <a:off x="0" y="0"/>
          <a:ext cx="0" cy="0"/>
          <a:chOff x="0" y="0"/>
          <a:chExt cx="0" cy="0"/>
        </a:xfrm>
      </p:grpSpPr>
      <p:sp>
        <p:nvSpPr>
          <p:cNvPr id="45" name="Google Shape;45;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6" name="Google Shape;46;p13"/>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7" name="Google Shape;47;p13"/>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8" name="Google Shape;48;p13"/>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9" name="Google Shape;49;p13"/>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0" name="Google Shape;50;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3"/>
          <p:cNvSpPr txBox="1"/>
          <p:nvPr>
            <p:ph idx="12" type="sldNum"/>
          </p:nvPr>
        </p:nvSpPr>
        <p:spPr>
          <a:xfrm>
            <a:off x="6975475" y="6519863"/>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のみ" type="titleOnly">
  <p:cSld name="TITLE_ONLY">
    <p:spTree>
      <p:nvGrpSpPr>
        <p:cNvPr id="53" name="Shape 53"/>
        <p:cNvGrpSpPr/>
        <p:nvPr/>
      </p:nvGrpSpPr>
      <p:grpSpPr>
        <a:xfrm>
          <a:off x="0" y="0"/>
          <a:ext cx="0" cy="0"/>
          <a:chOff x="0" y="0"/>
          <a:chExt cx="0" cy="0"/>
        </a:xfrm>
      </p:grpSpPr>
      <p:sp>
        <p:nvSpPr>
          <p:cNvPr id="54" name="Google Shape;54;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5" name="Google Shape;55;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4"/>
          <p:cNvSpPr txBox="1"/>
          <p:nvPr>
            <p:ph idx="12" type="sldNum"/>
          </p:nvPr>
        </p:nvSpPr>
        <p:spPr>
          <a:xfrm>
            <a:off x="6975475" y="6519863"/>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コンテンツ" type="objTx">
  <p:cSld name="OBJECT_WITH_CAPTION_TEXT">
    <p:spTree>
      <p:nvGrpSpPr>
        <p:cNvPr id="58" name="Shape 58"/>
        <p:cNvGrpSpPr/>
        <p:nvPr/>
      </p:nvGrpSpPr>
      <p:grpSpPr>
        <a:xfrm>
          <a:off x="0" y="0"/>
          <a:ext cx="0" cy="0"/>
          <a:chOff x="0" y="0"/>
          <a:chExt cx="0" cy="0"/>
        </a:xfrm>
      </p:grpSpPr>
      <p:sp>
        <p:nvSpPr>
          <p:cNvPr id="59" name="Google Shape;59;p15"/>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0" name="Google Shape;60;p15"/>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15"/>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5"/>
          <p:cNvSpPr txBox="1"/>
          <p:nvPr>
            <p:ph idx="12" type="sldNum"/>
          </p:nvPr>
        </p:nvSpPr>
        <p:spPr>
          <a:xfrm>
            <a:off x="6975475" y="6519863"/>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図" type="picTx">
  <p:cSld name="PICTURE_WITH_CAPTION_TEXT">
    <p:spTree>
      <p:nvGrpSpPr>
        <p:cNvPr id="65" name="Shape 65"/>
        <p:cNvGrpSpPr/>
        <p:nvPr/>
      </p:nvGrpSpPr>
      <p:grpSpPr>
        <a:xfrm>
          <a:off x="0" y="0"/>
          <a:ext cx="0" cy="0"/>
          <a:chOff x="0" y="0"/>
          <a:chExt cx="0" cy="0"/>
        </a:xfrm>
      </p:grpSpPr>
      <p:sp>
        <p:nvSpPr>
          <p:cNvPr id="66" name="Google Shape;66;p16"/>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7" name="Google Shape;67;p16"/>
          <p:cNvSpPr/>
          <p:nvPr>
            <p:ph idx="2" type="pic"/>
          </p:nvPr>
        </p:nvSpPr>
        <p:spPr>
          <a:xfrm>
            <a:off x="1792288" y="612775"/>
            <a:ext cx="5486400" cy="4114800"/>
          </a:xfrm>
          <a:prstGeom prst="rect">
            <a:avLst/>
          </a:prstGeom>
          <a:noFill/>
          <a:ln>
            <a:noFill/>
          </a:ln>
        </p:spPr>
      </p:sp>
      <p:sp>
        <p:nvSpPr>
          <p:cNvPr id="68" name="Google Shape;68;p16"/>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6"/>
          <p:cNvSpPr txBox="1"/>
          <p:nvPr>
            <p:ph idx="12" type="sldNum"/>
          </p:nvPr>
        </p:nvSpPr>
        <p:spPr>
          <a:xfrm>
            <a:off x="6975475" y="6519863"/>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11" name="Google Shape;11;p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2pPr>
            <a:lvl3pPr lvl="2"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3pPr>
            <a:lvl4pPr lvl="3"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4pPr>
            <a:lvl5pPr lvl="4"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5pPr>
            <a:lvl6pPr lvl="5"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6pPr>
            <a:lvl7pPr lvl="6"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7pPr>
            <a:lvl8pPr lvl="7"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8pPr>
            <a:lvl9pPr lvl="8"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9pPr>
          </a:lstStyle>
          <a:p/>
        </p:txBody>
      </p:sp>
      <p:sp>
        <p:nvSpPr>
          <p:cNvPr id="13" name="Google Shape;13;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2pPr>
            <a:lvl3pPr lvl="2"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3pPr>
            <a:lvl4pPr lvl="3"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4pPr>
            <a:lvl5pPr lvl="4"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5pPr>
            <a:lvl6pPr lvl="5"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6pPr>
            <a:lvl7pPr lvl="6"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7pPr>
            <a:lvl8pPr lvl="7"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8pPr>
            <a:lvl9pPr lvl="8" marR="0" rtl="0" algn="l">
              <a:spcBef>
                <a:spcPts val="0"/>
              </a:spcBef>
              <a:spcAft>
                <a:spcPts val="0"/>
              </a:spcAft>
              <a:buSzPts val="1400"/>
              <a:buNone/>
              <a:defRPr b="0" i="0" sz="1800" u="none" cap="none" strike="noStrike">
                <a:solidFill>
                  <a:schemeClr val="lt1"/>
                </a:solidFill>
                <a:latin typeface="MS PGothic"/>
                <a:ea typeface="MS PGothic"/>
                <a:cs typeface="MS PGothic"/>
                <a:sym typeface="MS PGothic"/>
              </a:defRPr>
            </a:lvl9pPr>
          </a:lstStyle>
          <a:p/>
        </p:txBody>
      </p:sp>
      <p:sp>
        <p:nvSpPr>
          <p:cNvPr id="14" name="Google Shape;14;p7"/>
          <p:cNvSpPr txBox="1"/>
          <p:nvPr>
            <p:ph idx="12" type="sldNum"/>
          </p:nvPr>
        </p:nvSpPr>
        <p:spPr>
          <a:xfrm>
            <a:off x="6975475" y="6519863"/>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nvSpPr>
        <p:spPr>
          <a:xfrm>
            <a:off x="323850" y="1411288"/>
            <a:ext cx="1714500" cy="793750"/>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現状認識</a:t>
            </a:r>
            <a:endParaRPr/>
          </a:p>
        </p:txBody>
      </p:sp>
      <p:sp>
        <p:nvSpPr>
          <p:cNvPr id="89" name="Google Shape;89;p1"/>
          <p:cNvSpPr txBox="1"/>
          <p:nvPr/>
        </p:nvSpPr>
        <p:spPr>
          <a:xfrm>
            <a:off x="323850" y="5084763"/>
            <a:ext cx="1714500" cy="431800"/>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成果物</a:t>
            </a:r>
            <a:endParaRPr/>
          </a:p>
        </p:txBody>
      </p:sp>
      <p:sp>
        <p:nvSpPr>
          <p:cNvPr id="90" name="Google Shape;90;p1"/>
          <p:cNvSpPr txBox="1"/>
          <p:nvPr/>
        </p:nvSpPr>
        <p:spPr>
          <a:xfrm>
            <a:off x="323850" y="2276475"/>
            <a:ext cx="1714500" cy="2159000"/>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400"/>
              <a:buFont typeface="Arial"/>
              <a:buNone/>
            </a:pPr>
            <a:r>
              <a:rPr b="1" i="0" lang="ja-JP" sz="1400" u="none" cap="none" strike="noStrike">
                <a:solidFill>
                  <a:schemeClr val="lt1"/>
                </a:solidFill>
                <a:latin typeface="MS PGothic"/>
                <a:ea typeface="MS PGothic"/>
                <a:cs typeface="MS PGothic"/>
                <a:sym typeface="MS PGothic"/>
              </a:rPr>
              <a:t>ある程度の方向性</a:t>
            </a:r>
            <a:endParaRPr/>
          </a:p>
        </p:txBody>
      </p:sp>
      <p:sp>
        <p:nvSpPr>
          <p:cNvPr id="91" name="Google Shape;91;p1"/>
          <p:cNvSpPr txBox="1"/>
          <p:nvPr/>
        </p:nvSpPr>
        <p:spPr>
          <a:xfrm>
            <a:off x="323850" y="5589587"/>
            <a:ext cx="1714500" cy="719137"/>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今年度の</a:t>
            </a:r>
            <a:endParaRPr b="1" i="0" sz="1600" u="none" cap="none" strike="noStrike">
              <a:solidFill>
                <a:schemeClr val="lt1"/>
              </a:solidFill>
              <a:latin typeface="MS PGothic"/>
              <a:ea typeface="MS PGothic"/>
              <a:cs typeface="MS PGothic"/>
              <a:sym typeface="MS PGothic"/>
            </a:endParaRPr>
          </a:p>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募集メンバ</a:t>
            </a:r>
            <a:endParaRPr/>
          </a:p>
        </p:txBody>
      </p:sp>
      <p:sp>
        <p:nvSpPr>
          <p:cNvPr id="92" name="Google Shape;92;p1"/>
          <p:cNvSpPr txBox="1"/>
          <p:nvPr/>
        </p:nvSpPr>
        <p:spPr>
          <a:xfrm>
            <a:off x="323850" y="4508500"/>
            <a:ext cx="1714500" cy="506413"/>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lnSpc>
                <a:spcPct val="90000"/>
              </a:lnSpc>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期間</a:t>
            </a:r>
            <a:endParaRPr/>
          </a:p>
        </p:txBody>
      </p:sp>
      <p:sp>
        <p:nvSpPr>
          <p:cNvPr id="93" name="Google Shape;93;p1"/>
          <p:cNvSpPr txBox="1"/>
          <p:nvPr/>
        </p:nvSpPr>
        <p:spPr>
          <a:xfrm>
            <a:off x="2124074" y="1411288"/>
            <a:ext cx="6763501" cy="792162"/>
          </a:xfrm>
          <a:prstGeom prst="rect">
            <a:avLst/>
          </a:prstGeom>
          <a:solidFill>
            <a:srgbClr val="FDEECF"/>
          </a:solid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1200"/>
              <a:buFont typeface="Arial"/>
              <a:buNone/>
            </a:pPr>
            <a:r>
              <a:t/>
            </a:r>
            <a:endParaRPr b="0" i="0" sz="1200" u="none" cap="none" strike="noStrike">
              <a:solidFill>
                <a:schemeClr val="dk1"/>
              </a:solidFill>
              <a:latin typeface="MS PGothic"/>
              <a:ea typeface="MS PGothic"/>
              <a:cs typeface="MS PGothic"/>
              <a:sym typeface="MS PGothic"/>
            </a:endParaRPr>
          </a:p>
        </p:txBody>
      </p:sp>
      <p:sp>
        <p:nvSpPr>
          <p:cNvPr id="94" name="Google Shape;94;p1"/>
          <p:cNvSpPr txBox="1"/>
          <p:nvPr/>
        </p:nvSpPr>
        <p:spPr>
          <a:xfrm>
            <a:off x="2124074" y="5087613"/>
            <a:ext cx="6768405" cy="431800"/>
          </a:xfrm>
          <a:prstGeom prst="rect">
            <a:avLst/>
          </a:prstGeom>
          <a:solidFill>
            <a:srgbClr val="FDEECF"/>
          </a:solidFill>
          <a:ln>
            <a:noFill/>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Clr>
                <a:schemeClr val="dk1"/>
              </a:buClr>
              <a:buSzPts val="1200"/>
              <a:buFont typeface="Arial"/>
              <a:buNone/>
            </a:pPr>
            <a:r>
              <a:t/>
            </a:r>
            <a:endParaRPr b="0" i="0" sz="1200" u="none" cap="none" strike="noStrike">
              <a:solidFill>
                <a:schemeClr val="hlink"/>
              </a:solidFill>
              <a:latin typeface="MS PGothic"/>
              <a:ea typeface="MS PGothic"/>
              <a:cs typeface="MS PGothic"/>
              <a:sym typeface="MS PGothic"/>
            </a:endParaRPr>
          </a:p>
        </p:txBody>
      </p:sp>
      <p:sp>
        <p:nvSpPr>
          <p:cNvPr id="95" name="Google Shape;95;p1"/>
          <p:cNvSpPr txBox="1"/>
          <p:nvPr/>
        </p:nvSpPr>
        <p:spPr>
          <a:xfrm>
            <a:off x="2124074" y="2276475"/>
            <a:ext cx="6768405" cy="2159000"/>
          </a:xfrm>
          <a:prstGeom prst="rect">
            <a:avLst/>
          </a:prstGeom>
          <a:solidFill>
            <a:srgbClr val="FDEECF"/>
          </a:solidFill>
          <a:ln>
            <a:noFill/>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Clr>
                <a:schemeClr val="dk1"/>
              </a:buClr>
              <a:buSzPts val="1200"/>
              <a:buFont typeface="Arial"/>
              <a:buNone/>
            </a:pPr>
            <a:r>
              <a:t/>
            </a:r>
            <a:endParaRPr b="0" i="0" sz="1200" u="none" cap="none" strike="noStrike">
              <a:solidFill>
                <a:schemeClr val="dk1"/>
              </a:solidFill>
              <a:latin typeface="MS PGothic"/>
              <a:ea typeface="MS PGothic"/>
              <a:cs typeface="MS PGothic"/>
              <a:sym typeface="MS PGothic"/>
            </a:endParaRPr>
          </a:p>
        </p:txBody>
      </p:sp>
      <p:sp>
        <p:nvSpPr>
          <p:cNvPr id="96" name="Google Shape;96;p1"/>
          <p:cNvSpPr txBox="1"/>
          <p:nvPr/>
        </p:nvSpPr>
        <p:spPr>
          <a:xfrm>
            <a:off x="2124074" y="5589588"/>
            <a:ext cx="6768405" cy="719137"/>
          </a:xfrm>
          <a:prstGeom prst="rect">
            <a:avLst/>
          </a:prstGeom>
          <a:solidFill>
            <a:srgbClr val="FDEECF"/>
          </a:solid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Clr>
                <a:schemeClr val="dk1"/>
              </a:buClr>
              <a:buSzPts val="1200"/>
              <a:buFont typeface="Arial"/>
              <a:buNone/>
            </a:pPr>
            <a:r>
              <a:t/>
            </a:r>
            <a:endParaRPr b="0" i="0" sz="1200" u="none" cap="none" strike="noStrike">
              <a:solidFill>
                <a:schemeClr val="dk1"/>
              </a:solidFill>
              <a:latin typeface="MS PGothic"/>
              <a:ea typeface="MS PGothic"/>
              <a:cs typeface="MS PGothic"/>
              <a:sym typeface="MS PGothic"/>
            </a:endParaRPr>
          </a:p>
        </p:txBody>
      </p:sp>
      <p:sp>
        <p:nvSpPr>
          <p:cNvPr id="97" name="Google Shape;97;p1"/>
          <p:cNvSpPr txBox="1"/>
          <p:nvPr/>
        </p:nvSpPr>
        <p:spPr>
          <a:xfrm>
            <a:off x="2124074" y="4508500"/>
            <a:ext cx="6768405" cy="503238"/>
          </a:xfrm>
          <a:prstGeom prst="rect">
            <a:avLst/>
          </a:prstGeom>
          <a:solidFill>
            <a:srgbClr val="FDEECF"/>
          </a:solid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1200"/>
              <a:buFont typeface="Arial"/>
              <a:buNone/>
            </a:pPr>
            <a:r>
              <a:t/>
            </a:r>
            <a:endParaRPr b="0" i="0" sz="1200" u="none" cap="none" strike="noStrike">
              <a:solidFill>
                <a:schemeClr val="hlink"/>
              </a:solidFill>
              <a:latin typeface="MS PGothic"/>
              <a:ea typeface="MS PGothic"/>
              <a:cs typeface="MS PGothic"/>
              <a:sym typeface="MS PGothic"/>
            </a:endParaRPr>
          </a:p>
        </p:txBody>
      </p:sp>
      <p:sp>
        <p:nvSpPr>
          <p:cNvPr id="98" name="Google Shape;98;p1"/>
          <p:cNvSpPr txBox="1"/>
          <p:nvPr/>
        </p:nvSpPr>
        <p:spPr>
          <a:xfrm>
            <a:off x="323850" y="404813"/>
            <a:ext cx="1714500" cy="574675"/>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検討テーマ</a:t>
            </a:r>
            <a:endParaRPr/>
          </a:p>
        </p:txBody>
      </p:sp>
      <p:sp>
        <p:nvSpPr>
          <p:cNvPr id="99" name="Google Shape;99;p1"/>
          <p:cNvSpPr txBox="1"/>
          <p:nvPr/>
        </p:nvSpPr>
        <p:spPr>
          <a:xfrm>
            <a:off x="2124074" y="404813"/>
            <a:ext cx="6768405" cy="574675"/>
          </a:xfrm>
          <a:prstGeom prst="rect">
            <a:avLst/>
          </a:prstGeom>
          <a:solidFill>
            <a:srgbClr val="FDEECF"/>
          </a:solid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（新規テーマ）</a:t>
            </a:r>
            <a:endParaRPr b="0" i="0" sz="1200" u="none" cap="none" strike="noStrike">
              <a:solidFill>
                <a:schemeClr val="dk1"/>
              </a:solidFill>
              <a:latin typeface="MS PGothic"/>
              <a:ea typeface="MS PGothic"/>
              <a:cs typeface="MS PGothic"/>
              <a:sym typeface="MS PGothic"/>
            </a:endParaRPr>
          </a:p>
          <a:p>
            <a:pPr indent="0" lvl="0" marL="0" marR="0" rtl="0" algn="l">
              <a:spcBef>
                <a:spcPts val="0"/>
              </a:spcBef>
              <a:spcAft>
                <a:spcPts val="0"/>
              </a:spcAft>
              <a:buClr>
                <a:schemeClr val="dk1"/>
              </a:buClr>
              <a:buSzPts val="1200"/>
              <a:buFont typeface="Arial"/>
              <a:buNone/>
            </a:pPr>
            <a:r>
              <a:t/>
            </a:r>
            <a:endParaRPr b="0" i="0" sz="1200" u="none" cap="none" strike="noStrike">
              <a:solidFill>
                <a:schemeClr val="dk1"/>
              </a:solidFill>
              <a:latin typeface="MS PGothic"/>
              <a:ea typeface="MS PGothic"/>
              <a:cs typeface="MS PGothic"/>
              <a:sym typeface="MS PGothic"/>
            </a:endParaRPr>
          </a:p>
        </p:txBody>
      </p:sp>
      <p:sp>
        <p:nvSpPr>
          <p:cNvPr id="100" name="Google Shape;100;p1"/>
          <p:cNvSpPr txBox="1"/>
          <p:nvPr/>
        </p:nvSpPr>
        <p:spPr>
          <a:xfrm>
            <a:off x="319088" y="1052513"/>
            <a:ext cx="1714500" cy="290512"/>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リーダ</a:t>
            </a:r>
            <a:endParaRPr/>
          </a:p>
        </p:txBody>
      </p:sp>
      <p:sp>
        <p:nvSpPr>
          <p:cNvPr id="101" name="Google Shape;101;p1"/>
          <p:cNvSpPr txBox="1"/>
          <p:nvPr/>
        </p:nvSpPr>
        <p:spPr>
          <a:xfrm>
            <a:off x="2124074" y="1052513"/>
            <a:ext cx="6768405" cy="290512"/>
          </a:xfrm>
          <a:prstGeom prst="rect">
            <a:avLst/>
          </a:prstGeom>
          <a:solidFill>
            <a:srgbClr val="FDEECF"/>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200"/>
              <a:buFont typeface="Arial"/>
              <a:buNone/>
            </a:pPr>
            <a:r>
              <a:t/>
            </a:r>
            <a:endParaRPr b="0" i="0" sz="1200" u="none" cap="none" strike="noStrike">
              <a:solidFill>
                <a:schemeClr val="hlink"/>
              </a:solidFill>
              <a:latin typeface="MS PGothic"/>
              <a:ea typeface="MS PGothic"/>
              <a:cs typeface="MS PGothic"/>
              <a:sym typeface="MS PGothic"/>
            </a:endParaRPr>
          </a:p>
        </p:txBody>
      </p:sp>
      <p:sp>
        <p:nvSpPr>
          <p:cNvPr id="102" name="Google Shape;102;p1"/>
          <p:cNvSpPr txBox="1"/>
          <p:nvPr/>
        </p:nvSpPr>
        <p:spPr>
          <a:xfrm>
            <a:off x="323850" y="38100"/>
            <a:ext cx="5976938" cy="339725"/>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0" i="0" lang="ja-JP" sz="1800" u="none" cap="none" strike="noStrike">
                <a:solidFill>
                  <a:schemeClr val="dk1"/>
                </a:solidFill>
                <a:latin typeface="MS PGothic"/>
                <a:ea typeface="MS PGothic"/>
                <a:cs typeface="MS PGothic"/>
                <a:sym typeface="MS PGothic"/>
              </a:rPr>
              <a:t>DAMA日本支部 分科会研究テーマ　起案書</a:t>
            </a:r>
            <a:endParaRPr b="0" i="0" sz="1800" u="none" cap="none" strike="noStrike">
              <a:solidFill>
                <a:schemeClr val="dk1"/>
              </a:solidFill>
              <a:latin typeface="MS PGothic"/>
              <a:ea typeface="MS PGothic"/>
              <a:cs typeface="MS PGothic"/>
              <a:sym typeface="MS PGothic"/>
            </a:endParaRPr>
          </a:p>
        </p:txBody>
      </p:sp>
      <p:sp>
        <p:nvSpPr>
          <p:cNvPr id="103" name="Google Shape;103;p1"/>
          <p:cNvSpPr/>
          <p:nvPr/>
        </p:nvSpPr>
        <p:spPr>
          <a:xfrm>
            <a:off x="7812360" y="99261"/>
            <a:ext cx="1224136" cy="288032"/>
          </a:xfrm>
          <a:prstGeom prst="roundRect">
            <a:avLst>
              <a:gd fmla="val 16667" name="adj"/>
            </a:avLst>
          </a:prstGeom>
          <a:solidFill>
            <a:schemeClr val="accent1"/>
          </a:solidFill>
          <a:ln cap="flat" cmpd="sng" w="25400">
            <a:solidFill>
              <a:srgbClr val="21364F"/>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ja-JP" sz="1800" u="none" cap="none" strike="noStrike">
                <a:solidFill>
                  <a:schemeClr val="lt1"/>
                </a:solidFill>
                <a:latin typeface="MS PGothic"/>
                <a:ea typeface="MS PGothic"/>
                <a:cs typeface="MS PGothic"/>
                <a:sym typeface="MS PGothic"/>
              </a:rPr>
              <a:t>Format</a:t>
            </a:r>
            <a:endParaRPr b="0" i="0" sz="1800" u="none" cap="none" strike="noStrike">
              <a:solidFill>
                <a:schemeClr val="lt1"/>
              </a:solidFill>
              <a:latin typeface="MS PGothic"/>
              <a:ea typeface="MS PGothic"/>
              <a:cs typeface="MS PGothic"/>
              <a:sym typeface="MS P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
          <p:cNvSpPr txBox="1"/>
          <p:nvPr/>
        </p:nvSpPr>
        <p:spPr>
          <a:xfrm>
            <a:off x="323850" y="1411288"/>
            <a:ext cx="1714500" cy="793750"/>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現状認識</a:t>
            </a:r>
            <a:endParaRPr/>
          </a:p>
        </p:txBody>
      </p:sp>
      <p:sp>
        <p:nvSpPr>
          <p:cNvPr id="109" name="Google Shape;109;p2"/>
          <p:cNvSpPr txBox="1"/>
          <p:nvPr/>
        </p:nvSpPr>
        <p:spPr>
          <a:xfrm>
            <a:off x="323850" y="5084763"/>
            <a:ext cx="1714500" cy="431800"/>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成果物</a:t>
            </a:r>
            <a:endParaRPr/>
          </a:p>
        </p:txBody>
      </p:sp>
      <p:sp>
        <p:nvSpPr>
          <p:cNvPr id="110" name="Google Shape;110;p2"/>
          <p:cNvSpPr txBox="1"/>
          <p:nvPr/>
        </p:nvSpPr>
        <p:spPr>
          <a:xfrm>
            <a:off x="323850" y="2276475"/>
            <a:ext cx="1714500" cy="2159000"/>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400"/>
              <a:buFont typeface="Arial"/>
              <a:buNone/>
            </a:pPr>
            <a:r>
              <a:rPr b="1" i="0" lang="ja-JP" sz="1400" u="none" cap="none" strike="noStrike">
                <a:solidFill>
                  <a:schemeClr val="lt1"/>
                </a:solidFill>
                <a:latin typeface="MS PGothic"/>
                <a:ea typeface="MS PGothic"/>
                <a:cs typeface="MS PGothic"/>
                <a:sym typeface="MS PGothic"/>
              </a:rPr>
              <a:t>ある程度の方向性</a:t>
            </a:r>
            <a:endParaRPr/>
          </a:p>
        </p:txBody>
      </p:sp>
      <p:sp>
        <p:nvSpPr>
          <p:cNvPr id="111" name="Google Shape;111;p2"/>
          <p:cNvSpPr txBox="1"/>
          <p:nvPr/>
        </p:nvSpPr>
        <p:spPr>
          <a:xfrm>
            <a:off x="323850" y="5589588"/>
            <a:ext cx="1714500" cy="719732"/>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今年度の</a:t>
            </a:r>
            <a:endParaRPr b="1" i="0" sz="1600" u="none" cap="none" strike="noStrike">
              <a:solidFill>
                <a:schemeClr val="lt1"/>
              </a:solidFill>
              <a:latin typeface="MS PGothic"/>
              <a:ea typeface="MS PGothic"/>
              <a:cs typeface="MS PGothic"/>
              <a:sym typeface="MS PGothic"/>
            </a:endParaRPr>
          </a:p>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募集メンバ</a:t>
            </a:r>
            <a:endParaRPr/>
          </a:p>
        </p:txBody>
      </p:sp>
      <p:sp>
        <p:nvSpPr>
          <p:cNvPr id="112" name="Google Shape;112;p2"/>
          <p:cNvSpPr txBox="1"/>
          <p:nvPr/>
        </p:nvSpPr>
        <p:spPr>
          <a:xfrm>
            <a:off x="323850" y="4508500"/>
            <a:ext cx="1714500" cy="506413"/>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lnSpc>
                <a:spcPct val="90000"/>
              </a:lnSpc>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期間</a:t>
            </a:r>
            <a:endParaRPr/>
          </a:p>
        </p:txBody>
      </p:sp>
      <p:sp>
        <p:nvSpPr>
          <p:cNvPr id="113" name="Google Shape;113;p2"/>
          <p:cNvSpPr txBox="1"/>
          <p:nvPr/>
        </p:nvSpPr>
        <p:spPr>
          <a:xfrm>
            <a:off x="2124074" y="1411288"/>
            <a:ext cx="6763501" cy="722312"/>
          </a:xfrm>
          <a:prstGeom prst="rect">
            <a:avLst/>
          </a:prstGeom>
          <a:solidFill>
            <a:srgbClr val="FDEECF"/>
          </a:solid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当研究テーマを選定するにあたっての背景や現状課題認識などをご記載ください。</a:t>
            </a:r>
            <a:endParaRPr/>
          </a:p>
        </p:txBody>
      </p:sp>
      <p:sp>
        <p:nvSpPr>
          <p:cNvPr id="114" name="Google Shape;114;p2"/>
          <p:cNvSpPr txBox="1"/>
          <p:nvPr/>
        </p:nvSpPr>
        <p:spPr>
          <a:xfrm>
            <a:off x="2124074" y="5084763"/>
            <a:ext cx="6768405" cy="431800"/>
          </a:xfrm>
          <a:prstGeom prst="rect">
            <a:avLst/>
          </a:prstGeom>
          <a:solidFill>
            <a:srgbClr val="FDEECF"/>
          </a:solidFill>
          <a:ln>
            <a:noFill/>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想定している成果物があればご記載ください。</a:t>
            </a:r>
            <a:endParaRPr/>
          </a:p>
        </p:txBody>
      </p:sp>
      <p:sp>
        <p:nvSpPr>
          <p:cNvPr id="115" name="Google Shape;115;p2"/>
          <p:cNvSpPr txBox="1"/>
          <p:nvPr/>
        </p:nvSpPr>
        <p:spPr>
          <a:xfrm>
            <a:off x="2124074" y="2276475"/>
            <a:ext cx="6768405" cy="2159000"/>
          </a:xfrm>
          <a:prstGeom prst="rect">
            <a:avLst/>
          </a:prstGeom>
          <a:solidFill>
            <a:srgbClr val="FDEECF"/>
          </a:solidFill>
          <a:ln>
            <a:noFill/>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上記現状認識を踏まえて、具体的な研究・検討内容をご記載ください。</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できるだけ、具体的な活動内容がわかるようにご記載ください。</a:t>
            </a:r>
            <a:endParaRPr b="0" i="0" sz="1200" u="none" cap="none" strike="noStrike">
              <a:solidFill>
                <a:schemeClr val="dk1"/>
              </a:solidFill>
              <a:latin typeface="MS PGothic"/>
              <a:ea typeface="MS PGothic"/>
              <a:cs typeface="MS PGothic"/>
              <a:sym typeface="MS PGothic"/>
            </a:endParaRPr>
          </a:p>
        </p:txBody>
      </p:sp>
      <p:sp>
        <p:nvSpPr>
          <p:cNvPr id="116" name="Google Shape;116;p2"/>
          <p:cNvSpPr txBox="1"/>
          <p:nvPr/>
        </p:nvSpPr>
        <p:spPr>
          <a:xfrm>
            <a:off x="2124074" y="5589588"/>
            <a:ext cx="6768405" cy="719137"/>
          </a:xfrm>
          <a:prstGeom prst="rect">
            <a:avLst/>
          </a:prstGeom>
          <a:solidFill>
            <a:srgbClr val="FDEECF"/>
          </a:solid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募集するメンバーの条件があればご記載ください。</a:t>
            </a:r>
            <a:endParaRPr/>
          </a:p>
        </p:txBody>
      </p:sp>
      <p:sp>
        <p:nvSpPr>
          <p:cNvPr id="117" name="Google Shape;117;p2"/>
          <p:cNvSpPr txBox="1"/>
          <p:nvPr/>
        </p:nvSpPr>
        <p:spPr>
          <a:xfrm>
            <a:off x="2124074" y="4508500"/>
            <a:ext cx="6768405" cy="433388"/>
          </a:xfrm>
          <a:prstGeom prst="rect">
            <a:avLst/>
          </a:prstGeom>
          <a:solidFill>
            <a:srgbClr val="FDEECF"/>
          </a:solid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１年の短期での活動なのか、長期の活動を想定しているのかをご記載ください。</a:t>
            </a:r>
            <a:endParaRPr/>
          </a:p>
          <a:p>
            <a:pPr indent="0" lvl="0" marL="0" marR="0" rtl="0" algn="l">
              <a:lnSpc>
                <a:spcPct val="110000"/>
              </a:lnSpc>
              <a:spcBef>
                <a:spcPts val="0"/>
              </a:spcBef>
              <a:spcAft>
                <a:spcPts val="0"/>
              </a:spcAft>
              <a:buClr>
                <a:schemeClr val="dk1"/>
              </a:buClr>
              <a:buSzPts val="1200"/>
              <a:buFont typeface="Arial"/>
              <a:buNone/>
            </a:pPr>
            <a:r>
              <a:t/>
            </a:r>
            <a:endParaRPr b="0" i="0" sz="1200" u="none" cap="none" strike="noStrike">
              <a:solidFill>
                <a:schemeClr val="hlink"/>
              </a:solidFill>
              <a:latin typeface="MS PGothic"/>
              <a:ea typeface="MS PGothic"/>
              <a:cs typeface="MS PGothic"/>
              <a:sym typeface="MS PGothic"/>
            </a:endParaRPr>
          </a:p>
        </p:txBody>
      </p:sp>
      <p:sp>
        <p:nvSpPr>
          <p:cNvPr id="118" name="Google Shape;118;p2"/>
          <p:cNvSpPr txBox="1"/>
          <p:nvPr/>
        </p:nvSpPr>
        <p:spPr>
          <a:xfrm>
            <a:off x="323850" y="404813"/>
            <a:ext cx="1714500" cy="574675"/>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検討テーマ</a:t>
            </a:r>
            <a:endParaRPr/>
          </a:p>
        </p:txBody>
      </p:sp>
      <p:sp>
        <p:nvSpPr>
          <p:cNvPr id="119" name="Google Shape;119;p2"/>
          <p:cNvSpPr txBox="1"/>
          <p:nvPr/>
        </p:nvSpPr>
        <p:spPr>
          <a:xfrm>
            <a:off x="2124074" y="404813"/>
            <a:ext cx="6768405" cy="574675"/>
          </a:xfrm>
          <a:prstGeom prst="rect">
            <a:avLst/>
          </a:prstGeom>
          <a:solidFill>
            <a:srgbClr val="FDEECF"/>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検討するテーマ＝「分科会名称(</a:t>
            </a:r>
            <a:r>
              <a:rPr lang="ja-JP" sz="1200">
                <a:solidFill>
                  <a:schemeClr val="dk1"/>
                </a:solidFill>
                <a:latin typeface="MS PGothic"/>
                <a:ea typeface="MS PGothic"/>
                <a:cs typeface="MS PGothic"/>
                <a:sym typeface="MS PGothic"/>
              </a:rPr>
              <a:t>略称</a:t>
            </a:r>
            <a:r>
              <a:rPr b="0" i="0" lang="ja-JP" sz="1200" u="none" cap="none" strike="noStrike">
                <a:solidFill>
                  <a:schemeClr val="dk1"/>
                </a:solidFill>
                <a:latin typeface="MS PGothic"/>
                <a:ea typeface="MS PGothic"/>
                <a:cs typeface="MS PGothic"/>
                <a:sym typeface="MS PGothic"/>
              </a:rPr>
              <a:t>)」をご記載ください。</a:t>
            </a:r>
            <a:endParaRPr/>
          </a:p>
        </p:txBody>
      </p:sp>
      <p:sp>
        <p:nvSpPr>
          <p:cNvPr id="120" name="Google Shape;120;p2"/>
          <p:cNvSpPr txBox="1"/>
          <p:nvPr/>
        </p:nvSpPr>
        <p:spPr>
          <a:xfrm>
            <a:off x="319088" y="1052513"/>
            <a:ext cx="1714500" cy="290512"/>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リーダ</a:t>
            </a:r>
            <a:endParaRPr/>
          </a:p>
        </p:txBody>
      </p:sp>
      <p:sp>
        <p:nvSpPr>
          <p:cNvPr id="121" name="Google Shape;121;p2"/>
          <p:cNvSpPr txBox="1"/>
          <p:nvPr/>
        </p:nvSpPr>
        <p:spPr>
          <a:xfrm>
            <a:off x="2124074" y="1052513"/>
            <a:ext cx="6768405" cy="290512"/>
          </a:xfrm>
          <a:prstGeom prst="rect">
            <a:avLst/>
          </a:prstGeom>
          <a:solidFill>
            <a:srgbClr val="FDEECF"/>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予定の分科会リーダー名をご記載ください。通常は起案者になります。</a:t>
            </a:r>
            <a:endParaRPr/>
          </a:p>
        </p:txBody>
      </p:sp>
      <p:sp>
        <p:nvSpPr>
          <p:cNvPr id="122" name="Google Shape;122;p2"/>
          <p:cNvSpPr txBox="1"/>
          <p:nvPr/>
        </p:nvSpPr>
        <p:spPr>
          <a:xfrm>
            <a:off x="323850" y="38100"/>
            <a:ext cx="5976938" cy="339725"/>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0" i="0" lang="ja-JP" sz="1800" u="none" cap="none" strike="noStrike">
                <a:solidFill>
                  <a:schemeClr val="dk1"/>
                </a:solidFill>
                <a:latin typeface="MS PGothic"/>
                <a:ea typeface="MS PGothic"/>
                <a:cs typeface="MS PGothic"/>
                <a:sym typeface="MS PGothic"/>
              </a:rPr>
              <a:t>DAMA日本支部 分科会研究テーマ応募　記載要項</a:t>
            </a:r>
            <a:endParaRPr b="0" i="0" sz="1800" u="none" cap="none" strike="noStrike">
              <a:solidFill>
                <a:schemeClr val="dk1"/>
              </a:solidFill>
              <a:latin typeface="MS PGothic"/>
              <a:ea typeface="MS PGothic"/>
              <a:cs typeface="MS PGothic"/>
              <a:sym typeface="MS P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4"/>
          <p:cNvSpPr txBox="1"/>
          <p:nvPr/>
        </p:nvSpPr>
        <p:spPr>
          <a:xfrm>
            <a:off x="323850" y="1411288"/>
            <a:ext cx="1714500" cy="1225550"/>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None/>
            </a:pPr>
            <a:r>
              <a:rPr b="1" i="0" lang="ja-JP" sz="1600" u="none" cap="none" strike="noStrike">
                <a:solidFill>
                  <a:schemeClr val="lt1"/>
                </a:solidFill>
                <a:latin typeface="MS PGothic"/>
                <a:ea typeface="MS PGothic"/>
                <a:cs typeface="MS PGothic"/>
                <a:sym typeface="MS PGothic"/>
              </a:rPr>
              <a:t>現状認識</a:t>
            </a:r>
            <a:endParaRPr/>
          </a:p>
        </p:txBody>
      </p:sp>
      <p:sp>
        <p:nvSpPr>
          <p:cNvPr id="128" name="Google Shape;128;p4"/>
          <p:cNvSpPr txBox="1"/>
          <p:nvPr/>
        </p:nvSpPr>
        <p:spPr>
          <a:xfrm>
            <a:off x="323850" y="5013325"/>
            <a:ext cx="1714500" cy="431800"/>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None/>
            </a:pPr>
            <a:r>
              <a:rPr b="1" i="0" lang="ja-JP" sz="1600" u="none" cap="none" strike="noStrike">
                <a:solidFill>
                  <a:schemeClr val="lt1"/>
                </a:solidFill>
                <a:latin typeface="MS PGothic"/>
                <a:ea typeface="MS PGothic"/>
                <a:cs typeface="MS PGothic"/>
                <a:sym typeface="MS PGothic"/>
              </a:rPr>
              <a:t>成果物</a:t>
            </a:r>
            <a:endParaRPr/>
          </a:p>
        </p:txBody>
      </p:sp>
      <p:sp>
        <p:nvSpPr>
          <p:cNvPr id="129" name="Google Shape;129;p4"/>
          <p:cNvSpPr txBox="1"/>
          <p:nvPr/>
        </p:nvSpPr>
        <p:spPr>
          <a:xfrm>
            <a:off x="323850" y="2781300"/>
            <a:ext cx="1714500" cy="1654175"/>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None/>
            </a:pPr>
            <a:r>
              <a:rPr b="1" i="0" lang="ja-JP" sz="1400" u="none" cap="none" strike="noStrike">
                <a:solidFill>
                  <a:schemeClr val="lt1"/>
                </a:solidFill>
                <a:latin typeface="MS PGothic"/>
                <a:ea typeface="MS PGothic"/>
                <a:cs typeface="MS PGothic"/>
                <a:sym typeface="MS PGothic"/>
              </a:rPr>
              <a:t>ある程度の方向性</a:t>
            </a:r>
            <a:endParaRPr/>
          </a:p>
        </p:txBody>
      </p:sp>
      <p:sp>
        <p:nvSpPr>
          <p:cNvPr id="130" name="Google Shape;130;p4"/>
          <p:cNvSpPr txBox="1"/>
          <p:nvPr/>
        </p:nvSpPr>
        <p:spPr>
          <a:xfrm>
            <a:off x="323850" y="5516563"/>
            <a:ext cx="1714500" cy="1225550"/>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None/>
            </a:pPr>
            <a:r>
              <a:rPr b="1" i="0" lang="ja-JP" sz="1600" u="none" cap="none" strike="noStrike">
                <a:solidFill>
                  <a:schemeClr val="lt1"/>
                </a:solidFill>
                <a:latin typeface="MS PGothic"/>
                <a:ea typeface="MS PGothic"/>
                <a:cs typeface="MS PGothic"/>
                <a:sym typeface="MS PGothic"/>
              </a:rPr>
              <a:t>今年度の募集メンバ</a:t>
            </a:r>
            <a:endParaRPr/>
          </a:p>
        </p:txBody>
      </p:sp>
      <p:sp>
        <p:nvSpPr>
          <p:cNvPr id="131" name="Google Shape;131;p4"/>
          <p:cNvSpPr txBox="1"/>
          <p:nvPr/>
        </p:nvSpPr>
        <p:spPr>
          <a:xfrm>
            <a:off x="323850" y="4508500"/>
            <a:ext cx="1714500" cy="433388"/>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lnSpc>
                <a:spcPct val="90000"/>
              </a:lnSpc>
              <a:spcBef>
                <a:spcPts val="0"/>
              </a:spcBef>
              <a:spcAft>
                <a:spcPts val="0"/>
              </a:spcAft>
              <a:buNone/>
            </a:pPr>
            <a:r>
              <a:rPr b="1" i="0" lang="ja-JP" sz="1600" u="none" cap="none" strike="noStrike">
                <a:solidFill>
                  <a:schemeClr val="lt1"/>
                </a:solidFill>
                <a:latin typeface="MS PGothic"/>
                <a:ea typeface="MS PGothic"/>
                <a:cs typeface="MS PGothic"/>
                <a:sym typeface="MS PGothic"/>
              </a:rPr>
              <a:t>期間</a:t>
            </a:r>
            <a:endParaRPr/>
          </a:p>
        </p:txBody>
      </p:sp>
      <p:sp>
        <p:nvSpPr>
          <p:cNvPr id="132" name="Google Shape;132;p4"/>
          <p:cNvSpPr txBox="1"/>
          <p:nvPr/>
        </p:nvSpPr>
        <p:spPr>
          <a:xfrm>
            <a:off x="2181225" y="1411288"/>
            <a:ext cx="6567488" cy="1225550"/>
          </a:xfrm>
          <a:prstGeom prst="rect">
            <a:avLst/>
          </a:prstGeom>
          <a:solidFill>
            <a:srgbClr val="FDEEC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ja-JP" sz="1200" u="none" cap="none" strike="noStrike">
                <a:solidFill>
                  <a:srgbClr val="002060"/>
                </a:solidFill>
                <a:latin typeface="MS PGothic"/>
                <a:ea typeface="MS PGothic"/>
                <a:cs typeface="MS PGothic"/>
                <a:sym typeface="MS PGothic"/>
              </a:rPr>
              <a:t>データクオリティ管理はDMBOK管理項目の最終章に充てられていることからもわかるように、すべてのデータマネジメント活動のひとつの目標であり、出発点でもあると考えている。</a:t>
            </a:r>
            <a:endParaRPr b="0" i="0" sz="1200" u="none" cap="none" strike="noStrike">
              <a:solidFill>
                <a:srgbClr val="002060"/>
              </a:solidFill>
              <a:latin typeface="MS PGothic"/>
              <a:ea typeface="MS PGothic"/>
              <a:cs typeface="MS PGothic"/>
              <a:sym typeface="MS PGothic"/>
            </a:endParaRPr>
          </a:p>
          <a:p>
            <a:pPr indent="0" lvl="0" marL="0" marR="0" rtl="0" algn="l">
              <a:spcBef>
                <a:spcPts val="0"/>
              </a:spcBef>
              <a:spcAft>
                <a:spcPts val="0"/>
              </a:spcAft>
              <a:buNone/>
            </a:pPr>
            <a:r>
              <a:rPr b="0" i="0" lang="ja-JP" sz="1200" u="none" cap="none" strike="noStrike">
                <a:solidFill>
                  <a:srgbClr val="002060"/>
                </a:solidFill>
                <a:latin typeface="MS PGothic"/>
                <a:ea typeface="MS PGothic"/>
                <a:cs typeface="MS PGothic"/>
                <a:sym typeface="MS PGothic"/>
              </a:rPr>
              <a:t>しかしながら、日本において、その重要性認識はあまり高くなく、データ品質を向上させていくPDCAサイクルが十分に確立されていないのではないかと感じている。</a:t>
            </a:r>
            <a:endParaRPr b="0" i="0" sz="1200" u="none" cap="none" strike="noStrike">
              <a:solidFill>
                <a:srgbClr val="002060"/>
              </a:solidFill>
              <a:latin typeface="MS PGothic"/>
              <a:ea typeface="MS PGothic"/>
              <a:cs typeface="MS PGothic"/>
              <a:sym typeface="MS PGothic"/>
            </a:endParaRPr>
          </a:p>
          <a:p>
            <a:pPr indent="0" lvl="0" marL="0" marR="0" rtl="0" algn="l">
              <a:spcBef>
                <a:spcPts val="0"/>
              </a:spcBef>
              <a:spcAft>
                <a:spcPts val="0"/>
              </a:spcAft>
              <a:buNone/>
            </a:pPr>
            <a:r>
              <a:rPr b="0" i="0" lang="ja-JP" sz="1200" u="none" cap="none" strike="noStrike">
                <a:solidFill>
                  <a:srgbClr val="002060"/>
                </a:solidFill>
                <a:latin typeface="MS PGothic"/>
                <a:ea typeface="MS PGothic"/>
                <a:cs typeface="MS PGothic"/>
                <a:sym typeface="MS PGothic"/>
              </a:rPr>
              <a:t>・このような現状認識はあるものの、データ品質の要件は何か、向上させるために何をすべきか、どのように考えるべきかといった点で我々も十分な知識があるとは言い難いと考えている。</a:t>
            </a:r>
            <a:endParaRPr b="0" i="0" sz="1200" u="none" cap="none" strike="noStrike">
              <a:solidFill>
                <a:srgbClr val="002060"/>
              </a:solidFill>
              <a:latin typeface="MS PGothic"/>
              <a:ea typeface="MS PGothic"/>
              <a:cs typeface="MS PGothic"/>
              <a:sym typeface="MS PGothic"/>
            </a:endParaRPr>
          </a:p>
          <a:p>
            <a:pPr indent="0" lvl="0" marL="0" marR="0" rtl="0" algn="l">
              <a:spcBef>
                <a:spcPts val="0"/>
              </a:spcBef>
              <a:spcAft>
                <a:spcPts val="0"/>
              </a:spcAft>
              <a:buNone/>
            </a:pPr>
            <a:r>
              <a:t/>
            </a:r>
            <a:endParaRPr b="0" i="0" sz="1200" u="none" cap="none" strike="noStrike">
              <a:solidFill>
                <a:srgbClr val="002060"/>
              </a:solidFill>
              <a:latin typeface="MS PGothic"/>
              <a:ea typeface="MS PGothic"/>
              <a:cs typeface="MS PGothic"/>
              <a:sym typeface="MS PGothic"/>
            </a:endParaRPr>
          </a:p>
        </p:txBody>
      </p:sp>
      <p:sp>
        <p:nvSpPr>
          <p:cNvPr id="133" name="Google Shape;133;p4"/>
          <p:cNvSpPr txBox="1"/>
          <p:nvPr/>
        </p:nvSpPr>
        <p:spPr>
          <a:xfrm>
            <a:off x="2195513" y="5013325"/>
            <a:ext cx="6572250" cy="431800"/>
          </a:xfrm>
          <a:prstGeom prst="rect">
            <a:avLst/>
          </a:prstGeom>
          <a:solidFill>
            <a:srgbClr val="FDEECF"/>
          </a:solidFill>
          <a:ln>
            <a:noFill/>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None/>
            </a:pPr>
            <a:r>
              <a:rPr b="0" i="0" lang="ja-JP" sz="1200" u="none" cap="none" strike="noStrike">
                <a:solidFill>
                  <a:srgbClr val="002060"/>
                </a:solidFill>
                <a:latin typeface="MS PGothic"/>
                <a:ea typeface="MS PGothic"/>
                <a:cs typeface="MS PGothic"/>
                <a:sym typeface="MS PGothic"/>
              </a:rPr>
              <a:t>活動開始後の課題（成果物は作成できれば作成したいですが、進行状況の中で勘案します。）</a:t>
            </a:r>
            <a:endParaRPr/>
          </a:p>
        </p:txBody>
      </p:sp>
      <p:sp>
        <p:nvSpPr>
          <p:cNvPr id="134" name="Google Shape;134;p4"/>
          <p:cNvSpPr txBox="1"/>
          <p:nvPr/>
        </p:nvSpPr>
        <p:spPr>
          <a:xfrm>
            <a:off x="2176463" y="2781300"/>
            <a:ext cx="6572250" cy="1654175"/>
          </a:xfrm>
          <a:prstGeom prst="rect">
            <a:avLst/>
          </a:prstGeom>
          <a:solidFill>
            <a:srgbClr val="FDEECF"/>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ja-JP" sz="1200" u="none" cap="none" strike="noStrike">
                <a:solidFill>
                  <a:srgbClr val="002060"/>
                </a:solidFill>
                <a:latin typeface="MS PGothic"/>
                <a:ea typeface="MS PGothic"/>
                <a:cs typeface="MS PGothic"/>
                <a:sym typeface="MS PGothic"/>
              </a:rPr>
              <a:t>・データ品質とは何か、データ品質を向上させるにはどうすればよいかという点について、DMBOKの１２章をベースに要件の定義理解というところから始める勉強会を行いたいと考えています。</a:t>
            </a:r>
            <a:endParaRPr/>
          </a:p>
          <a:p>
            <a:pPr indent="0" lvl="0" marL="0" marR="0" rtl="0" algn="l">
              <a:spcBef>
                <a:spcPts val="0"/>
              </a:spcBef>
              <a:spcAft>
                <a:spcPts val="0"/>
              </a:spcAft>
              <a:buNone/>
            </a:pPr>
            <a:r>
              <a:rPr b="0" i="0" lang="ja-JP" sz="1200" u="none" cap="none" strike="noStrike">
                <a:solidFill>
                  <a:srgbClr val="002060"/>
                </a:solidFill>
                <a:latin typeface="MS PGothic"/>
                <a:ea typeface="MS PGothic"/>
                <a:cs typeface="MS PGothic"/>
                <a:sym typeface="MS PGothic"/>
              </a:rPr>
              <a:t>・参加者でDMBOKの１２章の読み込みを実施していき、抽象的・汎用的に記載されていることが具体的にはどういうことを言っているのかという解釈を進めていきたいと思っています。</a:t>
            </a:r>
            <a:endParaRPr b="0" i="0" sz="1200" u="none" cap="none" strike="noStrike">
              <a:solidFill>
                <a:srgbClr val="002060"/>
              </a:solidFill>
              <a:latin typeface="MS PGothic"/>
              <a:ea typeface="MS PGothic"/>
              <a:cs typeface="MS PGothic"/>
              <a:sym typeface="MS PGothic"/>
            </a:endParaRPr>
          </a:p>
          <a:p>
            <a:pPr indent="0" lvl="0" marL="0" marR="0" rtl="0" algn="l">
              <a:spcBef>
                <a:spcPts val="0"/>
              </a:spcBef>
              <a:spcAft>
                <a:spcPts val="0"/>
              </a:spcAft>
              <a:buNone/>
            </a:pPr>
            <a:r>
              <a:rPr b="0" i="0" lang="ja-JP" sz="1200" u="none" cap="none" strike="noStrike">
                <a:solidFill>
                  <a:srgbClr val="002060"/>
                </a:solidFill>
                <a:latin typeface="MS PGothic"/>
                <a:ea typeface="MS PGothic"/>
                <a:cs typeface="MS PGothic"/>
                <a:sym typeface="MS PGothic"/>
              </a:rPr>
              <a:t>・進め方は、初回に参加者で話合って決めたいと思いますが、参加者が経験し、実際に発生している問題を例にとって、何が原因でどうすればよいかを一緒に考えていくことも視野に入れたいと思います。</a:t>
            </a:r>
            <a:endParaRPr/>
          </a:p>
          <a:p>
            <a:pPr indent="0" lvl="0" marL="0" marR="0" rtl="0" algn="l">
              <a:lnSpc>
                <a:spcPct val="110000"/>
              </a:lnSpc>
              <a:spcBef>
                <a:spcPts val="0"/>
              </a:spcBef>
              <a:spcAft>
                <a:spcPts val="0"/>
              </a:spcAft>
              <a:buNone/>
            </a:pPr>
            <a:r>
              <a:rPr b="0" i="0" lang="ja-JP" sz="1200" u="none" cap="none" strike="noStrike">
                <a:solidFill>
                  <a:srgbClr val="002060"/>
                </a:solidFill>
                <a:latin typeface="MS PGothic"/>
                <a:ea typeface="MS PGothic"/>
                <a:cs typeface="MS PGothic"/>
                <a:sym typeface="MS PGothic"/>
              </a:rPr>
              <a:t>・DMBOKの読み込みだけで、１年を過ごすか否かについても、進めていく中で考えていきます。</a:t>
            </a:r>
            <a:endParaRPr b="0" i="0" sz="1200" u="none" cap="none" strike="noStrike">
              <a:solidFill>
                <a:srgbClr val="002060"/>
              </a:solidFill>
              <a:latin typeface="MS PGothic"/>
              <a:ea typeface="MS PGothic"/>
              <a:cs typeface="MS PGothic"/>
              <a:sym typeface="MS PGothic"/>
            </a:endParaRPr>
          </a:p>
        </p:txBody>
      </p:sp>
      <p:sp>
        <p:nvSpPr>
          <p:cNvPr id="135" name="Google Shape;135;p4"/>
          <p:cNvSpPr txBox="1"/>
          <p:nvPr/>
        </p:nvSpPr>
        <p:spPr>
          <a:xfrm>
            <a:off x="2195513" y="5516563"/>
            <a:ext cx="6572250" cy="1225550"/>
          </a:xfrm>
          <a:prstGeom prst="rect">
            <a:avLst/>
          </a:prstGeom>
          <a:solidFill>
            <a:srgbClr val="FDEECF"/>
          </a:solidFill>
          <a:ln>
            <a:noFill/>
          </a:ln>
        </p:spPr>
        <p:txBody>
          <a:bodyPr anchorCtr="0" anchor="t" bIns="45700" lIns="91425" spcFirstLastPara="1" rIns="91425" wrap="square" tIns="45700">
            <a:noAutofit/>
          </a:bodyPr>
          <a:lstStyle/>
          <a:p>
            <a:pPr indent="0" lvl="0" marL="0" marR="0" rtl="0" algn="l">
              <a:lnSpc>
                <a:spcPct val="120000"/>
              </a:lnSpc>
              <a:spcBef>
                <a:spcPts val="0"/>
              </a:spcBef>
              <a:spcAft>
                <a:spcPts val="0"/>
              </a:spcAft>
              <a:buNone/>
            </a:pPr>
            <a:r>
              <a:rPr b="0" i="0" lang="ja-JP" sz="1200" u="none" cap="none" strike="noStrike">
                <a:solidFill>
                  <a:srgbClr val="002060"/>
                </a:solidFill>
                <a:latin typeface="MS PGothic"/>
                <a:ea typeface="MS PGothic"/>
                <a:cs typeface="MS PGothic"/>
                <a:sym typeface="MS PGothic"/>
              </a:rPr>
              <a:t>・基本的に参加資格はありませんが、データ品質について問題意識のある方に参加いただきたい。</a:t>
            </a:r>
            <a:endParaRPr b="0" i="0" sz="1200" u="none" cap="none" strike="noStrike">
              <a:solidFill>
                <a:srgbClr val="002060"/>
              </a:solidFill>
              <a:latin typeface="MS PGothic"/>
              <a:ea typeface="MS PGothic"/>
              <a:cs typeface="MS PGothic"/>
              <a:sym typeface="MS PGothic"/>
            </a:endParaRPr>
          </a:p>
          <a:p>
            <a:pPr indent="0" lvl="0" marL="0" marR="0" rtl="0" algn="l">
              <a:lnSpc>
                <a:spcPct val="120000"/>
              </a:lnSpc>
              <a:spcBef>
                <a:spcPts val="0"/>
              </a:spcBef>
              <a:spcAft>
                <a:spcPts val="0"/>
              </a:spcAft>
              <a:buNone/>
            </a:pPr>
            <a:r>
              <a:rPr b="0" i="0" lang="ja-JP" sz="1200" u="none" cap="none" strike="noStrike">
                <a:solidFill>
                  <a:srgbClr val="002060"/>
                </a:solidFill>
                <a:latin typeface="MS PGothic"/>
                <a:ea typeface="MS PGothic"/>
                <a:cs typeface="MS PGothic"/>
                <a:sym typeface="MS PGothic"/>
              </a:rPr>
              <a:t>・発案者も見識が高いわけではなく、また特に講師と呼べる方もアテが無いため、だれかに何かを教わろうと考えての参加の場合は、期待外れになると思いますので、ご注意ください。</a:t>
            </a:r>
            <a:endParaRPr b="0" i="0" sz="1200" u="none" cap="none" strike="noStrike">
              <a:solidFill>
                <a:srgbClr val="002060"/>
              </a:solidFill>
              <a:latin typeface="MS PGothic"/>
              <a:ea typeface="MS PGothic"/>
              <a:cs typeface="MS PGothic"/>
              <a:sym typeface="MS PGothic"/>
            </a:endParaRPr>
          </a:p>
          <a:p>
            <a:pPr indent="0" lvl="0" marL="0" marR="0" rtl="0" algn="l">
              <a:lnSpc>
                <a:spcPct val="120000"/>
              </a:lnSpc>
              <a:spcBef>
                <a:spcPts val="0"/>
              </a:spcBef>
              <a:spcAft>
                <a:spcPts val="0"/>
              </a:spcAft>
              <a:buNone/>
            </a:pPr>
            <a:r>
              <a:rPr b="0" i="0" lang="ja-JP" sz="1200" u="none" cap="none" strike="noStrike">
                <a:solidFill>
                  <a:srgbClr val="002060"/>
                </a:solidFill>
                <a:latin typeface="MS PGothic"/>
                <a:ea typeface="MS PGothic"/>
                <a:cs typeface="MS PGothic"/>
                <a:sym typeface="MS PGothic"/>
              </a:rPr>
              <a:t>・初回開催までにDMBOK１２章を最低１回は読んできてください。</a:t>
            </a:r>
            <a:endParaRPr b="0" i="0" sz="1200" u="none" cap="none" strike="noStrike">
              <a:solidFill>
                <a:srgbClr val="002060"/>
              </a:solidFill>
              <a:latin typeface="MS PGothic"/>
              <a:ea typeface="MS PGothic"/>
              <a:cs typeface="MS PGothic"/>
              <a:sym typeface="MS PGothic"/>
            </a:endParaRPr>
          </a:p>
          <a:p>
            <a:pPr indent="0" lvl="0" marL="0" marR="0" rtl="0" algn="l">
              <a:lnSpc>
                <a:spcPct val="120000"/>
              </a:lnSpc>
              <a:spcBef>
                <a:spcPts val="0"/>
              </a:spcBef>
              <a:spcAft>
                <a:spcPts val="0"/>
              </a:spcAft>
              <a:buNone/>
            </a:pPr>
            <a:r>
              <a:rPr b="0" i="0" lang="ja-JP" sz="1200" u="none" cap="none" strike="noStrike">
                <a:solidFill>
                  <a:srgbClr val="002060"/>
                </a:solidFill>
                <a:latin typeface="MS PGothic"/>
                <a:ea typeface="MS PGothic"/>
                <a:cs typeface="MS PGothic"/>
                <a:sym typeface="MS PGothic"/>
              </a:rPr>
              <a:t>・人数は多すぎても運営が難しいので、最大１５名程度（先着順）で考えます。</a:t>
            </a:r>
            <a:endParaRPr/>
          </a:p>
          <a:p>
            <a:pPr indent="0" lvl="0" marL="0" marR="0" rtl="0" algn="l">
              <a:lnSpc>
                <a:spcPct val="120000"/>
              </a:lnSpc>
              <a:spcBef>
                <a:spcPts val="0"/>
              </a:spcBef>
              <a:spcAft>
                <a:spcPts val="0"/>
              </a:spcAft>
              <a:buNone/>
            </a:pPr>
            <a:r>
              <a:t/>
            </a:r>
            <a:endParaRPr b="1" i="0" sz="1200" u="none" cap="none" strike="noStrike">
              <a:solidFill>
                <a:srgbClr val="002060"/>
              </a:solidFill>
              <a:latin typeface="MS PGothic"/>
              <a:ea typeface="MS PGothic"/>
              <a:cs typeface="MS PGothic"/>
              <a:sym typeface="MS PGothic"/>
            </a:endParaRPr>
          </a:p>
          <a:p>
            <a:pPr indent="0" lvl="0" marL="0" marR="0" rtl="0" algn="l">
              <a:lnSpc>
                <a:spcPct val="120000"/>
              </a:lnSpc>
              <a:spcBef>
                <a:spcPts val="0"/>
              </a:spcBef>
              <a:spcAft>
                <a:spcPts val="0"/>
              </a:spcAft>
              <a:buNone/>
            </a:pPr>
            <a:r>
              <a:t/>
            </a:r>
            <a:endParaRPr b="0" i="0" sz="1200" u="none" cap="none" strike="noStrike">
              <a:solidFill>
                <a:schemeClr val="dk1"/>
              </a:solidFill>
              <a:latin typeface="MS PGothic"/>
              <a:ea typeface="MS PGothic"/>
              <a:cs typeface="MS PGothic"/>
              <a:sym typeface="MS PGothic"/>
            </a:endParaRPr>
          </a:p>
        </p:txBody>
      </p:sp>
      <p:sp>
        <p:nvSpPr>
          <p:cNvPr id="136" name="Google Shape;136;p4"/>
          <p:cNvSpPr txBox="1"/>
          <p:nvPr/>
        </p:nvSpPr>
        <p:spPr>
          <a:xfrm>
            <a:off x="2195513" y="4508500"/>
            <a:ext cx="6572250" cy="433388"/>
          </a:xfrm>
          <a:prstGeom prst="rect">
            <a:avLst/>
          </a:prstGeom>
          <a:solidFill>
            <a:srgbClr val="FDEECF"/>
          </a:solidFill>
          <a:ln>
            <a:noFill/>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None/>
            </a:pPr>
            <a:r>
              <a:rPr b="0" i="0" lang="ja-JP" sz="1200" u="none" cap="none" strike="noStrike">
                <a:solidFill>
                  <a:srgbClr val="002060"/>
                </a:solidFill>
                <a:latin typeface="MS PGothic"/>
                <a:ea typeface="MS PGothic"/>
                <a:cs typeface="MS PGothic"/>
                <a:sym typeface="MS PGothic"/>
              </a:rPr>
              <a:t>当面１年間で、月１回のペースでの開催を考えています。</a:t>
            </a:r>
            <a:endParaRPr/>
          </a:p>
        </p:txBody>
      </p:sp>
      <p:sp>
        <p:nvSpPr>
          <p:cNvPr id="137" name="Google Shape;137;p4"/>
          <p:cNvSpPr txBox="1"/>
          <p:nvPr/>
        </p:nvSpPr>
        <p:spPr>
          <a:xfrm>
            <a:off x="323850" y="404813"/>
            <a:ext cx="1714500" cy="574675"/>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None/>
            </a:pPr>
            <a:r>
              <a:rPr b="1" i="0" lang="ja-JP" sz="1600" u="none" cap="none" strike="noStrike">
                <a:solidFill>
                  <a:schemeClr val="lt1"/>
                </a:solidFill>
                <a:latin typeface="MS PGothic"/>
                <a:ea typeface="MS PGothic"/>
                <a:cs typeface="MS PGothic"/>
                <a:sym typeface="MS PGothic"/>
              </a:rPr>
              <a:t>検討テーマ</a:t>
            </a:r>
            <a:endParaRPr/>
          </a:p>
        </p:txBody>
      </p:sp>
      <p:sp>
        <p:nvSpPr>
          <p:cNvPr id="138" name="Google Shape;138;p4"/>
          <p:cNvSpPr txBox="1"/>
          <p:nvPr/>
        </p:nvSpPr>
        <p:spPr>
          <a:xfrm>
            <a:off x="2181225" y="404813"/>
            <a:ext cx="6572250" cy="574675"/>
          </a:xfrm>
          <a:prstGeom prst="rect">
            <a:avLst/>
          </a:prstGeom>
          <a:solidFill>
            <a:srgbClr val="FDEEC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ja-JP" sz="1400" u="none" cap="none" strike="noStrike">
                <a:solidFill>
                  <a:schemeClr val="dk1"/>
                </a:solidFill>
                <a:latin typeface="MS PGothic"/>
                <a:ea typeface="MS PGothic"/>
                <a:cs typeface="MS PGothic"/>
                <a:sym typeface="MS PGothic"/>
              </a:rPr>
              <a:t>（新規テーマ）</a:t>
            </a:r>
            <a:endParaRPr b="0" i="0" sz="1400" u="none" cap="none" strike="noStrike">
              <a:solidFill>
                <a:schemeClr val="dk1"/>
              </a:solidFill>
              <a:latin typeface="MS PGothic"/>
              <a:ea typeface="MS PGothic"/>
              <a:cs typeface="MS PGothic"/>
              <a:sym typeface="MS PGothic"/>
            </a:endParaRPr>
          </a:p>
          <a:p>
            <a:pPr indent="0" lvl="0" marL="0" marR="0" rtl="0" algn="l">
              <a:spcBef>
                <a:spcPts val="0"/>
              </a:spcBef>
              <a:spcAft>
                <a:spcPts val="0"/>
              </a:spcAft>
              <a:buNone/>
            </a:pPr>
            <a:r>
              <a:rPr b="0" i="0" lang="ja-JP" sz="1400" u="none" cap="none" strike="noStrike">
                <a:solidFill>
                  <a:srgbClr val="002060"/>
                </a:solidFill>
                <a:latin typeface="MS PGothic"/>
                <a:ea typeface="MS PGothic"/>
                <a:cs typeface="MS PGothic"/>
                <a:sym typeface="MS PGothic"/>
              </a:rPr>
              <a:t>データ品質に関する勉強会</a:t>
            </a:r>
            <a:r>
              <a:rPr b="0" i="0" lang="ja-JP" sz="1400" u="none" cap="none" strike="noStrike">
                <a:solidFill>
                  <a:schemeClr val="dk1"/>
                </a:solidFill>
                <a:latin typeface="MS PGothic"/>
                <a:ea typeface="MS PGothic"/>
                <a:cs typeface="MS PGothic"/>
                <a:sym typeface="MS PGothic"/>
              </a:rPr>
              <a:t>［略称：DQM勉強会］</a:t>
            </a:r>
            <a:endParaRPr/>
          </a:p>
        </p:txBody>
      </p:sp>
      <p:sp>
        <p:nvSpPr>
          <p:cNvPr id="139" name="Google Shape;139;p4"/>
          <p:cNvSpPr txBox="1"/>
          <p:nvPr/>
        </p:nvSpPr>
        <p:spPr>
          <a:xfrm>
            <a:off x="319088" y="1052513"/>
            <a:ext cx="1714500" cy="290512"/>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None/>
            </a:pPr>
            <a:r>
              <a:rPr b="1" i="0" lang="ja-JP" sz="1600" u="none" cap="none" strike="noStrike">
                <a:solidFill>
                  <a:schemeClr val="lt1"/>
                </a:solidFill>
                <a:latin typeface="MS PGothic"/>
                <a:ea typeface="MS PGothic"/>
                <a:cs typeface="MS PGothic"/>
                <a:sym typeface="MS PGothic"/>
              </a:rPr>
              <a:t>リーダ</a:t>
            </a:r>
            <a:endParaRPr/>
          </a:p>
        </p:txBody>
      </p:sp>
      <p:sp>
        <p:nvSpPr>
          <p:cNvPr id="140" name="Google Shape;140;p4"/>
          <p:cNvSpPr txBox="1"/>
          <p:nvPr/>
        </p:nvSpPr>
        <p:spPr>
          <a:xfrm>
            <a:off x="2176463" y="1052513"/>
            <a:ext cx="6572250" cy="290512"/>
          </a:xfrm>
          <a:prstGeom prst="rect">
            <a:avLst/>
          </a:prstGeom>
          <a:solidFill>
            <a:srgbClr val="FDEECF"/>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ja-JP" sz="1400" u="none" cap="none" strike="noStrike">
                <a:solidFill>
                  <a:srgbClr val="002060"/>
                </a:solidFill>
                <a:latin typeface="MS PGothic"/>
                <a:ea typeface="MS PGothic"/>
                <a:cs typeface="MS PGothic"/>
                <a:sym typeface="MS PGothic"/>
              </a:rPr>
              <a:t>未定：第1回ミーティング時に決定</a:t>
            </a:r>
            <a:endParaRPr/>
          </a:p>
        </p:txBody>
      </p:sp>
      <p:sp>
        <p:nvSpPr>
          <p:cNvPr id="141" name="Google Shape;141;p4"/>
          <p:cNvSpPr txBox="1"/>
          <p:nvPr/>
        </p:nvSpPr>
        <p:spPr>
          <a:xfrm>
            <a:off x="323850" y="38100"/>
            <a:ext cx="5976938" cy="339725"/>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0" i="0" lang="ja-JP" sz="1800" u="none" cap="none" strike="noStrike">
                <a:solidFill>
                  <a:schemeClr val="dk1"/>
                </a:solidFill>
                <a:latin typeface="MS PGothic"/>
                <a:ea typeface="MS PGothic"/>
                <a:cs typeface="MS PGothic"/>
                <a:sym typeface="MS PGothic"/>
              </a:rPr>
              <a:t>DAMA Japan 2013年度研究テーマ提案</a:t>
            </a:r>
            <a:endParaRPr b="0" i="0" sz="1800" u="none" cap="none" strike="noStrike">
              <a:solidFill>
                <a:schemeClr val="dk1"/>
              </a:solidFill>
              <a:latin typeface="MS PGothic"/>
              <a:ea typeface="MS PGothic"/>
              <a:cs typeface="MS PGothic"/>
              <a:sym typeface="MS PGothic"/>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5"/>
          <p:cNvSpPr txBox="1"/>
          <p:nvPr/>
        </p:nvSpPr>
        <p:spPr>
          <a:xfrm>
            <a:off x="317500" y="1411288"/>
            <a:ext cx="1714500" cy="1370012"/>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現状認識</a:t>
            </a:r>
            <a:endParaRPr/>
          </a:p>
        </p:txBody>
      </p:sp>
      <p:sp>
        <p:nvSpPr>
          <p:cNvPr id="147" name="Google Shape;147;p5"/>
          <p:cNvSpPr txBox="1"/>
          <p:nvPr/>
        </p:nvSpPr>
        <p:spPr>
          <a:xfrm>
            <a:off x="322263" y="5589588"/>
            <a:ext cx="1714500" cy="431800"/>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成果物</a:t>
            </a:r>
            <a:endParaRPr/>
          </a:p>
        </p:txBody>
      </p:sp>
      <p:sp>
        <p:nvSpPr>
          <p:cNvPr id="148" name="Google Shape;148;p5"/>
          <p:cNvSpPr txBox="1"/>
          <p:nvPr/>
        </p:nvSpPr>
        <p:spPr>
          <a:xfrm>
            <a:off x="317500" y="2849563"/>
            <a:ext cx="1714500" cy="2163762"/>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400"/>
              <a:buFont typeface="Arial"/>
              <a:buNone/>
            </a:pPr>
            <a:r>
              <a:rPr b="1" i="0" lang="ja-JP" sz="1400" u="none" cap="none" strike="noStrike">
                <a:solidFill>
                  <a:schemeClr val="lt1"/>
                </a:solidFill>
                <a:latin typeface="MS PGothic"/>
                <a:ea typeface="MS PGothic"/>
                <a:cs typeface="MS PGothic"/>
                <a:sym typeface="MS PGothic"/>
              </a:rPr>
              <a:t>ある程度の方向性</a:t>
            </a:r>
            <a:endParaRPr/>
          </a:p>
        </p:txBody>
      </p:sp>
      <p:sp>
        <p:nvSpPr>
          <p:cNvPr id="149" name="Google Shape;149;p5"/>
          <p:cNvSpPr txBox="1"/>
          <p:nvPr/>
        </p:nvSpPr>
        <p:spPr>
          <a:xfrm>
            <a:off x="322263" y="6094413"/>
            <a:ext cx="1714500" cy="574675"/>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今年度の</a:t>
            </a:r>
            <a:endParaRPr b="1" i="0" sz="1600" u="none" cap="none" strike="noStrike">
              <a:solidFill>
                <a:schemeClr val="lt1"/>
              </a:solidFill>
              <a:latin typeface="MS PGothic"/>
              <a:ea typeface="MS PGothic"/>
              <a:cs typeface="MS PGothic"/>
              <a:sym typeface="MS PGothic"/>
            </a:endParaRPr>
          </a:p>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募集メンバ</a:t>
            </a:r>
            <a:endParaRPr/>
          </a:p>
        </p:txBody>
      </p:sp>
      <p:sp>
        <p:nvSpPr>
          <p:cNvPr id="150" name="Google Shape;150;p5"/>
          <p:cNvSpPr txBox="1"/>
          <p:nvPr/>
        </p:nvSpPr>
        <p:spPr>
          <a:xfrm>
            <a:off x="322263" y="5094288"/>
            <a:ext cx="1714500" cy="425450"/>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lnSpc>
                <a:spcPct val="90000"/>
              </a:lnSpc>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期間</a:t>
            </a:r>
            <a:endParaRPr/>
          </a:p>
        </p:txBody>
      </p:sp>
      <p:sp>
        <p:nvSpPr>
          <p:cNvPr id="151" name="Google Shape;151;p5"/>
          <p:cNvSpPr txBox="1"/>
          <p:nvPr/>
        </p:nvSpPr>
        <p:spPr>
          <a:xfrm>
            <a:off x="2174875" y="1411288"/>
            <a:ext cx="6551613" cy="1370012"/>
          </a:xfrm>
          <a:prstGeom prst="rect">
            <a:avLst/>
          </a:prstGeom>
          <a:solidFill>
            <a:srgbClr val="FDEECF"/>
          </a:solidFill>
          <a:ln>
            <a:noFill/>
          </a:ln>
        </p:spPr>
        <p:txBody>
          <a:bodyPr anchorCtr="0" anchor="ctr" bIns="36000" lIns="36000" spcFirstLastPara="1" rIns="36000" wrap="square" tIns="36000">
            <a:noAutofit/>
          </a:bodyPr>
          <a:lstStyle/>
          <a:p>
            <a:pPr indent="0" lvl="0" marL="0" marR="0" rtl="0" algn="l">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日本においては、データマネージメントの重要性が未だ充分に認識されているとは思えない状況に</a:t>
            </a:r>
            <a:endParaRPr b="0" i="0" sz="1200" u="none" cap="none" strike="noStrike">
              <a:solidFill>
                <a:schemeClr val="dk1"/>
              </a:solidFill>
              <a:latin typeface="MS PGothic"/>
              <a:ea typeface="MS PGothic"/>
              <a:cs typeface="MS PGothic"/>
              <a:sym typeface="MS PGothic"/>
            </a:endParaRPr>
          </a:p>
          <a:p>
            <a:pPr indent="0" lvl="0" marL="0" marR="0" rtl="0" algn="l">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あり、個人がそのスキルを身に付けようと思ってもなかなか良い題材や場がみあたらないのが現状と思われる。</a:t>
            </a:r>
            <a:endParaRPr b="0" i="0" sz="1200" u="none" cap="none" strike="noStrike">
              <a:solidFill>
                <a:schemeClr val="dk1"/>
              </a:solidFill>
              <a:latin typeface="MS PGothic"/>
              <a:ea typeface="MS PGothic"/>
              <a:cs typeface="MS PGothic"/>
              <a:sym typeface="MS PGothic"/>
            </a:endParaRPr>
          </a:p>
          <a:p>
            <a:pPr indent="0" lvl="0" marL="0" marR="0" rtl="0" algn="l">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DMBOKに深く関わっているものとして、我々自身が、このDMBOKという恰好の題材をベースに、</a:t>
            </a:r>
            <a:endParaRPr b="0" i="0" sz="1200" u="none" cap="none" strike="noStrike">
              <a:solidFill>
                <a:schemeClr val="dk1"/>
              </a:solidFill>
              <a:latin typeface="MS PGothic"/>
              <a:ea typeface="MS PGothic"/>
              <a:cs typeface="MS PGothic"/>
              <a:sym typeface="MS PGothic"/>
            </a:endParaRPr>
          </a:p>
          <a:p>
            <a:pPr indent="0" lvl="0" marL="0" marR="0" rtl="0" algn="l">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データマネージメントについて、議論しながら学んでいく場を設け、我々自身のスキルアップにつなげると同時に、この活動を通じて少しでもDMBOK 、ひいてはデータマネージメントの普及につながっていくことを期待し、この会を企画します。</a:t>
            </a:r>
            <a:endParaRPr b="0" i="0" sz="1200" u="none" cap="none" strike="noStrike">
              <a:solidFill>
                <a:schemeClr val="dk1"/>
              </a:solidFill>
              <a:latin typeface="MS PGothic"/>
              <a:ea typeface="MS PGothic"/>
              <a:cs typeface="MS PGothic"/>
              <a:sym typeface="MS PGothic"/>
            </a:endParaRPr>
          </a:p>
        </p:txBody>
      </p:sp>
      <p:sp>
        <p:nvSpPr>
          <p:cNvPr id="152" name="Google Shape;152;p5"/>
          <p:cNvSpPr txBox="1"/>
          <p:nvPr/>
        </p:nvSpPr>
        <p:spPr>
          <a:xfrm>
            <a:off x="2193925" y="5589588"/>
            <a:ext cx="6551613" cy="431800"/>
          </a:xfrm>
          <a:prstGeom prst="rect">
            <a:avLst/>
          </a:prstGeom>
          <a:solidFill>
            <a:srgbClr val="FDEECF"/>
          </a:solidFill>
          <a:ln>
            <a:noFill/>
          </a:ln>
        </p:spPr>
        <p:txBody>
          <a:bodyPr anchorCtr="0" anchor="ctr" bIns="36000" lIns="36000" spcFirstLastPara="1" rIns="36000" wrap="square" tIns="36000">
            <a:noAutofit/>
          </a:bodyPr>
          <a:lstStyle/>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当初は、分科会にて提示されたもの、議論されたものをとりまとめたものとする。</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（詳細は、研究会立上げ後、参加メンバーにて決定する）</a:t>
            </a:r>
            <a:endParaRPr/>
          </a:p>
        </p:txBody>
      </p:sp>
      <p:sp>
        <p:nvSpPr>
          <p:cNvPr id="153" name="Google Shape;153;p5"/>
          <p:cNvSpPr txBox="1"/>
          <p:nvPr/>
        </p:nvSpPr>
        <p:spPr>
          <a:xfrm>
            <a:off x="2170113" y="2849563"/>
            <a:ext cx="6551612" cy="2163762"/>
          </a:xfrm>
          <a:prstGeom prst="rect">
            <a:avLst/>
          </a:prstGeom>
          <a:solidFill>
            <a:srgbClr val="FDEECF"/>
          </a:solidFill>
          <a:ln>
            <a:noFill/>
          </a:ln>
        </p:spPr>
        <p:txBody>
          <a:bodyPr anchorCtr="0" anchor="ctr" bIns="36000" lIns="36000" spcFirstLastPara="1" rIns="36000" wrap="square" tIns="36000">
            <a:noAutofit/>
          </a:bodyPr>
          <a:lstStyle/>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詳細は、研究会立上げ後、参加メンバーにて決定しますが、下記のようなことを考えています。</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・基本DMBOK2をベースとし、知識レベルにより下記のような目標をもって進めることとする。</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　・初級レベルの方には、中級レベル以上の方が噛み砕いて説明し、より高いレベルに達する</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　・中級レベル以上の方には、他者に説明することを試みることにより、自身もより深い理解に達する</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　ある特定のテーマについて、さらに深堀りしたいという要求が生じた場合には、別途研究会を起こす。</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・現在のDMBOKはテキスト主体であり、これを我々自身でより深く理解していきながら、</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　例えば図解するなど、より分かりやすく表現することによって我々の理解度を上げるとともに、</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　後々のために、その成果をもって、他の、志を同じくする人たちの利用に資するものとしていく。</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・EDWなどの成果（EDW2013（林）、EDW2014（星・八木下）等々日本からの発表</a:t>
            </a:r>
            <a:r>
              <a:rPr b="0" i="0" lang="ja-JP" sz="1200" u="none" cap="none" strike="noStrike">
                <a:solidFill>
                  <a:schemeClr val="dk1"/>
                </a:solidFill>
                <a:latin typeface="Calibri"/>
                <a:ea typeface="Calibri"/>
                <a:cs typeface="Calibri"/>
                <a:sym typeface="Calibri"/>
              </a:rPr>
              <a:t>を含む）も参考に</a:t>
            </a:r>
            <a:endParaRPr b="0" i="0" sz="1200" u="none" cap="none" strike="noStrike">
              <a:solidFill>
                <a:schemeClr val="dk1"/>
              </a:solidFill>
              <a:latin typeface="Calibri"/>
              <a:ea typeface="Calibri"/>
              <a:cs typeface="Calibri"/>
              <a:sym typeface="Calibri"/>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Calibri"/>
                <a:ea typeface="Calibri"/>
                <a:cs typeface="Calibri"/>
                <a:sym typeface="Calibri"/>
              </a:rPr>
              <a:t>　しながら、進めていく。</a:t>
            </a:r>
            <a:endParaRPr b="0" i="0" sz="1200" u="none" cap="none" strike="noStrike">
              <a:solidFill>
                <a:schemeClr val="dk1"/>
              </a:solidFill>
              <a:latin typeface="MS PGothic"/>
              <a:ea typeface="MS PGothic"/>
              <a:cs typeface="MS PGothic"/>
              <a:sym typeface="MS PGothic"/>
            </a:endParaRPr>
          </a:p>
        </p:txBody>
      </p:sp>
      <p:sp>
        <p:nvSpPr>
          <p:cNvPr id="154" name="Google Shape;154;p5"/>
          <p:cNvSpPr txBox="1"/>
          <p:nvPr/>
        </p:nvSpPr>
        <p:spPr>
          <a:xfrm>
            <a:off x="2193925" y="6094413"/>
            <a:ext cx="6551613" cy="574675"/>
          </a:xfrm>
          <a:prstGeom prst="rect">
            <a:avLst/>
          </a:prstGeom>
          <a:solidFill>
            <a:srgbClr val="FDEECF"/>
          </a:solidFill>
          <a:ln>
            <a:noFill/>
          </a:ln>
        </p:spPr>
        <p:txBody>
          <a:bodyPr anchorCtr="0" anchor="ctr" bIns="36000" lIns="36000" spcFirstLastPara="1" rIns="36000" wrap="square" tIns="36000">
            <a:noAutofit/>
          </a:bodyPr>
          <a:lstStyle/>
          <a:p>
            <a:pPr indent="0" lvl="0" marL="0" marR="0" rtl="0" algn="l">
              <a:lnSpc>
                <a:spcPct val="12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データマネジメントに関して、初心者からかなりの練達の士まで、データマネジメントに何らかの興味・関心をお持ちの方であれば（データマネジメントの教育に関心のある方も）、誰でも参加歓迎。</a:t>
            </a:r>
            <a:endParaRPr/>
          </a:p>
        </p:txBody>
      </p:sp>
      <p:sp>
        <p:nvSpPr>
          <p:cNvPr id="155" name="Google Shape;155;p5"/>
          <p:cNvSpPr txBox="1"/>
          <p:nvPr/>
        </p:nvSpPr>
        <p:spPr>
          <a:xfrm>
            <a:off x="2193925" y="5094288"/>
            <a:ext cx="6551613" cy="423862"/>
          </a:xfrm>
          <a:prstGeom prst="rect">
            <a:avLst/>
          </a:prstGeom>
          <a:solidFill>
            <a:srgbClr val="FDEECF"/>
          </a:solidFill>
          <a:ln>
            <a:noFill/>
          </a:ln>
        </p:spPr>
        <p:txBody>
          <a:bodyPr anchorCtr="0" anchor="ctr" bIns="36000" lIns="36000" spcFirstLastPara="1" rIns="36000" wrap="square" tIns="36000">
            <a:noAutofit/>
          </a:bodyPr>
          <a:lstStyle/>
          <a:p>
            <a:pPr indent="0" lvl="0" marL="0" marR="0" rtl="0" algn="l">
              <a:lnSpc>
                <a:spcPct val="9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当初1年間を想定（研究会立上げ後、参加メンバーにて期間を決定する）</a:t>
            </a:r>
            <a:endParaRPr b="0" i="0" sz="1200" u="none" cap="none" strike="noStrike">
              <a:solidFill>
                <a:schemeClr val="hlink"/>
              </a:solidFill>
              <a:latin typeface="MS PGothic"/>
              <a:ea typeface="MS PGothic"/>
              <a:cs typeface="MS PGothic"/>
              <a:sym typeface="MS PGothic"/>
            </a:endParaRPr>
          </a:p>
        </p:txBody>
      </p:sp>
      <p:sp>
        <p:nvSpPr>
          <p:cNvPr id="156" name="Google Shape;156;p5"/>
          <p:cNvSpPr txBox="1"/>
          <p:nvPr/>
        </p:nvSpPr>
        <p:spPr>
          <a:xfrm>
            <a:off x="317500" y="546100"/>
            <a:ext cx="1714500" cy="430213"/>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検討テーマ</a:t>
            </a:r>
            <a:endParaRPr/>
          </a:p>
        </p:txBody>
      </p:sp>
      <p:sp>
        <p:nvSpPr>
          <p:cNvPr id="157" name="Google Shape;157;p5"/>
          <p:cNvSpPr txBox="1"/>
          <p:nvPr/>
        </p:nvSpPr>
        <p:spPr>
          <a:xfrm>
            <a:off x="2174875" y="546100"/>
            <a:ext cx="6551613" cy="430213"/>
          </a:xfrm>
          <a:prstGeom prst="rect">
            <a:avLst/>
          </a:prstGeom>
          <a:solidFill>
            <a:srgbClr val="FDEECF"/>
          </a:solidFill>
          <a:ln>
            <a:noFill/>
          </a:ln>
        </p:spPr>
        <p:txBody>
          <a:bodyPr anchorCtr="0" anchor="ctr" bIns="36000" lIns="36000" spcFirstLastPara="1" rIns="36000" wrap="square" tIns="36000">
            <a:noAutofit/>
          </a:bodyPr>
          <a:lstStyle/>
          <a:p>
            <a:pPr indent="0" lvl="0" marL="0" marR="0" rtl="0" algn="l">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（新規テーマ）</a:t>
            </a:r>
            <a:endParaRPr b="0" i="0" sz="1200" u="none" cap="none" strike="noStrike">
              <a:solidFill>
                <a:schemeClr val="dk1"/>
              </a:solidFill>
              <a:latin typeface="MS PGothic"/>
              <a:ea typeface="MS PGothic"/>
              <a:cs typeface="MS PGothic"/>
              <a:sym typeface="MS PGothic"/>
            </a:endParaRPr>
          </a:p>
          <a:p>
            <a:pPr indent="0" lvl="0" marL="0" marR="0" rtl="0" algn="l">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DMBOKをより深く理解するための研究会［略称：DMBOK勉強会］</a:t>
            </a:r>
            <a:endParaRPr/>
          </a:p>
        </p:txBody>
      </p:sp>
      <p:sp>
        <p:nvSpPr>
          <p:cNvPr id="158" name="Google Shape;158;p5"/>
          <p:cNvSpPr txBox="1"/>
          <p:nvPr/>
        </p:nvSpPr>
        <p:spPr>
          <a:xfrm>
            <a:off x="312738" y="1052513"/>
            <a:ext cx="1714500" cy="290512"/>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リーダ</a:t>
            </a:r>
            <a:endParaRPr/>
          </a:p>
        </p:txBody>
      </p:sp>
      <p:sp>
        <p:nvSpPr>
          <p:cNvPr id="159" name="Google Shape;159;p5"/>
          <p:cNvSpPr txBox="1"/>
          <p:nvPr/>
        </p:nvSpPr>
        <p:spPr>
          <a:xfrm>
            <a:off x="2170113" y="1052513"/>
            <a:ext cx="6551612" cy="290512"/>
          </a:xfrm>
          <a:prstGeom prst="rect">
            <a:avLst/>
          </a:prstGeom>
          <a:solidFill>
            <a:srgbClr val="FDEECF"/>
          </a:solidFill>
          <a:ln>
            <a:noFill/>
          </a:ln>
        </p:spPr>
        <p:txBody>
          <a:bodyPr anchorCtr="0" anchor="ctr" bIns="36000" lIns="36000" spcFirstLastPara="1" rIns="36000" wrap="square" tIns="36000">
            <a:noAutofit/>
          </a:bodyPr>
          <a:lstStyle/>
          <a:p>
            <a:pPr indent="0" lvl="0" marL="0" marR="0" rtl="0" algn="l">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未定（第１回ミーティング時に決定）</a:t>
            </a:r>
            <a:endParaRPr/>
          </a:p>
        </p:txBody>
      </p:sp>
      <p:sp>
        <p:nvSpPr>
          <p:cNvPr id="160" name="Google Shape;160;p5"/>
          <p:cNvSpPr txBox="1"/>
          <p:nvPr/>
        </p:nvSpPr>
        <p:spPr>
          <a:xfrm>
            <a:off x="322263" y="138113"/>
            <a:ext cx="5976937" cy="339725"/>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0" i="0" lang="ja-JP" sz="1800" u="none" cap="none" strike="noStrike">
                <a:solidFill>
                  <a:schemeClr val="dk1"/>
                </a:solidFill>
                <a:latin typeface="MS PGothic"/>
                <a:ea typeface="MS PGothic"/>
                <a:cs typeface="MS PGothic"/>
                <a:sym typeface="MS PGothic"/>
              </a:rPr>
              <a:t>DAMA Japan 研究テーマ提案</a:t>
            </a:r>
            <a:endParaRPr b="0" i="0" sz="1800" u="none" cap="none" strike="noStrike">
              <a:solidFill>
                <a:schemeClr val="dk1"/>
              </a:solidFill>
              <a:latin typeface="MS PGothic"/>
              <a:ea typeface="MS PGothic"/>
              <a:cs typeface="MS PGothic"/>
              <a:sym typeface="MS P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6"/>
          <p:cNvSpPr txBox="1"/>
          <p:nvPr/>
        </p:nvSpPr>
        <p:spPr>
          <a:xfrm>
            <a:off x="317500" y="1411288"/>
            <a:ext cx="1714500" cy="1081087"/>
          </a:xfrm>
          <a:prstGeom prst="rect">
            <a:avLst/>
          </a:prstGeom>
          <a:solidFill>
            <a:srgbClr val="FF9900"/>
          </a:solidFill>
          <a:ln>
            <a:noFill/>
          </a:ln>
        </p:spPr>
        <p:txBody>
          <a:bodyPr anchorCtr="1" anchor="ctr" bIns="45700" lIns="72000" spcFirstLastPara="1" rIns="72000"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現状認識</a:t>
            </a:r>
            <a:endParaRPr b="1" i="0" sz="1600" u="none" cap="none" strike="noStrike">
              <a:solidFill>
                <a:schemeClr val="lt1"/>
              </a:solidFill>
              <a:latin typeface="MS PGothic"/>
              <a:ea typeface="MS PGothic"/>
              <a:cs typeface="MS PGothic"/>
              <a:sym typeface="MS PGothic"/>
            </a:endParaRPr>
          </a:p>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（目的・設立趣旨）</a:t>
            </a:r>
            <a:endParaRPr/>
          </a:p>
        </p:txBody>
      </p:sp>
      <p:sp>
        <p:nvSpPr>
          <p:cNvPr id="166" name="Google Shape;166;p6"/>
          <p:cNvSpPr txBox="1"/>
          <p:nvPr/>
        </p:nvSpPr>
        <p:spPr>
          <a:xfrm>
            <a:off x="322263" y="5291138"/>
            <a:ext cx="1714500" cy="730250"/>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成果物</a:t>
            </a:r>
            <a:endParaRPr/>
          </a:p>
        </p:txBody>
      </p:sp>
      <p:sp>
        <p:nvSpPr>
          <p:cNvPr id="167" name="Google Shape;167;p6"/>
          <p:cNvSpPr txBox="1"/>
          <p:nvPr/>
        </p:nvSpPr>
        <p:spPr>
          <a:xfrm>
            <a:off x="317500" y="2565400"/>
            <a:ext cx="1714500" cy="2163763"/>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400"/>
              <a:buFont typeface="Arial"/>
              <a:buNone/>
            </a:pPr>
            <a:r>
              <a:rPr b="1" i="0" lang="ja-JP" sz="1400" u="none" cap="none" strike="noStrike">
                <a:solidFill>
                  <a:schemeClr val="lt1"/>
                </a:solidFill>
                <a:latin typeface="MS PGothic"/>
                <a:ea typeface="MS PGothic"/>
                <a:cs typeface="MS PGothic"/>
                <a:sym typeface="MS PGothic"/>
              </a:rPr>
              <a:t>ある程度の方向性</a:t>
            </a:r>
            <a:endParaRPr/>
          </a:p>
        </p:txBody>
      </p:sp>
      <p:sp>
        <p:nvSpPr>
          <p:cNvPr id="168" name="Google Shape;168;p6"/>
          <p:cNvSpPr txBox="1"/>
          <p:nvPr/>
        </p:nvSpPr>
        <p:spPr>
          <a:xfrm>
            <a:off x="322263" y="6094413"/>
            <a:ext cx="1714500" cy="574675"/>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今年度の</a:t>
            </a:r>
            <a:endParaRPr b="1" i="0" sz="1600" u="none" cap="none" strike="noStrike">
              <a:solidFill>
                <a:schemeClr val="lt1"/>
              </a:solidFill>
              <a:latin typeface="MS PGothic"/>
              <a:ea typeface="MS PGothic"/>
              <a:cs typeface="MS PGothic"/>
              <a:sym typeface="MS PGothic"/>
            </a:endParaRPr>
          </a:p>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募集メンバ</a:t>
            </a:r>
            <a:endParaRPr/>
          </a:p>
        </p:txBody>
      </p:sp>
      <p:sp>
        <p:nvSpPr>
          <p:cNvPr id="169" name="Google Shape;169;p6"/>
          <p:cNvSpPr txBox="1"/>
          <p:nvPr/>
        </p:nvSpPr>
        <p:spPr>
          <a:xfrm>
            <a:off x="322263" y="4797425"/>
            <a:ext cx="1714500" cy="425450"/>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lnSpc>
                <a:spcPct val="90000"/>
              </a:lnSpc>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期間</a:t>
            </a:r>
            <a:endParaRPr/>
          </a:p>
        </p:txBody>
      </p:sp>
      <p:sp>
        <p:nvSpPr>
          <p:cNvPr id="170" name="Google Shape;170;p6"/>
          <p:cNvSpPr txBox="1"/>
          <p:nvPr/>
        </p:nvSpPr>
        <p:spPr>
          <a:xfrm>
            <a:off x="2174875" y="1411288"/>
            <a:ext cx="6551613" cy="1081087"/>
          </a:xfrm>
          <a:prstGeom prst="rect">
            <a:avLst/>
          </a:prstGeom>
          <a:solidFill>
            <a:srgbClr val="FDEECF"/>
          </a:solidFill>
          <a:ln>
            <a:noFill/>
          </a:ln>
        </p:spPr>
        <p:txBody>
          <a:bodyPr anchorCtr="0" anchor="ctr" bIns="36000" lIns="36000" spcFirstLastPara="1" rIns="36000" wrap="square" tIns="36000">
            <a:noAutofit/>
          </a:bodyPr>
          <a:lstStyle/>
          <a:p>
            <a:pPr indent="0" lvl="0" marL="0" marR="0" rtl="0" algn="l">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データモデリングに関してスキルを付けたい（高めたい）と思った時に、現状では、市販の参考書にしろセミナーにしろ、教科書的な内容であるのが一般的と思われます。</a:t>
            </a:r>
            <a:endParaRPr b="0" i="0" sz="1200" u="none" cap="none" strike="noStrike">
              <a:solidFill>
                <a:schemeClr val="dk1"/>
              </a:solidFill>
              <a:latin typeface="MS PGothic"/>
              <a:ea typeface="MS PGothic"/>
              <a:cs typeface="MS PGothic"/>
              <a:sym typeface="MS PGothic"/>
            </a:endParaRPr>
          </a:p>
          <a:p>
            <a:pPr indent="0" lvl="0" marL="0" marR="0" rtl="0" algn="l">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当分科会では、データモデリングそのものの勉強会ではなく、既存の（既に出来上がった）データモデルを題材にして、そのモデルを分析することによって、実践的なデータモデリングノウハウを蓄積・共有することを目的に活動します。</a:t>
            </a:r>
            <a:endParaRPr b="0" i="0" sz="1200" u="none" cap="none" strike="noStrike">
              <a:solidFill>
                <a:schemeClr val="dk1"/>
              </a:solidFill>
              <a:latin typeface="MS PGothic"/>
              <a:ea typeface="MS PGothic"/>
              <a:cs typeface="MS PGothic"/>
              <a:sym typeface="MS PGothic"/>
            </a:endParaRPr>
          </a:p>
        </p:txBody>
      </p:sp>
      <p:sp>
        <p:nvSpPr>
          <p:cNvPr id="171" name="Google Shape;171;p6"/>
          <p:cNvSpPr txBox="1"/>
          <p:nvPr/>
        </p:nvSpPr>
        <p:spPr>
          <a:xfrm>
            <a:off x="2193925" y="5291138"/>
            <a:ext cx="6551613" cy="730250"/>
          </a:xfrm>
          <a:prstGeom prst="rect">
            <a:avLst/>
          </a:prstGeom>
          <a:solidFill>
            <a:srgbClr val="FDEECF"/>
          </a:solidFill>
          <a:ln>
            <a:noFill/>
          </a:ln>
        </p:spPr>
        <p:txBody>
          <a:bodyPr anchorCtr="0" anchor="ctr" bIns="36000" lIns="36000" spcFirstLastPara="1" rIns="36000" wrap="square" tIns="36000">
            <a:noAutofit/>
          </a:bodyPr>
          <a:lstStyle/>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分科会で議論されてまとまった知見を整理し、後々のためにドキュメント化します。</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　・各種モデリング技法との関連での分析</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　・今後の拡張性、展開可能性の検討　…等々</a:t>
            </a:r>
            <a:endParaRPr/>
          </a:p>
        </p:txBody>
      </p:sp>
      <p:sp>
        <p:nvSpPr>
          <p:cNvPr id="172" name="Google Shape;172;p6"/>
          <p:cNvSpPr txBox="1"/>
          <p:nvPr/>
        </p:nvSpPr>
        <p:spPr>
          <a:xfrm>
            <a:off x="2170113" y="2565400"/>
            <a:ext cx="6551612" cy="2163763"/>
          </a:xfrm>
          <a:prstGeom prst="rect">
            <a:avLst/>
          </a:prstGeom>
          <a:solidFill>
            <a:srgbClr val="FDEECF"/>
          </a:solidFill>
          <a:ln>
            <a:noFill/>
          </a:ln>
        </p:spPr>
        <p:txBody>
          <a:bodyPr anchorCtr="0" anchor="ctr" bIns="36000" lIns="36000" spcFirstLastPara="1" rIns="36000" wrap="square" tIns="36000">
            <a:noAutofit/>
          </a:bodyPr>
          <a:lstStyle/>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進め方：既に存在するデータモデルをメンバーから提供していただき、それを題材にして分析・検討していきます。</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　データモデルは、</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　　・メンバーが仕事で関わったもので、公開可能なもの</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　　・公開不可でも、モディファイすれば、公開可能なもの</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　　・メンバー個人で作成したもので、公開可能なもの</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　　・文献・ウェブサイト等で公開されているモデル</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　等から取り上げます。（エンタープライズモデルでも特定のサブジェクトエリアモデルでも可）</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　要件が前提となるので、要件を文章、メモ（無ければ口頭でも可）で提示していただきます。</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t/>
            </a:r>
            <a:endParaRPr b="0" i="0" sz="1200" u="none" cap="none" strike="noStrike">
              <a:solidFill>
                <a:schemeClr val="dk1"/>
              </a:solidFill>
              <a:latin typeface="MS PGothic"/>
              <a:ea typeface="MS PGothic"/>
              <a:cs typeface="MS PGothic"/>
              <a:sym typeface="MS PGothic"/>
            </a:endParaRPr>
          </a:p>
          <a:p>
            <a:pPr indent="0" lvl="0" marL="0" marR="0" rtl="0" algn="l">
              <a:lnSpc>
                <a:spcPct val="11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☆データモデルを提供できないメンバーの参加も可。</a:t>
            </a:r>
            <a:endParaRPr b="0" i="0" sz="1200" u="none" cap="none" strike="noStrike">
              <a:solidFill>
                <a:schemeClr val="dk1"/>
              </a:solidFill>
              <a:latin typeface="MS PGothic"/>
              <a:ea typeface="MS PGothic"/>
              <a:cs typeface="MS PGothic"/>
              <a:sym typeface="MS PGothic"/>
            </a:endParaRPr>
          </a:p>
        </p:txBody>
      </p:sp>
      <p:sp>
        <p:nvSpPr>
          <p:cNvPr id="173" name="Google Shape;173;p6"/>
          <p:cNvSpPr txBox="1"/>
          <p:nvPr/>
        </p:nvSpPr>
        <p:spPr>
          <a:xfrm>
            <a:off x="2193925" y="6094413"/>
            <a:ext cx="6551613" cy="574675"/>
          </a:xfrm>
          <a:prstGeom prst="rect">
            <a:avLst/>
          </a:prstGeom>
          <a:solidFill>
            <a:srgbClr val="FDEECF"/>
          </a:solidFill>
          <a:ln>
            <a:noFill/>
          </a:ln>
        </p:spPr>
        <p:txBody>
          <a:bodyPr anchorCtr="0" anchor="ctr" bIns="36000" lIns="36000" spcFirstLastPara="1" rIns="36000" wrap="square" tIns="36000">
            <a:noAutofit/>
          </a:bodyPr>
          <a:lstStyle/>
          <a:p>
            <a:pPr indent="0" lvl="0" marL="0" marR="0" rtl="0" algn="l">
              <a:lnSpc>
                <a:spcPct val="12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データモデリングに関心があり、モデリングの</a:t>
            </a:r>
            <a:r>
              <a:rPr b="0" i="0" lang="ja-JP" sz="1200" u="sng" cap="none" strike="noStrike">
                <a:solidFill>
                  <a:schemeClr val="dk1"/>
                </a:solidFill>
                <a:latin typeface="MS PGothic"/>
                <a:ea typeface="MS PGothic"/>
                <a:cs typeface="MS PGothic"/>
                <a:sym typeface="MS PGothic"/>
              </a:rPr>
              <a:t>実践的スキル</a:t>
            </a:r>
            <a:r>
              <a:rPr b="0" i="0" lang="ja-JP" sz="1200" u="none" cap="none" strike="noStrike">
                <a:solidFill>
                  <a:schemeClr val="dk1"/>
                </a:solidFill>
                <a:latin typeface="MS PGothic"/>
                <a:ea typeface="MS PGothic"/>
                <a:cs typeface="MS PGothic"/>
                <a:sym typeface="MS PGothic"/>
              </a:rPr>
              <a:t>を高めたいと思っている方々。</a:t>
            </a:r>
            <a:endParaRPr b="0" i="0" sz="1200" u="none" cap="none" strike="noStrike">
              <a:solidFill>
                <a:schemeClr val="dk1"/>
              </a:solidFill>
              <a:latin typeface="MS PGothic"/>
              <a:ea typeface="MS PGothic"/>
              <a:cs typeface="MS PGothic"/>
              <a:sym typeface="MS PGothic"/>
            </a:endParaRPr>
          </a:p>
          <a:p>
            <a:pPr indent="0" lvl="0" marL="0" marR="0" rtl="0" algn="l">
              <a:lnSpc>
                <a:spcPct val="12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初心者でも参加歓迎。</a:t>
            </a:r>
            <a:endParaRPr/>
          </a:p>
        </p:txBody>
      </p:sp>
      <p:sp>
        <p:nvSpPr>
          <p:cNvPr id="174" name="Google Shape;174;p6"/>
          <p:cNvSpPr txBox="1"/>
          <p:nvPr/>
        </p:nvSpPr>
        <p:spPr>
          <a:xfrm>
            <a:off x="2193925" y="4797425"/>
            <a:ext cx="6551613" cy="423863"/>
          </a:xfrm>
          <a:prstGeom prst="rect">
            <a:avLst/>
          </a:prstGeom>
          <a:solidFill>
            <a:srgbClr val="FDEECF"/>
          </a:solidFill>
          <a:ln>
            <a:noFill/>
          </a:ln>
        </p:spPr>
        <p:txBody>
          <a:bodyPr anchorCtr="0" anchor="ctr" bIns="36000" lIns="36000" spcFirstLastPara="1" rIns="36000" wrap="square" tIns="36000">
            <a:noAutofit/>
          </a:bodyPr>
          <a:lstStyle/>
          <a:p>
            <a:pPr indent="0" lvl="0" marL="0" marR="0" rtl="0" algn="l">
              <a:lnSpc>
                <a:spcPct val="90000"/>
              </a:lnSpc>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当初1年間を想定（分科会立上げ後、参加メンバーにて期間を決定する）</a:t>
            </a:r>
            <a:endParaRPr b="0" i="0" sz="1200" u="none" cap="none" strike="noStrike">
              <a:solidFill>
                <a:schemeClr val="hlink"/>
              </a:solidFill>
              <a:latin typeface="MS PGothic"/>
              <a:ea typeface="MS PGothic"/>
              <a:cs typeface="MS PGothic"/>
              <a:sym typeface="MS PGothic"/>
            </a:endParaRPr>
          </a:p>
        </p:txBody>
      </p:sp>
      <p:sp>
        <p:nvSpPr>
          <p:cNvPr id="175" name="Google Shape;175;p6"/>
          <p:cNvSpPr txBox="1"/>
          <p:nvPr/>
        </p:nvSpPr>
        <p:spPr>
          <a:xfrm>
            <a:off x="317500" y="546100"/>
            <a:ext cx="1714500" cy="430213"/>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検討テーマ</a:t>
            </a:r>
            <a:endParaRPr/>
          </a:p>
        </p:txBody>
      </p:sp>
      <p:sp>
        <p:nvSpPr>
          <p:cNvPr id="176" name="Google Shape;176;p6"/>
          <p:cNvSpPr txBox="1"/>
          <p:nvPr/>
        </p:nvSpPr>
        <p:spPr>
          <a:xfrm>
            <a:off x="2174875" y="546100"/>
            <a:ext cx="6551613" cy="430213"/>
          </a:xfrm>
          <a:prstGeom prst="rect">
            <a:avLst/>
          </a:prstGeom>
          <a:solidFill>
            <a:srgbClr val="FDEECF"/>
          </a:solidFill>
          <a:ln>
            <a:noFill/>
          </a:ln>
        </p:spPr>
        <p:txBody>
          <a:bodyPr anchorCtr="0" anchor="ctr" bIns="36000" lIns="36000" spcFirstLastPara="1" rIns="36000" wrap="square" tIns="36000">
            <a:noAutofit/>
          </a:bodyPr>
          <a:lstStyle/>
          <a:p>
            <a:pPr indent="0" lvl="0" marL="0" marR="0" rtl="0" algn="l">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（新規テーマ）データモデリングの実践的検討会［略称：データモデリング検討会］</a:t>
            </a:r>
            <a:endParaRPr b="0" i="0" sz="1200" u="none" cap="none" strike="noStrike">
              <a:solidFill>
                <a:schemeClr val="dk1"/>
              </a:solidFill>
              <a:latin typeface="MS PGothic"/>
              <a:ea typeface="MS PGothic"/>
              <a:cs typeface="MS PGothic"/>
              <a:sym typeface="MS PGothic"/>
            </a:endParaRPr>
          </a:p>
        </p:txBody>
      </p:sp>
      <p:sp>
        <p:nvSpPr>
          <p:cNvPr id="177" name="Google Shape;177;p6"/>
          <p:cNvSpPr txBox="1"/>
          <p:nvPr/>
        </p:nvSpPr>
        <p:spPr>
          <a:xfrm>
            <a:off x="312738" y="1052513"/>
            <a:ext cx="1714500" cy="290512"/>
          </a:xfrm>
          <a:prstGeom prst="rect">
            <a:avLst/>
          </a:prstGeom>
          <a:solidFill>
            <a:srgbClr val="FF9900"/>
          </a:solidFill>
          <a:ln>
            <a:noFill/>
          </a:ln>
        </p:spPr>
        <p:txBody>
          <a:bodyPr anchorCtr="1" anchor="ctr" bIns="45700" lIns="91425" spcFirstLastPara="1" rIns="91425" wrap="square" tIns="45700">
            <a:noAutofit/>
          </a:bodyPr>
          <a:lstStyle/>
          <a:p>
            <a:pPr indent="0" lvl="0" marL="0" marR="0" rtl="0" algn="ctr">
              <a:spcBef>
                <a:spcPts val="0"/>
              </a:spcBef>
              <a:spcAft>
                <a:spcPts val="0"/>
              </a:spcAft>
              <a:buClr>
                <a:schemeClr val="lt1"/>
              </a:buClr>
              <a:buSzPts val="1600"/>
              <a:buFont typeface="Arial"/>
              <a:buNone/>
            </a:pPr>
            <a:r>
              <a:rPr b="1" i="0" lang="ja-JP" sz="1600" u="none" cap="none" strike="noStrike">
                <a:solidFill>
                  <a:schemeClr val="lt1"/>
                </a:solidFill>
                <a:latin typeface="MS PGothic"/>
                <a:ea typeface="MS PGothic"/>
                <a:cs typeface="MS PGothic"/>
                <a:sym typeface="MS PGothic"/>
              </a:rPr>
              <a:t>リーダ</a:t>
            </a:r>
            <a:endParaRPr/>
          </a:p>
        </p:txBody>
      </p:sp>
      <p:sp>
        <p:nvSpPr>
          <p:cNvPr id="178" name="Google Shape;178;p6"/>
          <p:cNvSpPr txBox="1"/>
          <p:nvPr/>
        </p:nvSpPr>
        <p:spPr>
          <a:xfrm>
            <a:off x="2170113" y="1052513"/>
            <a:ext cx="6551612" cy="290512"/>
          </a:xfrm>
          <a:prstGeom prst="rect">
            <a:avLst/>
          </a:prstGeom>
          <a:solidFill>
            <a:srgbClr val="FDEECF"/>
          </a:solidFill>
          <a:ln>
            <a:noFill/>
          </a:ln>
        </p:spPr>
        <p:txBody>
          <a:bodyPr anchorCtr="0" anchor="ctr" bIns="36000" lIns="36000" spcFirstLastPara="1" rIns="36000" wrap="square" tIns="36000">
            <a:noAutofit/>
          </a:bodyPr>
          <a:lstStyle/>
          <a:p>
            <a:pPr indent="0" lvl="0" marL="0" marR="0" rtl="0" algn="l">
              <a:spcBef>
                <a:spcPts val="0"/>
              </a:spcBef>
              <a:spcAft>
                <a:spcPts val="0"/>
              </a:spcAft>
              <a:buClr>
                <a:schemeClr val="dk1"/>
              </a:buClr>
              <a:buSzPts val="1200"/>
              <a:buFont typeface="Arial"/>
              <a:buNone/>
            </a:pPr>
            <a:r>
              <a:rPr b="0" i="0" lang="ja-JP" sz="1200" u="none" cap="none" strike="noStrike">
                <a:solidFill>
                  <a:schemeClr val="dk1"/>
                </a:solidFill>
                <a:latin typeface="MS PGothic"/>
                <a:ea typeface="MS PGothic"/>
                <a:cs typeface="MS PGothic"/>
                <a:sym typeface="MS PGothic"/>
              </a:rPr>
              <a:t>未定（第１回ミーティング時に決定）</a:t>
            </a:r>
            <a:endParaRPr/>
          </a:p>
        </p:txBody>
      </p:sp>
      <p:sp>
        <p:nvSpPr>
          <p:cNvPr id="179" name="Google Shape;179;p6"/>
          <p:cNvSpPr txBox="1"/>
          <p:nvPr/>
        </p:nvSpPr>
        <p:spPr>
          <a:xfrm>
            <a:off x="322263" y="138113"/>
            <a:ext cx="5976937" cy="339725"/>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0" i="0" lang="ja-JP" sz="1800" u="none" cap="none" strike="noStrike">
                <a:solidFill>
                  <a:schemeClr val="dk1"/>
                </a:solidFill>
                <a:latin typeface="MS PGothic"/>
                <a:ea typeface="MS PGothic"/>
                <a:cs typeface="MS PGothic"/>
                <a:sym typeface="MS PGothic"/>
              </a:rPr>
              <a:t>DAMA Japan 研究テーマ提案</a:t>
            </a:r>
            <a:endParaRPr b="0" i="0" sz="1800" u="none" cap="none" strike="noStrike">
              <a:solidFill>
                <a:schemeClr val="dk1"/>
              </a:solidFill>
              <a:latin typeface="MS PGothic"/>
              <a:ea typeface="MS PGothic"/>
              <a:cs typeface="MS PGothic"/>
              <a:sym typeface="MS PGothic"/>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2010-03-06T10:34:00Z</dcterms:created>
  <dc:creator>JUN</dc:creator>
</cp:coreProperties>
</file>