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46" r:id="rId1"/>
  </p:sldMasterIdLst>
  <p:notesMasterIdLst>
    <p:notesMasterId r:id="rId69"/>
  </p:notesMasterIdLst>
  <p:handoutMasterIdLst>
    <p:handoutMasterId r:id="rId70"/>
  </p:handoutMasterIdLst>
  <p:sldIdLst>
    <p:sldId id="257" r:id="rId2"/>
    <p:sldId id="392" r:id="rId3"/>
    <p:sldId id="290" r:id="rId4"/>
    <p:sldId id="391" r:id="rId5"/>
    <p:sldId id="385" r:id="rId6"/>
    <p:sldId id="369" r:id="rId7"/>
    <p:sldId id="311" r:id="rId8"/>
    <p:sldId id="300" r:id="rId9"/>
    <p:sldId id="291" r:id="rId10"/>
    <p:sldId id="306" r:id="rId11"/>
    <p:sldId id="260" r:id="rId12"/>
    <p:sldId id="299" r:id="rId13"/>
    <p:sldId id="297" r:id="rId14"/>
    <p:sldId id="294" r:id="rId15"/>
    <p:sldId id="295" r:id="rId16"/>
    <p:sldId id="296" r:id="rId17"/>
    <p:sldId id="398" r:id="rId18"/>
    <p:sldId id="399" r:id="rId19"/>
    <p:sldId id="305" r:id="rId20"/>
    <p:sldId id="312" r:id="rId21"/>
    <p:sldId id="315" r:id="rId22"/>
    <p:sldId id="293" r:id="rId23"/>
    <p:sldId id="316" r:id="rId24"/>
    <p:sldId id="347" r:id="rId25"/>
    <p:sldId id="348" r:id="rId26"/>
    <p:sldId id="349" r:id="rId27"/>
    <p:sldId id="350" r:id="rId28"/>
    <p:sldId id="351" r:id="rId29"/>
    <p:sldId id="379" r:id="rId30"/>
    <p:sldId id="380" r:id="rId31"/>
    <p:sldId id="381" r:id="rId32"/>
    <p:sldId id="338" r:id="rId33"/>
    <p:sldId id="339" r:id="rId34"/>
    <p:sldId id="352" r:id="rId35"/>
    <p:sldId id="353" r:id="rId36"/>
    <p:sldId id="354" r:id="rId37"/>
    <p:sldId id="355" r:id="rId38"/>
    <p:sldId id="372" r:id="rId39"/>
    <p:sldId id="357" r:id="rId40"/>
    <p:sldId id="358" r:id="rId41"/>
    <p:sldId id="359" r:id="rId42"/>
    <p:sldId id="318" r:id="rId43"/>
    <p:sldId id="319" r:id="rId44"/>
    <p:sldId id="320" r:id="rId45"/>
    <p:sldId id="340" r:id="rId46"/>
    <p:sldId id="321" r:id="rId47"/>
    <p:sldId id="365" r:id="rId48"/>
    <p:sldId id="374" r:id="rId49"/>
    <p:sldId id="375" r:id="rId50"/>
    <p:sldId id="377" r:id="rId51"/>
    <p:sldId id="314" r:id="rId52"/>
    <p:sldId id="323" r:id="rId53"/>
    <p:sldId id="317" r:id="rId54"/>
    <p:sldId id="386" r:id="rId55"/>
    <p:sldId id="387" r:id="rId56"/>
    <p:sldId id="388" r:id="rId57"/>
    <p:sldId id="324" r:id="rId58"/>
    <p:sldId id="341" r:id="rId59"/>
    <p:sldId id="346" r:id="rId60"/>
    <p:sldId id="389" r:id="rId61"/>
    <p:sldId id="393" r:id="rId62"/>
    <p:sldId id="310" r:id="rId63"/>
    <p:sldId id="307" r:id="rId64"/>
    <p:sldId id="308" r:id="rId65"/>
    <p:sldId id="309" r:id="rId66"/>
    <p:sldId id="400" r:id="rId67"/>
    <p:sldId id="401" r:id="rId68"/>
  </p:sldIdLst>
  <p:sldSz cx="12192000" cy="6858000"/>
  <p:notesSz cx="6858000" cy="9144000"/>
  <p:defaultTex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導入部" id="{63E109C8-E113-4DC5-A2F8-29F44FD8EED0}">
          <p14:sldIdLst>
            <p14:sldId id="257"/>
            <p14:sldId id="392"/>
            <p14:sldId id="290"/>
            <p14:sldId id="391"/>
          </p14:sldIdLst>
        </p14:section>
        <p14:section name="データ品質マネジメント　オーバービュー" id="{1827F84F-D8CC-42E4-8C72-DC3ED4C70857}">
          <p14:sldIdLst>
            <p14:sldId id="385"/>
            <p14:sldId id="369"/>
          </p14:sldIdLst>
        </p14:section>
        <p14:section name="Step1.ビジネスニーズの把握" id="{BE4BE1B3-415C-480A-928E-126EB98D7749}">
          <p14:sldIdLst>
            <p14:sldId id="311"/>
            <p14:sldId id="300"/>
            <p14:sldId id="291"/>
            <p14:sldId id="306"/>
            <p14:sldId id="260"/>
            <p14:sldId id="299"/>
            <p14:sldId id="297"/>
            <p14:sldId id="294"/>
            <p14:sldId id="295"/>
            <p14:sldId id="296"/>
            <p14:sldId id="398"/>
            <p14:sldId id="399"/>
            <p14:sldId id="305"/>
          </p14:sldIdLst>
        </p14:section>
        <p14:section name="Step2.DQ管理対象の検討" id="{6EC2E7AB-5C1D-42CB-8075-76C272F7CBEA}">
          <p14:sldIdLst>
            <p14:sldId id="312"/>
            <p14:sldId id="315"/>
            <p14:sldId id="293"/>
            <p14:sldId id="316"/>
            <p14:sldId id="347"/>
            <p14:sldId id="348"/>
            <p14:sldId id="349"/>
            <p14:sldId id="350"/>
            <p14:sldId id="351"/>
            <p14:sldId id="379"/>
            <p14:sldId id="380"/>
            <p14:sldId id="381"/>
            <p14:sldId id="338"/>
            <p14:sldId id="339"/>
            <p14:sldId id="352"/>
            <p14:sldId id="353"/>
            <p14:sldId id="354"/>
            <p14:sldId id="355"/>
          </p14:sldIdLst>
        </p14:section>
        <p14:section name="Step3.DQチェック内容の精緻化" id="{5D3A2E98-150B-4088-8947-5E20BAFC0017}">
          <p14:sldIdLst>
            <p14:sldId id="372"/>
            <p14:sldId id="357"/>
            <p14:sldId id="358"/>
            <p14:sldId id="359"/>
            <p14:sldId id="318"/>
            <p14:sldId id="319"/>
            <p14:sldId id="320"/>
            <p14:sldId id="340"/>
            <p14:sldId id="321"/>
            <p14:sldId id="365"/>
            <p14:sldId id="374"/>
            <p14:sldId id="375"/>
            <p14:sldId id="377"/>
          </p14:sldIdLst>
        </p14:section>
        <p14:section name="Step4.検査・レポート・運用の整備" id="{FA4966B9-AB50-47A3-A1DB-0F19BF029B4C}">
          <p14:sldIdLst>
            <p14:sldId id="314"/>
            <p14:sldId id="323"/>
            <p14:sldId id="317"/>
            <p14:sldId id="386"/>
            <p14:sldId id="387"/>
            <p14:sldId id="388"/>
            <p14:sldId id="324"/>
            <p14:sldId id="341"/>
            <p14:sldId id="346"/>
            <p14:sldId id="389"/>
          </p14:sldIdLst>
        </p14:section>
        <p14:section name="Appendix" id="{00BA9CE3-E60E-4532-9E23-2B62FBC26A7D}">
          <p14:sldIdLst>
            <p14:sldId id="393"/>
            <p14:sldId id="310"/>
            <p14:sldId id="307"/>
            <p14:sldId id="308"/>
            <p14:sldId id="309"/>
            <p14:sldId id="400"/>
            <p14:sldId id="40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E4EDD6"/>
    <a:srgbClr val="66FFFF"/>
    <a:srgbClr val="CCFFCC"/>
    <a:srgbClr val="8F502C"/>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6479" autoAdjust="0"/>
    <p:restoredTop sz="96336" autoAdjust="0"/>
  </p:normalViewPr>
  <p:slideViewPr>
    <p:cSldViewPr snapToGrid="0">
      <p:cViewPr varScale="1">
        <p:scale>
          <a:sx n="109" d="100"/>
          <a:sy n="109" d="100"/>
        </p:scale>
        <p:origin x="77" y="79"/>
      </p:cViewPr>
      <p:guideLst/>
    </p:cSldViewPr>
  </p:slideViewPr>
  <p:notesTextViewPr>
    <p:cViewPr>
      <p:scale>
        <a:sx n="1" d="1"/>
        <a:sy n="1" d="1"/>
      </p:scale>
      <p:origin x="0" y="0"/>
    </p:cViewPr>
  </p:notesTextViewPr>
  <p:sorterViewPr>
    <p:cViewPr>
      <p:scale>
        <a:sx n="33" d="100"/>
        <a:sy n="33" d="100"/>
      </p:scale>
      <p:origin x="0" y="-1098"/>
    </p:cViewPr>
  </p:sorterViewPr>
  <p:notesViewPr>
    <p:cSldViewPr snapToGrid="0">
      <p:cViewPr varScale="1">
        <p:scale>
          <a:sx n="120" d="100"/>
          <a:sy n="120" d="100"/>
        </p:scale>
        <p:origin x="5040" y="10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269FE38C-1B34-45F7-9057-AE55FC218771}" type="datetime1">
              <a:rPr lang="ja-JP" altLang="en-US" smtClean="0"/>
              <a:t>2022/10/21</a:t>
            </a:fld>
            <a:endParaRPr lang="en-US" dirty="0"/>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D92CB86-0DB9-4A70-B1CF-B23508471F6B}" type="slidenum">
              <a:rPr lang="en-US" smtClean="0"/>
              <a:t>‹#›</a:t>
            </a:fld>
            <a:endParaRPr lang="en-US"/>
          </a:p>
        </p:txBody>
      </p:sp>
    </p:spTree>
    <p:extLst>
      <p:ext uri="{BB962C8B-B14F-4D97-AF65-F5344CB8AC3E}">
        <p14:creationId xmlns:p14="http://schemas.microsoft.com/office/powerpoint/2010/main" val="66355764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CBE6F3C4-6FF5-48DF-9A68-E85045C10044}" type="datetime1">
              <a:rPr lang="ja-JP" altLang="en-US" smtClean="0"/>
              <a:t>2022/10/21</a:t>
            </a:fld>
            <a:endParaRPr 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ja"/>
              <a:t>マスター テキストの書式設定</a:t>
            </a:r>
            <a:endParaRPr lang="en-US"/>
          </a:p>
          <a:p>
            <a:pPr lvl="1" rtl="0"/>
            <a:r>
              <a:rPr lang="ja"/>
              <a:t>第 2 レベル</a:t>
            </a:r>
          </a:p>
          <a:p>
            <a:pPr lvl="2" rtl="0"/>
            <a:r>
              <a:rPr lang="ja"/>
              <a:t>第 3 レベル</a:t>
            </a:r>
          </a:p>
          <a:p>
            <a:pPr lvl="3" rtl="0"/>
            <a:r>
              <a:rPr lang="ja"/>
              <a:t>第 4 レベル</a:t>
            </a:r>
          </a:p>
          <a:p>
            <a:pPr lvl="4" rtl="0"/>
            <a:r>
              <a:rPr lang="ja"/>
              <a:t>第 5 レベル</a:t>
            </a:r>
            <a:endParaRPr 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C2B151B-D7D1-48E5-8230-5AADBC794F88}" type="slidenum">
              <a:rPr lang="en-US" smtClean="0"/>
              <a:t>‹#›</a:t>
            </a:fld>
            <a:endParaRPr lang="en-US"/>
          </a:p>
        </p:txBody>
      </p:sp>
    </p:spTree>
    <p:extLst>
      <p:ext uri="{BB962C8B-B14F-4D97-AF65-F5344CB8AC3E}">
        <p14:creationId xmlns:p14="http://schemas.microsoft.com/office/powerpoint/2010/main" val="313859278"/>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4C8A5CE-5DA0-439C-9129-7825830E4DE5}" type="slidenum">
              <a:rPr kumimoji="1" lang="ja-JP" altLang="en-US" smtClean="0"/>
              <a:t>3</a:t>
            </a:fld>
            <a:endParaRPr kumimoji="1" lang="ja-JP" altLang="en-US" dirty="0"/>
          </a:p>
        </p:txBody>
      </p:sp>
    </p:spTree>
    <p:extLst>
      <p:ext uri="{BB962C8B-B14F-4D97-AF65-F5344CB8AC3E}">
        <p14:creationId xmlns:p14="http://schemas.microsoft.com/office/powerpoint/2010/main" val="13346572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4C8A5CE-5DA0-439C-9129-7825830E4DE5}" type="slidenum">
              <a:rPr kumimoji="1" lang="ja-JP" altLang="en-US" smtClean="0"/>
              <a:t>4</a:t>
            </a:fld>
            <a:endParaRPr kumimoji="1" lang="ja-JP" altLang="en-US" dirty="0"/>
          </a:p>
        </p:txBody>
      </p:sp>
    </p:spTree>
    <p:extLst>
      <p:ext uri="{BB962C8B-B14F-4D97-AF65-F5344CB8AC3E}">
        <p14:creationId xmlns:p14="http://schemas.microsoft.com/office/powerpoint/2010/main" val="2377451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4C8A5CE-5DA0-439C-9129-7825830E4DE5}" type="slidenum">
              <a:rPr kumimoji="1" lang="ja-JP" altLang="en-US" smtClean="0"/>
              <a:t>5</a:t>
            </a:fld>
            <a:endParaRPr kumimoji="1" lang="ja-JP" altLang="en-US" dirty="0"/>
          </a:p>
        </p:txBody>
      </p:sp>
    </p:spTree>
    <p:extLst>
      <p:ext uri="{BB962C8B-B14F-4D97-AF65-F5344CB8AC3E}">
        <p14:creationId xmlns:p14="http://schemas.microsoft.com/office/powerpoint/2010/main" val="2913292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4C8A5CE-5DA0-439C-9129-7825830E4DE5}" type="slidenum">
              <a:rPr kumimoji="1" lang="ja-JP" altLang="en-US" smtClean="0"/>
              <a:t>8</a:t>
            </a:fld>
            <a:endParaRPr kumimoji="1" lang="ja-JP" altLang="en-US" dirty="0"/>
          </a:p>
        </p:txBody>
      </p:sp>
    </p:spTree>
    <p:extLst>
      <p:ext uri="{BB962C8B-B14F-4D97-AF65-F5344CB8AC3E}">
        <p14:creationId xmlns:p14="http://schemas.microsoft.com/office/powerpoint/2010/main" val="16221512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4C8A5CE-5DA0-439C-9129-7825830E4DE5}" type="slidenum">
              <a:rPr kumimoji="1" lang="ja-JP" altLang="en-US" smtClean="0"/>
              <a:t>19</a:t>
            </a:fld>
            <a:endParaRPr kumimoji="1" lang="ja-JP" altLang="en-US" dirty="0"/>
          </a:p>
        </p:txBody>
      </p:sp>
    </p:spTree>
    <p:extLst>
      <p:ext uri="{BB962C8B-B14F-4D97-AF65-F5344CB8AC3E}">
        <p14:creationId xmlns:p14="http://schemas.microsoft.com/office/powerpoint/2010/main" val="21480958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4C8A5CE-5DA0-439C-9129-7825830E4DE5}" type="slidenum">
              <a:rPr kumimoji="1" lang="ja-JP" altLang="en-US" smtClean="0"/>
              <a:t>21</a:t>
            </a:fld>
            <a:endParaRPr kumimoji="1" lang="ja-JP" altLang="en-US" dirty="0"/>
          </a:p>
        </p:txBody>
      </p:sp>
    </p:spTree>
    <p:extLst>
      <p:ext uri="{BB962C8B-B14F-4D97-AF65-F5344CB8AC3E}">
        <p14:creationId xmlns:p14="http://schemas.microsoft.com/office/powerpoint/2010/main" val="2833414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4C8A5CE-5DA0-439C-9129-7825830E4DE5}" type="slidenum">
              <a:rPr kumimoji="1" lang="ja-JP" altLang="en-US" smtClean="0"/>
              <a:t>39</a:t>
            </a:fld>
            <a:endParaRPr kumimoji="1" lang="ja-JP" altLang="en-US" dirty="0"/>
          </a:p>
        </p:txBody>
      </p:sp>
    </p:spTree>
    <p:extLst>
      <p:ext uri="{BB962C8B-B14F-4D97-AF65-F5344CB8AC3E}">
        <p14:creationId xmlns:p14="http://schemas.microsoft.com/office/powerpoint/2010/main" val="365793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4C8A5CE-5DA0-439C-9129-7825830E4DE5}" type="slidenum">
              <a:rPr kumimoji="1" lang="ja-JP" altLang="en-US" smtClean="0"/>
              <a:t>52</a:t>
            </a:fld>
            <a:endParaRPr kumimoji="1" lang="ja-JP" altLang="en-US" dirty="0"/>
          </a:p>
        </p:txBody>
      </p:sp>
    </p:spTree>
    <p:extLst>
      <p:ext uri="{BB962C8B-B14F-4D97-AF65-F5344CB8AC3E}">
        <p14:creationId xmlns:p14="http://schemas.microsoft.com/office/powerpoint/2010/main" val="20808476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長方形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1"/>
          <p:cNvSpPr>
            <a:spLocks noGrp="1"/>
          </p:cNvSpPr>
          <p:nvPr>
            <p:ph type="ctrTitle"/>
          </p:nvPr>
        </p:nvSpPr>
        <p:spPr>
          <a:xfrm>
            <a:off x="1097280" y="758952"/>
            <a:ext cx="10058400" cy="3566160"/>
          </a:xfrm>
        </p:spPr>
        <p:txBody>
          <a:bodyPr rtlCol="0" anchor="b">
            <a:normAutofit/>
          </a:bodyPr>
          <a:lstStyle>
            <a:lvl1pPr algn="l">
              <a:lnSpc>
                <a:spcPct val="90000"/>
              </a:lnSpc>
              <a:defRPr sz="8000" spc="-50" baseline="0">
                <a:solidFill>
                  <a:schemeClr val="tx1">
                    <a:lumMod val="85000"/>
                    <a:lumOff val="15000"/>
                  </a:schemeClr>
                </a:solidFill>
              </a:defRPr>
            </a:lvl1pPr>
          </a:lstStyle>
          <a:p>
            <a:pPr rtl="0"/>
            <a:r>
              <a:rPr lang="ja-JP" altLang="en-US"/>
              <a:t>マスター タイトルの書式設定</a:t>
            </a:r>
            <a:endParaRPr lang="en-US" dirty="0"/>
          </a:p>
        </p:txBody>
      </p:sp>
      <p:sp>
        <p:nvSpPr>
          <p:cNvPr id="3" name="サブタイトル 2"/>
          <p:cNvSpPr>
            <a:spLocks noGrp="1"/>
          </p:cNvSpPr>
          <p:nvPr>
            <p:ph type="subTitle" idx="1"/>
          </p:nvPr>
        </p:nvSpPr>
        <p:spPr>
          <a:xfrm>
            <a:off x="1100051" y="4645152"/>
            <a:ext cx="10058400" cy="1143000"/>
          </a:xfrm>
        </p:spPr>
        <p:txBody>
          <a:bodyPr lIns="91440" rIns="91440" rtlCol="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pPr rtl="0"/>
            <a:r>
              <a:rPr lang="ja-JP" altLang="en-US"/>
              <a:t>マスター サブタイトルの書式設定</a:t>
            </a:r>
            <a:endParaRPr lang="en-US" dirty="0"/>
          </a:p>
        </p:txBody>
      </p:sp>
      <p:cxnSp>
        <p:nvCxnSpPr>
          <p:cNvPr id="9" name="直線​​コネクタ(S)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日付プレースホルダー 3">
            <a:extLst>
              <a:ext uri="{FF2B5EF4-FFF2-40B4-BE49-F238E27FC236}">
                <a16:creationId xmlns:a16="http://schemas.microsoft.com/office/drawing/2014/main" id="{9925CCF1-92C0-4AF3-BFAF-4921631915AB}"/>
              </a:ext>
            </a:extLst>
          </p:cNvPr>
          <p:cNvSpPr>
            <a:spLocks noGrp="1"/>
          </p:cNvSpPr>
          <p:nvPr>
            <p:ph type="dt" sz="half" idx="10"/>
          </p:nvPr>
        </p:nvSpPr>
        <p:spPr/>
        <p:txBody>
          <a:bodyPr rtlCol="0"/>
          <a:lstStyle/>
          <a:p>
            <a:endParaRPr kumimoji="1" lang="ja-JP" altLang="en-US" dirty="0"/>
          </a:p>
        </p:txBody>
      </p:sp>
      <p:sp>
        <p:nvSpPr>
          <p:cNvPr id="5" name="フッター プレースホルダー 4">
            <a:extLst>
              <a:ext uri="{FF2B5EF4-FFF2-40B4-BE49-F238E27FC236}">
                <a16:creationId xmlns:a16="http://schemas.microsoft.com/office/drawing/2014/main" id="{051A78A9-3DFF-4937-A9F2-5D8CF495F367}"/>
              </a:ext>
            </a:extLst>
          </p:cNvPr>
          <p:cNvSpPr>
            <a:spLocks noGrp="1"/>
          </p:cNvSpPr>
          <p:nvPr>
            <p:ph type="ftr" sz="quarter" idx="11"/>
          </p:nvPr>
        </p:nvSpPr>
        <p:spPr/>
        <p:txBody>
          <a:bodyPr rtlCol="0"/>
          <a:lstStyle/>
          <a:p>
            <a:r>
              <a:rPr kumimoji="1" lang="en-US" altLang="ja-JP" dirty="0"/>
              <a:t>Copyright 2022 DAMA-JAPAN</a:t>
            </a:r>
            <a:r>
              <a:rPr kumimoji="1" lang="ja-JP" altLang="en-US" dirty="0"/>
              <a:t>　</a:t>
            </a:r>
            <a:r>
              <a:rPr kumimoji="1" lang="en-US" altLang="ja-JP" dirty="0"/>
              <a:t>#8chapter</a:t>
            </a:r>
            <a:r>
              <a:rPr kumimoji="1" lang="ja-JP" altLang="en-US" dirty="0"/>
              <a:t>　</a:t>
            </a:r>
            <a:r>
              <a:rPr kumimoji="1" lang="en-US" altLang="ja-JP" dirty="0"/>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a:t>マスター タイトルの書式設定</a:t>
            </a:r>
            <a:endParaRPr lang="en-US" dirty="0"/>
          </a:p>
        </p:txBody>
      </p:sp>
      <p:sp>
        <p:nvSpPr>
          <p:cNvPr id="3" name="縦書きテキスト プレースホルダー 2"/>
          <p:cNvSpPr>
            <a:spLocks noGrp="1"/>
          </p:cNvSpPr>
          <p:nvPr>
            <p:ph type="body" orient="vert" idx="1"/>
          </p:nvPr>
        </p:nvSpPr>
        <p:spPr/>
        <p:txBody>
          <a:bodyPr vert="eaVert" lIns="45720" tIns="0" rIns="45720" bIns="0"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en-US" dirty="0"/>
          </a:p>
        </p:txBody>
      </p:sp>
      <p:sp>
        <p:nvSpPr>
          <p:cNvPr id="7" name="日付プレースホルダー 6">
            <a:extLst>
              <a:ext uri="{FF2B5EF4-FFF2-40B4-BE49-F238E27FC236}">
                <a16:creationId xmlns:a16="http://schemas.microsoft.com/office/drawing/2014/main" id="{7D5506EE-1026-4F35-9ACC-BD05BE0F9B36}"/>
              </a:ext>
            </a:extLst>
          </p:cNvPr>
          <p:cNvSpPr>
            <a:spLocks noGrp="1"/>
          </p:cNvSpPr>
          <p:nvPr>
            <p:ph type="dt" sz="half" idx="10"/>
          </p:nvPr>
        </p:nvSpPr>
        <p:spPr/>
        <p:txBody>
          <a:bodyPr rtlCol="0"/>
          <a:lstStyle/>
          <a:p>
            <a:endParaRPr kumimoji="1" lang="ja-JP" altLang="en-US" dirty="0"/>
          </a:p>
        </p:txBody>
      </p:sp>
      <p:sp>
        <p:nvSpPr>
          <p:cNvPr id="8" name="フッター プレースホルダー 7">
            <a:extLst>
              <a:ext uri="{FF2B5EF4-FFF2-40B4-BE49-F238E27FC236}">
                <a16:creationId xmlns:a16="http://schemas.microsoft.com/office/drawing/2014/main" id="{B7696E5F-8D95-4450-AE52-5438E6EDE2BF}"/>
              </a:ext>
            </a:extLst>
          </p:cNvPr>
          <p:cNvSpPr>
            <a:spLocks noGrp="1"/>
          </p:cNvSpPr>
          <p:nvPr>
            <p:ph type="ftr" sz="quarter" idx="11"/>
          </p:nvPr>
        </p:nvSpPr>
        <p:spPr/>
        <p:txBody>
          <a:bodyPr rtlCol="0"/>
          <a:lstStyle/>
          <a:p>
            <a:pPr rtl="0"/>
            <a:r>
              <a:rPr lang="en-US"/>
              <a:t>Copyright 2022 DAMA-JAPAN　#8chapter　All right reserved.</a:t>
            </a:r>
            <a:endParaRPr lang="en-US" dirty="0"/>
          </a:p>
        </p:txBody>
      </p:sp>
      <p:sp>
        <p:nvSpPr>
          <p:cNvPr id="9" name="スライド番号プレースホルダー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縦書きテキスト">
    <p:spTree>
      <p:nvGrpSpPr>
        <p:cNvPr id="1" name=""/>
        <p:cNvGrpSpPr/>
        <p:nvPr/>
      </p:nvGrpSpPr>
      <p:grpSpPr>
        <a:xfrm>
          <a:off x="0" y="0"/>
          <a:ext cx="0" cy="0"/>
          <a:chOff x="0" y="0"/>
          <a:chExt cx="0" cy="0"/>
        </a:xfrm>
      </p:grpSpPr>
      <p:sp>
        <p:nvSpPr>
          <p:cNvPr id="9" name="長方形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縦書きタイトル 1"/>
          <p:cNvSpPr>
            <a:spLocks noGrp="1"/>
          </p:cNvSpPr>
          <p:nvPr>
            <p:ph type="title" orient="vert"/>
          </p:nvPr>
        </p:nvSpPr>
        <p:spPr>
          <a:xfrm>
            <a:off x="8724900" y="412302"/>
            <a:ext cx="2628900" cy="5759898"/>
          </a:xfrm>
        </p:spPr>
        <p:txBody>
          <a:bodyPr vert="eaVert" rtlCol="0"/>
          <a:lstStyle/>
          <a:p>
            <a:pPr rtl="0"/>
            <a:r>
              <a:rPr lang="ja-JP" altLang="en-US"/>
              <a:t>マスター タイトルの書式設定</a:t>
            </a:r>
            <a:endParaRPr lang="en-US" dirty="0"/>
          </a:p>
        </p:txBody>
      </p:sp>
      <p:sp>
        <p:nvSpPr>
          <p:cNvPr id="3" name="縦書きテキスト プレースホルダー 2"/>
          <p:cNvSpPr>
            <a:spLocks noGrp="1"/>
          </p:cNvSpPr>
          <p:nvPr>
            <p:ph type="body" orient="vert" idx="1"/>
          </p:nvPr>
        </p:nvSpPr>
        <p:spPr>
          <a:xfrm>
            <a:off x="838200" y="412302"/>
            <a:ext cx="7734300" cy="5759898"/>
          </a:xfrm>
        </p:spPr>
        <p:txBody>
          <a:bodyPr vert="eaVert" lIns="45720" tIns="0" rIns="45720" bIns="0"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en-US" dirty="0"/>
          </a:p>
        </p:txBody>
      </p:sp>
      <p:sp>
        <p:nvSpPr>
          <p:cNvPr id="7" name="日付プレースホルダー 6">
            <a:extLst>
              <a:ext uri="{FF2B5EF4-FFF2-40B4-BE49-F238E27FC236}">
                <a16:creationId xmlns:a16="http://schemas.microsoft.com/office/drawing/2014/main" id="{AF33D6B0-F070-45C4-A472-19F432BE3932}"/>
              </a:ext>
            </a:extLst>
          </p:cNvPr>
          <p:cNvSpPr>
            <a:spLocks noGrp="1"/>
          </p:cNvSpPr>
          <p:nvPr>
            <p:ph type="dt" sz="half" idx="10"/>
          </p:nvPr>
        </p:nvSpPr>
        <p:spPr/>
        <p:txBody>
          <a:bodyPr rtlCol="0"/>
          <a:lstStyle/>
          <a:p>
            <a:endParaRPr kumimoji="1" lang="ja-JP" altLang="en-US" dirty="0"/>
          </a:p>
        </p:txBody>
      </p:sp>
      <p:sp>
        <p:nvSpPr>
          <p:cNvPr id="8" name="フッター プレースホルダー 7">
            <a:extLst>
              <a:ext uri="{FF2B5EF4-FFF2-40B4-BE49-F238E27FC236}">
                <a16:creationId xmlns:a16="http://schemas.microsoft.com/office/drawing/2014/main" id="{9975399F-DAB2-410D-967F-ED17E6F796E7}"/>
              </a:ext>
            </a:extLst>
          </p:cNvPr>
          <p:cNvSpPr>
            <a:spLocks noGrp="1"/>
          </p:cNvSpPr>
          <p:nvPr>
            <p:ph type="ftr" sz="quarter" idx="11"/>
          </p:nvPr>
        </p:nvSpPr>
        <p:spPr/>
        <p:txBody>
          <a:bodyPr rtlCol="0"/>
          <a:lstStyle/>
          <a:p>
            <a:pPr rtl="0"/>
            <a:r>
              <a:rPr lang="en-US"/>
              <a:t>Copyright 2022 DAMA-JAPAN　#8chapter　All right reserved.</a:t>
            </a:r>
            <a:endParaRPr lang="en-US" dirty="0"/>
          </a:p>
        </p:txBody>
      </p:sp>
      <p:sp>
        <p:nvSpPr>
          <p:cNvPr id="10" name="スライド番号プレースホルダー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a:t>マスター タイトルの書式設定</a:t>
            </a:r>
            <a:endParaRPr lang="en-US" dirty="0"/>
          </a:p>
        </p:txBody>
      </p:sp>
      <p:sp>
        <p:nvSpPr>
          <p:cNvPr id="3" name="コンテンツ プレースホルダー 2"/>
          <p:cNvSpPr>
            <a:spLocks noGrp="1"/>
          </p:cNvSpPr>
          <p:nvPr>
            <p:ph idx="1"/>
          </p:nvPr>
        </p:nvSpPr>
        <p:spPr/>
        <p:txBody>
          <a:bodyPr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en-US" dirty="0"/>
          </a:p>
        </p:txBody>
      </p:sp>
      <p:sp>
        <p:nvSpPr>
          <p:cNvPr id="7" name="日付プレースホルダー 6">
            <a:extLst>
              <a:ext uri="{FF2B5EF4-FFF2-40B4-BE49-F238E27FC236}">
                <a16:creationId xmlns:a16="http://schemas.microsoft.com/office/drawing/2014/main" id="{354D8B55-9EA8-4B81-8E84-9B93B0A27559}"/>
              </a:ext>
            </a:extLst>
          </p:cNvPr>
          <p:cNvSpPr>
            <a:spLocks noGrp="1"/>
          </p:cNvSpPr>
          <p:nvPr>
            <p:ph type="dt" sz="half" idx="10"/>
          </p:nvPr>
        </p:nvSpPr>
        <p:spPr/>
        <p:txBody>
          <a:bodyPr rtlCol="0"/>
          <a:lstStyle/>
          <a:p>
            <a:endParaRPr kumimoji="1" lang="ja-JP" altLang="en-US" dirty="0"/>
          </a:p>
        </p:txBody>
      </p:sp>
      <p:sp>
        <p:nvSpPr>
          <p:cNvPr id="8" name="フッター プレースホルダー 7">
            <a:extLst>
              <a:ext uri="{FF2B5EF4-FFF2-40B4-BE49-F238E27FC236}">
                <a16:creationId xmlns:a16="http://schemas.microsoft.com/office/drawing/2014/main" id="{062CA021-2578-47CB-822C-BDDFF7223B28}"/>
              </a:ext>
            </a:extLst>
          </p:cNvPr>
          <p:cNvSpPr>
            <a:spLocks noGrp="1"/>
          </p:cNvSpPr>
          <p:nvPr>
            <p:ph type="ftr" sz="quarter" idx="11"/>
          </p:nvPr>
        </p:nvSpPr>
        <p:spPr/>
        <p:txBody>
          <a:bodyPr rtlCol="0"/>
          <a:lstStyle/>
          <a:p>
            <a:r>
              <a:rPr kumimoji="1" lang="en-US" altLang="ja-JP" dirty="0"/>
              <a:t>Copyright 2022 DAMA-JAPAN</a:t>
            </a:r>
            <a:r>
              <a:rPr kumimoji="1" lang="ja-JP" altLang="en-US" dirty="0"/>
              <a:t>　</a:t>
            </a:r>
            <a:r>
              <a:rPr kumimoji="1" lang="en-US" altLang="ja-JP" dirty="0"/>
              <a:t>#8chapter</a:t>
            </a:r>
            <a:r>
              <a:rPr kumimoji="1" lang="ja-JP" altLang="en-US" dirty="0"/>
              <a:t>　</a:t>
            </a:r>
            <a:r>
              <a:rPr kumimoji="1" lang="en-US" altLang="ja-JP" dirty="0"/>
              <a:t>All right reserved.</a:t>
            </a:r>
            <a:endParaRPr kumimoji="1" lang="ja-JP" altLang="en-US" dirty="0"/>
          </a:p>
        </p:txBody>
      </p:sp>
      <p:sp>
        <p:nvSpPr>
          <p:cNvPr id="9" name="スライド番号プレースホルダー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 ヘッダー">
    <p:bg>
      <p:bgPr>
        <a:solidFill>
          <a:schemeClr val="bg1"/>
        </a:solidFill>
        <a:effectLst/>
      </p:bgPr>
    </p:bg>
    <p:spTree>
      <p:nvGrpSpPr>
        <p:cNvPr id="1" name=""/>
        <p:cNvGrpSpPr/>
        <p:nvPr/>
      </p:nvGrpSpPr>
      <p:grpSpPr>
        <a:xfrm>
          <a:off x="0" y="0"/>
          <a:ext cx="0" cy="0"/>
          <a:chOff x="0" y="0"/>
          <a:chExt cx="0" cy="0"/>
        </a:xfrm>
      </p:grpSpPr>
      <p:sp>
        <p:nvSpPr>
          <p:cNvPr id="10" name="長方形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1"/>
          <p:cNvSpPr>
            <a:spLocks noGrp="1"/>
          </p:cNvSpPr>
          <p:nvPr>
            <p:ph type="title"/>
          </p:nvPr>
        </p:nvSpPr>
        <p:spPr>
          <a:xfrm>
            <a:off x="1097280" y="758952"/>
            <a:ext cx="10058400" cy="3566160"/>
          </a:xfrm>
        </p:spPr>
        <p:txBody>
          <a:bodyPr rtlCol="0" anchor="b" anchorCtr="0">
            <a:normAutofit/>
          </a:bodyPr>
          <a:lstStyle>
            <a:lvl1pPr>
              <a:lnSpc>
                <a:spcPct val="90000"/>
              </a:lnSpc>
              <a:defRPr sz="8000" b="0">
                <a:solidFill>
                  <a:schemeClr val="tx1">
                    <a:lumMod val="85000"/>
                    <a:lumOff val="15000"/>
                  </a:schemeClr>
                </a:solidFill>
              </a:defRPr>
            </a:lvl1pPr>
          </a:lstStyle>
          <a:p>
            <a:pPr rtl="0"/>
            <a:r>
              <a:rPr lang="ja-JP" altLang="en-US"/>
              <a:t>マスター タイトルの書式設定</a:t>
            </a:r>
            <a:endParaRPr lang="en-US" dirty="0"/>
          </a:p>
        </p:txBody>
      </p:sp>
      <p:sp>
        <p:nvSpPr>
          <p:cNvPr id="3" name="テキスト プレースホルダー 2"/>
          <p:cNvSpPr>
            <a:spLocks noGrp="1"/>
          </p:cNvSpPr>
          <p:nvPr>
            <p:ph type="body" idx="1"/>
          </p:nvPr>
        </p:nvSpPr>
        <p:spPr>
          <a:xfrm>
            <a:off x="1097280" y="4663440"/>
            <a:ext cx="10058400" cy="1143000"/>
          </a:xfrm>
        </p:spPr>
        <p:txBody>
          <a:bodyPr lIns="91440" rIns="91440" rtlCol="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ja-JP" altLang="en-US"/>
              <a:t>マスター テキストの書式設定</a:t>
            </a:r>
          </a:p>
        </p:txBody>
      </p:sp>
      <p:cxnSp>
        <p:nvCxnSpPr>
          <p:cNvPr id="9" name="直線​​コネクタ(S)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日付プレースホルダー 6">
            <a:extLst>
              <a:ext uri="{FF2B5EF4-FFF2-40B4-BE49-F238E27FC236}">
                <a16:creationId xmlns:a16="http://schemas.microsoft.com/office/drawing/2014/main" id="{AAF2E137-EC28-48F8-9198-1F02539029B6}"/>
              </a:ext>
            </a:extLst>
          </p:cNvPr>
          <p:cNvSpPr>
            <a:spLocks noGrp="1"/>
          </p:cNvSpPr>
          <p:nvPr>
            <p:ph type="dt" sz="half" idx="10"/>
          </p:nvPr>
        </p:nvSpPr>
        <p:spPr/>
        <p:txBody>
          <a:bodyPr rtlCol="0"/>
          <a:lstStyle/>
          <a:p>
            <a:endParaRPr kumimoji="1" lang="ja-JP" altLang="en-US" dirty="0"/>
          </a:p>
        </p:txBody>
      </p:sp>
      <p:sp>
        <p:nvSpPr>
          <p:cNvPr id="8" name="フッター プレースホルダー 7">
            <a:extLst>
              <a:ext uri="{FF2B5EF4-FFF2-40B4-BE49-F238E27FC236}">
                <a16:creationId xmlns:a16="http://schemas.microsoft.com/office/drawing/2014/main" id="{189422CD-6F62-4DD6-89EF-07A60B42D219}"/>
              </a:ext>
            </a:extLst>
          </p:cNvPr>
          <p:cNvSpPr>
            <a:spLocks noGrp="1"/>
          </p:cNvSpPr>
          <p:nvPr>
            <p:ph type="ftr" sz="quarter" idx="11"/>
          </p:nvPr>
        </p:nvSpPr>
        <p:spPr/>
        <p:txBody>
          <a:bodyPr rtlCol="0"/>
          <a:lstStyle/>
          <a:p>
            <a:r>
              <a:rPr kumimoji="1" lang="en-US" altLang="ja-JP" dirty="0"/>
              <a:t>Copyright 2022 DAMA-JAPAN</a:t>
            </a:r>
            <a:r>
              <a:rPr kumimoji="1" lang="ja-JP" altLang="en-US" dirty="0"/>
              <a:t>　</a:t>
            </a:r>
            <a:r>
              <a:rPr kumimoji="1" lang="en-US" altLang="ja-JP" dirty="0"/>
              <a:t>#8chapter</a:t>
            </a:r>
            <a:r>
              <a:rPr kumimoji="1" lang="ja-JP" altLang="en-US" dirty="0"/>
              <a:t>　</a:t>
            </a:r>
            <a:r>
              <a:rPr kumimoji="1" lang="en-US" altLang="ja-JP" dirty="0"/>
              <a:t>All right reserved.</a:t>
            </a:r>
            <a:endParaRPr kumimoji="1" lang="ja-JP" altLang="en-US" dirty="0"/>
          </a:p>
        </p:txBody>
      </p:sp>
      <p:sp>
        <p:nvSpPr>
          <p:cNvPr id="11" name="スライド番号プレースホルダー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タイトル 7"/>
          <p:cNvSpPr>
            <a:spLocks noGrp="1"/>
          </p:cNvSpPr>
          <p:nvPr>
            <p:ph type="title"/>
          </p:nvPr>
        </p:nvSpPr>
        <p:spPr>
          <a:xfrm>
            <a:off x="1097280" y="286603"/>
            <a:ext cx="10058400" cy="1450757"/>
          </a:xfrm>
        </p:spPr>
        <p:txBody>
          <a:bodyPr rtlCol="0"/>
          <a:lstStyle/>
          <a:p>
            <a:pPr rtl="0"/>
            <a:r>
              <a:rPr lang="ja-JP" altLang="en-US"/>
              <a:t>マスター タイトルの書式設定</a:t>
            </a:r>
            <a:endParaRPr lang="en-US" dirty="0"/>
          </a:p>
        </p:txBody>
      </p:sp>
      <p:sp>
        <p:nvSpPr>
          <p:cNvPr id="3" name="コンテンツ プレースホルダー 2"/>
          <p:cNvSpPr>
            <a:spLocks noGrp="1"/>
          </p:cNvSpPr>
          <p:nvPr>
            <p:ph sz="half" idx="1"/>
          </p:nvPr>
        </p:nvSpPr>
        <p:spPr>
          <a:xfrm>
            <a:off x="1097280" y="2120900"/>
            <a:ext cx="4639736" cy="3748193"/>
          </a:xfrm>
        </p:spPr>
        <p:txBody>
          <a:bodyPr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en-US" dirty="0"/>
          </a:p>
        </p:txBody>
      </p:sp>
      <p:sp>
        <p:nvSpPr>
          <p:cNvPr id="4" name="コンテンツ プレースホルダー 3"/>
          <p:cNvSpPr>
            <a:spLocks noGrp="1"/>
          </p:cNvSpPr>
          <p:nvPr>
            <p:ph sz="half" idx="2"/>
          </p:nvPr>
        </p:nvSpPr>
        <p:spPr>
          <a:xfrm>
            <a:off x="6515944" y="2120900"/>
            <a:ext cx="4639736" cy="3748194"/>
          </a:xfrm>
        </p:spPr>
        <p:txBody>
          <a:bodyPr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en-US" dirty="0"/>
          </a:p>
        </p:txBody>
      </p:sp>
      <p:sp>
        <p:nvSpPr>
          <p:cNvPr id="2" name="日付プレースホルダー 1">
            <a:extLst>
              <a:ext uri="{FF2B5EF4-FFF2-40B4-BE49-F238E27FC236}">
                <a16:creationId xmlns:a16="http://schemas.microsoft.com/office/drawing/2014/main" id="{5782D47D-B0DC-4C40-BCC6-BBBA32584A38}"/>
              </a:ext>
            </a:extLst>
          </p:cNvPr>
          <p:cNvSpPr>
            <a:spLocks noGrp="1"/>
          </p:cNvSpPr>
          <p:nvPr>
            <p:ph type="dt" sz="half" idx="10"/>
          </p:nvPr>
        </p:nvSpPr>
        <p:spPr/>
        <p:txBody>
          <a:bodyPr rtlCol="0"/>
          <a:lstStyle/>
          <a:p>
            <a:endParaRPr kumimoji="1" lang="ja-JP" altLang="en-US" dirty="0"/>
          </a:p>
        </p:txBody>
      </p:sp>
      <p:sp>
        <p:nvSpPr>
          <p:cNvPr id="9" name="フッター プレースホルダー 8">
            <a:extLst>
              <a:ext uri="{FF2B5EF4-FFF2-40B4-BE49-F238E27FC236}">
                <a16:creationId xmlns:a16="http://schemas.microsoft.com/office/drawing/2014/main" id="{4690D34E-7EBD-44B2-83CA-4C126A18D7EF}"/>
              </a:ext>
            </a:extLst>
          </p:cNvPr>
          <p:cNvSpPr>
            <a:spLocks noGrp="1"/>
          </p:cNvSpPr>
          <p:nvPr>
            <p:ph type="ftr" sz="quarter" idx="11"/>
          </p:nvPr>
        </p:nvSpPr>
        <p:spPr/>
        <p:txBody>
          <a:bodyPr rtlCol="0"/>
          <a:lstStyle/>
          <a:p>
            <a:r>
              <a:rPr kumimoji="1" lang="en-US" altLang="ja-JP" dirty="0"/>
              <a:t>Copyright 2022 DAMA-JAPAN</a:t>
            </a:r>
            <a:r>
              <a:rPr kumimoji="1" lang="ja-JP" altLang="en-US" dirty="0"/>
              <a:t>　</a:t>
            </a:r>
            <a:r>
              <a:rPr kumimoji="1" lang="en-US" altLang="ja-JP" dirty="0"/>
              <a:t>#8chapter</a:t>
            </a:r>
            <a:r>
              <a:rPr kumimoji="1" lang="ja-JP" altLang="en-US" dirty="0"/>
              <a:t>　</a:t>
            </a:r>
            <a:r>
              <a:rPr kumimoji="1" lang="en-US" altLang="ja-JP" dirty="0"/>
              <a:t>All right reserved.</a:t>
            </a:r>
            <a:endParaRPr kumimoji="1" lang="ja-JP" altLang="en-US" dirty="0"/>
          </a:p>
        </p:txBody>
      </p:sp>
      <p:sp>
        <p:nvSpPr>
          <p:cNvPr id="10" name="スライド番号プレースホルダー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タイトル 9"/>
          <p:cNvSpPr>
            <a:spLocks noGrp="1"/>
          </p:cNvSpPr>
          <p:nvPr>
            <p:ph type="title"/>
          </p:nvPr>
        </p:nvSpPr>
        <p:spPr>
          <a:xfrm>
            <a:off x="1097280" y="286603"/>
            <a:ext cx="10058400" cy="1450757"/>
          </a:xfrm>
        </p:spPr>
        <p:txBody>
          <a:bodyPr rtlCol="0"/>
          <a:lstStyle/>
          <a:p>
            <a:pPr rtl="0"/>
            <a:r>
              <a:rPr lang="ja-JP" altLang="en-US"/>
              <a:t>マスター タイトルの書式設定</a:t>
            </a:r>
            <a:endParaRPr lang="en-US" dirty="0"/>
          </a:p>
        </p:txBody>
      </p:sp>
      <p:sp>
        <p:nvSpPr>
          <p:cNvPr id="3" name="テキスト プレースホルダー 2"/>
          <p:cNvSpPr>
            <a:spLocks noGrp="1"/>
          </p:cNvSpPr>
          <p:nvPr>
            <p:ph type="body" idx="1"/>
          </p:nvPr>
        </p:nvSpPr>
        <p:spPr>
          <a:xfrm>
            <a:off x="1097280"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ja-JP" altLang="en-US"/>
              <a:t>マスター テキストの書式設定</a:t>
            </a:r>
          </a:p>
        </p:txBody>
      </p:sp>
      <p:sp>
        <p:nvSpPr>
          <p:cNvPr id="4" name="コンテンツ プレースホルダー 3"/>
          <p:cNvSpPr>
            <a:spLocks noGrp="1"/>
          </p:cNvSpPr>
          <p:nvPr>
            <p:ph sz="half" idx="2"/>
          </p:nvPr>
        </p:nvSpPr>
        <p:spPr>
          <a:xfrm>
            <a:off x="1097280" y="2958274"/>
            <a:ext cx="4639736" cy="2910821"/>
          </a:xfrm>
        </p:spPr>
        <p:txBody>
          <a:bodyPr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en-US" dirty="0"/>
          </a:p>
        </p:txBody>
      </p:sp>
      <p:sp>
        <p:nvSpPr>
          <p:cNvPr id="5" name="テキスト プレースホルダー 4"/>
          <p:cNvSpPr>
            <a:spLocks noGrp="1"/>
          </p:cNvSpPr>
          <p:nvPr>
            <p:ph type="body" sz="quarter" idx="3"/>
          </p:nvPr>
        </p:nvSpPr>
        <p:spPr>
          <a:xfrm>
            <a:off x="6515944" y="2057400"/>
            <a:ext cx="4639736" cy="736282"/>
          </a:xfrm>
        </p:spPr>
        <p:txBody>
          <a:bodyPr lIns="91440" rIns="91440" rtlCol="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ja-JP" altLang="en-US"/>
              <a:t>マスター テキストの書式設定</a:t>
            </a:r>
          </a:p>
        </p:txBody>
      </p:sp>
      <p:sp>
        <p:nvSpPr>
          <p:cNvPr id="6" name="コンテンツ プレースホルダー 5"/>
          <p:cNvSpPr>
            <a:spLocks noGrp="1"/>
          </p:cNvSpPr>
          <p:nvPr>
            <p:ph sz="quarter" idx="4"/>
          </p:nvPr>
        </p:nvSpPr>
        <p:spPr>
          <a:xfrm>
            <a:off x="6515944" y="2958273"/>
            <a:ext cx="4639736" cy="2910821"/>
          </a:xfrm>
        </p:spPr>
        <p:txBody>
          <a:bodyPr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en-US" dirty="0"/>
          </a:p>
        </p:txBody>
      </p:sp>
      <p:sp>
        <p:nvSpPr>
          <p:cNvPr id="2" name="日付プレースホルダー 1">
            <a:extLst>
              <a:ext uri="{FF2B5EF4-FFF2-40B4-BE49-F238E27FC236}">
                <a16:creationId xmlns:a16="http://schemas.microsoft.com/office/drawing/2014/main" id="{8AF8A515-AA94-45D1-9223-5C2272618D85}"/>
              </a:ext>
            </a:extLst>
          </p:cNvPr>
          <p:cNvSpPr>
            <a:spLocks noGrp="1"/>
          </p:cNvSpPr>
          <p:nvPr>
            <p:ph type="dt" sz="half" idx="10"/>
          </p:nvPr>
        </p:nvSpPr>
        <p:spPr/>
        <p:txBody>
          <a:bodyPr rtlCol="0"/>
          <a:lstStyle/>
          <a:p>
            <a:endParaRPr kumimoji="1" lang="ja-JP" altLang="en-US" dirty="0"/>
          </a:p>
        </p:txBody>
      </p:sp>
      <p:sp>
        <p:nvSpPr>
          <p:cNvPr id="11" name="フッター プレースホルダー 10">
            <a:extLst>
              <a:ext uri="{FF2B5EF4-FFF2-40B4-BE49-F238E27FC236}">
                <a16:creationId xmlns:a16="http://schemas.microsoft.com/office/drawing/2014/main" id="{D052F5BC-98E0-4D60-AD67-9547738B7DD4}"/>
              </a:ext>
            </a:extLst>
          </p:cNvPr>
          <p:cNvSpPr>
            <a:spLocks noGrp="1"/>
          </p:cNvSpPr>
          <p:nvPr>
            <p:ph type="ftr" sz="quarter" idx="11"/>
          </p:nvPr>
        </p:nvSpPr>
        <p:spPr/>
        <p:txBody>
          <a:bodyPr rtlCol="0"/>
          <a:lstStyle/>
          <a:p>
            <a:r>
              <a:rPr kumimoji="1" lang="en-US" altLang="ja-JP" dirty="0"/>
              <a:t>Copyright 2022 DAMA-JAPAN</a:t>
            </a:r>
            <a:r>
              <a:rPr kumimoji="1" lang="ja-JP" altLang="en-US" dirty="0"/>
              <a:t>　</a:t>
            </a:r>
            <a:r>
              <a:rPr kumimoji="1" lang="en-US" altLang="ja-JP" dirty="0"/>
              <a:t>#8chapter</a:t>
            </a:r>
            <a:r>
              <a:rPr kumimoji="1" lang="ja-JP" altLang="en-US" dirty="0"/>
              <a:t>　</a:t>
            </a:r>
            <a:r>
              <a:rPr kumimoji="1" lang="en-US" altLang="ja-JP" dirty="0"/>
              <a:t>All right reserved.</a:t>
            </a:r>
            <a:endParaRPr kumimoji="1" lang="ja-JP" altLang="en-US" dirty="0"/>
          </a:p>
        </p:txBody>
      </p:sp>
      <p:sp>
        <p:nvSpPr>
          <p:cNvPr id="12" name="スライド番号プレースホルダー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lstStyle/>
          <a:p>
            <a:pPr rtl="0"/>
            <a:r>
              <a:rPr lang="ja-JP" altLang="en-US"/>
              <a:t>マスター タイトルの書式設定</a:t>
            </a:r>
            <a:endParaRPr lang="en-US" dirty="0"/>
          </a:p>
        </p:txBody>
      </p:sp>
      <p:sp>
        <p:nvSpPr>
          <p:cNvPr id="6" name="日付プレースホルダー 5">
            <a:extLst>
              <a:ext uri="{FF2B5EF4-FFF2-40B4-BE49-F238E27FC236}">
                <a16:creationId xmlns:a16="http://schemas.microsoft.com/office/drawing/2014/main" id="{7392073F-158F-44A3-8913-917AFFC1BC20}"/>
              </a:ext>
            </a:extLst>
          </p:cNvPr>
          <p:cNvSpPr>
            <a:spLocks noGrp="1"/>
          </p:cNvSpPr>
          <p:nvPr>
            <p:ph type="dt" sz="half" idx="10"/>
          </p:nvPr>
        </p:nvSpPr>
        <p:spPr/>
        <p:txBody>
          <a:bodyPr rtlCol="0"/>
          <a:lstStyle/>
          <a:p>
            <a:endParaRPr kumimoji="1" lang="ja-JP" altLang="en-US" dirty="0"/>
          </a:p>
        </p:txBody>
      </p:sp>
      <p:sp>
        <p:nvSpPr>
          <p:cNvPr id="7" name="フッター プレースホルダー 6">
            <a:extLst>
              <a:ext uri="{FF2B5EF4-FFF2-40B4-BE49-F238E27FC236}">
                <a16:creationId xmlns:a16="http://schemas.microsoft.com/office/drawing/2014/main" id="{EED72207-24CA-42B7-A975-2F8E41CBA904}"/>
              </a:ext>
            </a:extLst>
          </p:cNvPr>
          <p:cNvSpPr>
            <a:spLocks noGrp="1"/>
          </p:cNvSpPr>
          <p:nvPr>
            <p:ph type="ftr" sz="quarter" idx="11"/>
          </p:nvPr>
        </p:nvSpPr>
        <p:spPr/>
        <p:txBody>
          <a:bodyPr rtlCol="0"/>
          <a:lstStyle/>
          <a:p>
            <a:r>
              <a:rPr kumimoji="1" lang="en-US" altLang="ja-JP" dirty="0"/>
              <a:t>Copyright 2022 DAMA-JAPAN</a:t>
            </a:r>
            <a:r>
              <a:rPr kumimoji="1" lang="ja-JP" altLang="en-US" dirty="0"/>
              <a:t>　</a:t>
            </a:r>
            <a:r>
              <a:rPr kumimoji="1" lang="en-US" altLang="ja-JP" dirty="0"/>
              <a:t>#8chapter</a:t>
            </a:r>
            <a:r>
              <a:rPr kumimoji="1" lang="ja-JP" altLang="en-US" dirty="0"/>
              <a:t>　</a:t>
            </a:r>
            <a:r>
              <a:rPr kumimoji="1" lang="en-US" altLang="ja-JP" dirty="0"/>
              <a:t>All right reserved.</a:t>
            </a:r>
            <a:endParaRPr kumimoji="1" lang="ja-JP" altLang="en-US" dirty="0"/>
          </a:p>
        </p:txBody>
      </p:sp>
      <p:sp>
        <p:nvSpPr>
          <p:cNvPr id="8" name="スライド番号プレースホルダー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0" name="長方形 9">
            <a:extLst>
              <a:ext uri="{FF2B5EF4-FFF2-40B4-BE49-F238E27FC236}">
                <a16:creationId xmlns:a16="http://schemas.microsoft.com/office/drawing/2014/main" id="{A8E9C91B-7EAD-4562-AB0E-DFB9663AECE3}"/>
              </a:ext>
            </a:extLst>
          </p:cNvPr>
          <p:cNvSpPr/>
          <p:nvPr userDrawn="1"/>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日付プレースホルダー 5">
            <a:extLst>
              <a:ext uri="{FF2B5EF4-FFF2-40B4-BE49-F238E27FC236}">
                <a16:creationId xmlns:a16="http://schemas.microsoft.com/office/drawing/2014/main" id="{A82ABF11-2C9B-1266-B019-EFC7B302B586}"/>
              </a:ext>
            </a:extLst>
          </p:cNvPr>
          <p:cNvSpPr>
            <a:spLocks noGrp="1"/>
          </p:cNvSpPr>
          <p:nvPr>
            <p:ph type="dt" sz="half" idx="10"/>
          </p:nvPr>
        </p:nvSpPr>
        <p:spPr>
          <a:xfrm>
            <a:off x="7372350" y="6446838"/>
            <a:ext cx="3430926" cy="365125"/>
          </a:xfrm>
        </p:spPr>
        <p:txBody>
          <a:bodyPr rtlCol="0"/>
          <a:lstStyle/>
          <a:p>
            <a:endParaRPr kumimoji="1" lang="ja-JP" altLang="en-US" dirty="0"/>
          </a:p>
        </p:txBody>
      </p:sp>
      <p:sp>
        <p:nvSpPr>
          <p:cNvPr id="11" name="フッター プレースホルダー 6">
            <a:extLst>
              <a:ext uri="{FF2B5EF4-FFF2-40B4-BE49-F238E27FC236}">
                <a16:creationId xmlns:a16="http://schemas.microsoft.com/office/drawing/2014/main" id="{0DD653A1-55CD-D510-85D8-D1F54A117982}"/>
              </a:ext>
            </a:extLst>
          </p:cNvPr>
          <p:cNvSpPr>
            <a:spLocks noGrp="1"/>
          </p:cNvSpPr>
          <p:nvPr>
            <p:ph type="ftr" sz="quarter" idx="11"/>
          </p:nvPr>
        </p:nvSpPr>
        <p:spPr>
          <a:xfrm>
            <a:off x="1097279" y="6446838"/>
            <a:ext cx="6818262" cy="365125"/>
          </a:xfrm>
        </p:spPr>
        <p:txBody>
          <a:bodyPr rtlCol="0"/>
          <a:lstStyle/>
          <a:p>
            <a:r>
              <a:rPr kumimoji="1" lang="en-US" altLang="ja-JP" dirty="0"/>
              <a:t>Copyright 2022 DAMA-JAPAN</a:t>
            </a:r>
            <a:r>
              <a:rPr kumimoji="1" lang="ja-JP" altLang="en-US" dirty="0"/>
              <a:t>　</a:t>
            </a:r>
            <a:r>
              <a:rPr kumimoji="1" lang="en-US" altLang="ja-JP" dirty="0"/>
              <a:t>#8chapter</a:t>
            </a:r>
            <a:r>
              <a:rPr kumimoji="1" lang="ja-JP" altLang="en-US" dirty="0"/>
              <a:t>　</a:t>
            </a:r>
            <a:r>
              <a:rPr kumimoji="1" lang="en-US" altLang="ja-JP" dirty="0"/>
              <a:t>All right reserved.</a:t>
            </a:r>
            <a:endParaRPr kumimoji="1" lang="ja-JP" altLang="en-US" dirty="0"/>
          </a:p>
        </p:txBody>
      </p:sp>
      <p:sp>
        <p:nvSpPr>
          <p:cNvPr id="12" name="スライド番号プレースホルダー 7">
            <a:extLst>
              <a:ext uri="{FF2B5EF4-FFF2-40B4-BE49-F238E27FC236}">
                <a16:creationId xmlns:a16="http://schemas.microsoft.com/office/drawing/2014/main" id="{3BA88DB8-0853-B942-76EE-7C22D1AC368E}"/>
              </a:ext>
            </a:extLst>
          </p:cNvPr>
          <p:cNvSpPr>
            <a:spLocks noGrp="1"/>
          </p:cNvSpPr>
          <p:nvPr>
            <p:ph type="sldNum" sz="quarter" idx="12"/>
          </p:nvPr>
        </p:nvSpPr>
        <p:spPr>
          <a:xfrm>
            <a:off x="10993582" y="6446838"/>
            <a:ext cx="780010" cy="365125"/>
          </a:xfrm>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キャプション付きのコンテンツ">
    <p:spTree>
      <p:nvGrpSpPr>
        <p:cNvPr id="1" name=""/>
        <p:cNvGrpSpPr/>
        <p:nvPr/>
      </p:nvGrpSpPr>
      <p:grpSpPr>
        <a:xfrm>
          <a:off x="0" y="0"/>
          <a:ext cx="0" cy="0"/>
          <a:chOff x="0" y="0"/>
          <a:chExt cx="0" cy="0"/>
        </a:xfrm>
      </p:grpSpPr>
      <p:sp>
        <p:nvSpPr>
          <p:cNvPr id="8" name="長方形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1"/>
          <p:cNvSpPr>
            <a:spLocks noGrp="1"/>
          </p:cNvSpPr>
          <p:nvPr>
            <p:ph type="title"/>
          </p:nvPr>
        </p:nvSpPr>
        <p:spPr>
          <a:xfrm>
            <a:off x="643466" y="786383"/>
            <a:ext cx="3517567" cy="2093975"/>
          </a:xfrm>
        </p:spPr>
        <p:txBody>
          <a:bodyPr rtlCol="0" anchor="b">
            <a:normAutofit/>
          </a:bodyPr>
          <a:lstStyle>
            <a:lvl1pPr>
              <a:lnSpc>
                <a:spcPct val="90000"/>
              </a:lnSpc>
              <a:defRPr sz="3600" b="0">
                <a:solidFill>
                  <a:srgbClr val="FFFFFF"/>
                </a:solidFill>
              </a:defRPr>
            </a:lvl1pPr>
          </a:lstStyle>
          <a:p>
            <a:pPr rtl="0"/>
            <a:r>
              <a:rPr lang="ja-JP" altLang="en-US"/>
              <a:t>マスター タイトルの書式設定</a:t>
            </a:r>
            <a:endParaRPr lang="en-US" dirty="0"/>
          </a:p>
        </p:txBody>
      </p:sp>
      <p:sp>
        <p:nvSpPr>
          <p:cNvPr id="3" name="コンテンツ プレースホルダー 2"/>
          <p:cNvSpPr>
            <a:spLocks noGrp="1"/>
          </p:cNvSpPr>
          <p:nvPr>
            <p:ph idx="1"/>
          </p:nvPr>
        </p:nvSpPr>
        <p:spPr>
          <a:xfrm>
            <a:off x="5458984" y="812799"/>
            <a:ext cx="5928344" cy="5294757"/>
          </a:xfrm>
        </p:spPr>
        <p:txBody>
          <a:bodyPr rtlCol="0"/>
          <a:lstStyle/>
          <a:p>
            <a:pPr lvl="0" rtl="0"/>
            <a:r>
              <a:rPr lang="ja-JP" altLang="en-US"/>
              <a:t>マスター テキストの書式設定</a:t>
            </a:r>
          </a:p>
          <a:p>
            <a:pPr lvl="1" rtl="0"/>
            <a:r>
              <a:rPr lang="ja-JP" altLang="en-US"/>
              <a:t>第 </a:t>
            </a:r>
            <a:r>
              <a:rPr lang="en-US" altLang="ja-JP"/>
              <a:t>2 </a:t>
            </a:r>
            <a:r>
              <a:rPr lang="ja-JP" altLang="en-US"/>
              <a:t>レベル</a:t>
            </a:r>
          </a:p>
          <a:p>
            <a:pPr lvl="2" rtl="0"/>
            <a:r>
              <a:rPr lang="ja-JP" altLang="en-US"/>
              <a:t>第 </a:t>
            </a:r>
            <a:r>
              <a:rPr lang="en-US" altLang="ja-JP"/>
              <a:t>3 </a:t>
            </a:r>
            <a:r>
              <a:rPr lang="ja-JP" altLang="en-US"/>
              <a:t>レベル</a:t>
            </a:r>
          </a:p>
          <a:p>
            <a:pPr lvl="3" rtl="0"/>
            <a:r>
              <a:rPr lang="ja-JP" altLang="en-US"/>
              <a:t>第 </a:t>
            </a:r>
            <a:r>
              <a:rPr lang="en-US" altLang="ja-JP"/>
              <a:t>4 </a:t>
            </a:r>
            <a:r>
              <a:rPr lang="ja-JP" altLang="en-US"/>
              <a:t>レベル</a:t>
            </a:r>
          </a:p>
          <a:p>
            <a:pPr lvl="4" rtl="0"/>
            <a:r>
              <a:rPr lang="ja-JP" altLang="en-US"/>
              <a:t>第 </a:t>
            </a:r>
            <a:r>
              <a:rPr lang="en-US" altLang="ja-JP"/>
              <a:t>5 </a:t>
            </a:r>
            <a:r>
              <a:rPr lang="ja-JP" altLang="en-US"/>
              <a:t>レベル</a:t>
            </a:r>
            <a:endParaRPr lang="en-US" dirty="0"/>
          </a:p>
        </p:txBody>
      </p:sp>
      <p:sp>
        <p:nvSpPr>
          <p:cNvPr id="4" name="テキスト プレースホルダー 3"/>
          <p:cNvSpPr>
            <a:spLocks noGrp="1"/>
          </p:cNvSpPr>
          <p:nvPr>
            <p:ph type="body" sz="half" idx="2"/>
          </p:nvPr>
        </p:nvSpPr>
        <p:spPr>
          <a:xfrm>
            <a:off x="643465" y="3043050"/>
            <a:ext cx="3517567" cy="3064505"/>
          </a:xfrm>
        </p:spPr>
        <p:txBody>
          <a:bodyPr lIns="91440" rIns="91440" rtlCol="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ja-JP" altLang="en-US"/>
              <a:t>マスター テキストの書式設定</a:t>
            </a:r>
          </a:p>
        </p:txBody>
      </p:sp>
      <p:sp>
        <p:nvSpPr>
          <p:cNvPr id="5" name="日付プレースホルダー 4"/>
          <p:cNvSpPr>
            <a:spLocks noGrp="1"/>
          </p:cNvSpPr>
          <p:nvPr>
            <p:ph type="dt" sz="half" idx="10"/>
          </p:nvPr>
        </p:nvSpPr>
        <p:spPr>
          <a:xfrm>
            <a:off x="643464" y="6446520"/>
            <a:ext cx="3517568" cy="365125"/>
          </a:xfrm>
        </p:spPr>
        <p:txBody>
          <a:bodyPr rtlCol="0"/>
          <a:lstStyle>
            <a:lvl1pPr algn="l">
              <a:defRPr/>
            </a:lvl1pPr>
          </a:lstStyle>
          <a:p>
            <a:pPr rtl="0"/>
            <a:endParaRPr lang="en-US" dirty="0"/>
          </a:p>
        </p:txBody>
      </p:sp>
      <p:sp>
        <p:nvSpPr>
          <p:cNvPr id="6" name="フッター プレースホルダー 5"/>
          <p:cNvSpPr>
            <a:spLocks noGrp="1"/>
          </p:cNvSpPr>
          <p:nvPr>
            <p:ph type="ftr" sz="quarter" idx="11"/>
          </p:nvPr>
        </p:nvSpPr>
        <p:spPr>
          <a:xfrm>
            <a:off x="5458983" y="6446520"/>
            <a:ext cx="5334019" cy="365125"/>
          </a:xfrm>
        </p:spPr>
        <p:txBody>
          <a:bodyPr rtlCol="0"/>
          <a:lstStyle>
            <a:lvl1pPr algn="l">
              <a:defRPr>
                <a:solidFill>
                  <a:schemeClr val="tx2"/>
                </a:solidFill>
              </a:defRPr>
            </a:lvl1pPr>
          </a:lstStyle>
          <a:p>
            <a:pPr rtl="0"/>
            <a:r>
              <a:rPr lang="en-US"/>
              <a:t>Copyright 2022 DAMA-JAPAN　#8chapter　All right reserved.</a:t>
            </a:r>
            <a:endParaRPr lang="en-US" dirty="0"/>
          </a:p>
        </p:txBody>
      </p:sp>
      <p:sp>
        <p:nvSpPr>
          <p:cNvPr id="7" name="スライド番号プレースホルダー 6"/>
          <p:cNvSpPr>
            <a:spLocks noGrp="1"/>
          </p:cNvSpPr>
          <p:nvPr>
            <p:ph type="sldNum" sz="quarter" idx="12"/>
          </p:nvPr>
        </p:nvSpPr>
        <p:spPr/>
        <p:txBody>
          <a:bodyPr rtlCol="0"/>
          <a:lstStyle>
            <a:lvl1pPr>
              <a:defRPr>
                <a:solidFill>
                  <a:schemeClr val="tx2"/>
                </a:solidFill>
              </a:defRPr>
            </a:lvl1pPr>
          </a:lstStyle>
          <a:p>
            <a:pPr rtl="0"/>
            <a:fld id="{3A98EE3D-8CD1-4C3F-BD1C-C98C9596463C}" type="slidenum">
              <a:rPr lang="en-US" smtClean="0"/>
              <a:pPr/>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キャプション付きの図">
    <p:spTree>
      <p:nvGrpSpPr>
        <p:cNvPr id="1" name=""/>
        <p:cNvGrpSpPr/>
        <p:nvPr/>
      </p:nvGrpSpPr>
      <p:grpSpPr>
        <a:xfrm>
          <a:off x="0" y="0"/>
          <a:ext cx="0" cy="0"/>
          <a:chOff x="0" y="0"/>
          <a:chExt cx="0" cy="0"/>
        </a:xfrm>
      </p:grpSpPr>
      <p:sp>
        <p:nvSpPr>
          <p:cNvPr id="8" name="長方形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図プレースホルダー 2"/>
          <p:cNvSpPr>
            <a:spLocks noGrp="1" noChangeAspect="1"/>
          </p:cNvSpPr>
          <p:nvPr>
            <p:ph type="pic" idx="1"/>
          </p:nvPr>
        </p:nvSpPr>
        <p:spPr>
          <a:xfrm>
            <a:off x="15" y="0"/>
            <a:ext cx="12191985" cy="4578350"/>
          </a:xfrm>
          <a:solidFill>
            <a:schemeClr val="bg1">
              <a:lumMod val="85000"/>
            </a:schemeClr>
          </a:solidFill>
        </p:spPr>
        <p:txBody>
          <a:bodyPr lIns="457200" tIns="457200"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ja-JP" altLang="en-US"/>
              <a:t>アイコンをクリックして図を追加</a:t>
            </a:r>
            <a:endParaRPr lang="en-US" dirty="0"/>
          </a:p>
        </p:txBody>
      </p:sp>
      <p:sp>
        <p:nvSpPr>
          <p:cNvPr id="2" name="タイトル 1"/>
          <p:cNvSpPr>
            <a:spLocks noGrp="1"/>
          </p:cNvSpPr>
          <p:nvPr>
            <p:ph type="title"/>
          </p:nvPr>
        </p:nvSpPr>
        <p:spPr>
          <a:xfrm>
            <a:off x="1097279" y="4799362"/>
            <a:ext cx="10113645" cy="743682"/>
          </a:xfrm>
        </p:spPr>
        <p:txBody>
          <a:bodyPr tIns="0" bIns="0" rtlCol="0" anchor="b">
            <a:noAutofit/>
          </a:bodyPr>
          <a:lstStyle>
            <a:lvl1pPr>
              <a:defRPr sz="3600" b="0">
                <a:solidFill>
                  <a:srgbClr val="FFFFFF"/>
                </a:solidFill>
              </a:defRPr>
            </a:lvl1pPr>
          </a:lstStyle>
          <a:p>
            <a:pPr rtl="0"/>
            <a:r>
              <a:rPr lang="ja-JP" altLang="en-US"/>
              <a:t>マスター タイトルの書式設定</a:t>
            </a:r>
            <a:endParaRPr lang="en-US" dirty="0"/>
          </a:p>
        </p:txBody>
      </p:sp>
      <p:sp>
        <p:nvSpPr>
          <p:cNvPr id="4" name="テキスト プレースホルダー 3"/>
          <p:cNvSpPr>
            <a:spLocks noGrp="1"/>
          </p:cNvSpPr>
          <p:nvPr>
            <p:ph type="body" sz="half" idx="2"/>
          </p:nvPr>
        </p:nvSpPr>
        <p:spPr>
          <a:xfrm>
            <a:off x="1097279" y="5715000"/>
            <a:ext cx="10113264" cy="609600"/>
          </a:xfrm>
        </p:spPr>
        <p:txBody>
          <a:bodyPr lIns="91440" tIns="0" rIns="91440" bIns="0" rtlCol="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ja-JP" altLang="en-US"/>
              <a:t>マスター テキストの書式設定</a:t>
            </a:r>
          </a:p>
        </p:txBody>
      </p:sp>
      <p:sp>
        <p:nvSpPr>
          <p:cNvPr id="5" name="日付プレースホルダー 4"/>
          <p:cNvSpPr>
            <a:spLocks noGrp="1"/>
          </p:cNvSpPr>
          <p:nvPr>
            <p:ph type="dt" sz="half" idx="10"/>
          </p:nvPr>
        </p:nvSpPr>
        <p:spPr/>
        <p:txBody>
          <a:bodyPr rtlCol="0"/>
          <a:lstStyle>
            <a:lvl1pPr>
              <a:defRPr/>
            </a:lvl1pPr>
          </a:lstStyle>
          <a:p>
            <a:pPr rtl="0"/>
            <a:endParaRPr lang="en-US" dirty="0"/>
          </a:p>
        </p:txBody>
      </p:sp>
      <p:sp>
        <p:nvSpPr>
          <p:cNvPr id="6" name="フッター プレースホルダー 5"/>
          <p:cNvSpPr>
            <a:spLocks noGrp="1"/>
          </p:cNvSpPr>
          <p:nvPr>
            <p:ph type="ftr" sz="quarter" idx="11"/>
          </p:nvPr>
        </p:nvSpPr>
        <p:spPr>
          <a:xfrm>
            <a:off x="1097279" y="6446838"/>
            <a:ext cx="6818262" cy="365125"/>
          </a:xfrm>
        </p:spPr>
        <p:txBody>
          <a:bodyPr rtlCol="0"/>
          <a:lstStyle/>
          <a:p>
            <a:pPr algn="l" rtl="0"/>
            <a:r>
              <a:rPr lang="en-US"/>
              <a:t>Copyright 2022 DAMA-JAPAN　#8chapter　All right reserved.</a:t>
            </a:r>
            <a:endParaRPr lang="en-US" dirty="0"/>
          </a:p>
        </p:txBody>
      </p:sp>
      <p:sp>
        <p:nvSpPr>
          <p:cNvPr id="7" name="スライド番号プレースホルダー 6"/>
          <p:cNvSpPr>
            <a:spLocks noGrp="1"/>
          </p:cNvSpPr>
          <p:nvPr>
            <p:ph type="sldNum" sz="quarter" idx="12"/>
          </p:nvPr>
        </p:nvSpPr>
        <p:spPr/>
        <p:txBody>
          <a:bodyPr rtlCol="0"/>
          <a:lstStyle/>
          <a:p>
            <a:pPr rtl="0"/>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長方形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タイトル プレースホルダー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pPr rtl="0"/>
            <a:r>
              <a:rPr lang="ja" dirty="0"/>
              <a:t>マスター タイトルの書式設定</a:t>
            </a:r>
            <a:endParaRPr lang="en-US" dirty="0"/>
          </a:p>
        </p:txBody>
      </p:sp>
      <p:sp>
        <p:nvSpPr>
          <p:cNvPr id="3" name="テキスト プレースホルダー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rtl="0"/>
            <a:r>
              <a:rPr lang="ja" dirty="0"/>
              <a:t>マスター テキストの書式設定</a:t>
            </a:r>
          </a:p>
          <a:p>
            <a:pPr lvl="1" rtl="0"/>
            <a:r>
              <a:rPr lang="ja" dirty="0"/>
              <a:t>第 2 レベル</a:t>
            </a:r>
          </a:p>
          <a:p>
            <a:pPr lvl="2" rtl="0"/>
            <a:r>
              <a:rPr lang="ja" dirty="0"/>
              <a:t>第 3 レベル</a:t>
            </a:r>
          </a:p>
          <a:p>
            <a:pPr lvl="3" rtl="0"/>
            <a:r>
              <a:rPr lang="ja" dirty="0"/>
              <a:t>第 4 レベル</a:t>
            </a:r>
          </a:p>
          <a:p>
            <a:pPr lvl="4" rtl="0"/>
            <a:r>
              <a:rPr lang="ja" dirty="0"/>
              <a:t>第 5 レベル</a:t>
            </a:r>
            <a:endParaRPr lang="en-US" dirty="0"/>
          </a:p>
        </p:txBody>
      </p:sp>
      <p:sp>
        <p:nvSpPr>
          <p:cNvPr id="4" name="日付プレースホルダー 3"/>
          <p:cNvSpPr>
            <a:spLocks noGrp="1"/>
          </p:cNvSpPr>
          <p:nvPr>
            <p:ph type="dt" sz="half" idx="2"/>
          </p:nvPr>
        </p:nvSpPr>
        <p:spPr>
          <a:xfrm>
            <a:off x="7372350" y="6446838"/>
            <a:ext cx="3430926" cy="365125"/>
          </a:xfrm>
          <a:prstGeom prst="rect">
            <a:avLst/>
          </a:prstGeom>
        </p:spPr>
        <p:txBody>
          <a:bodyPr vert="horz" lIns="91440" tIns="45720" rIns="91440" bIns="45720" rtlCol="0" anchor="ctr"/>
          <a:lstStyle>
            <a:lvl1pPr algn="r">
              <a:defRPr sz="800">
                <a:solidFill>
                  <a:srgbClr val="FFFFFF"/>
                </a:solidFill>
                <a:latin typeface="Meiryo UI" panose="020B0604030504040204" pitchFamily="50" charset="-128"/>
                <a:ea typeface="Meiryo UI" panose="020B0604030504040204" pitchFamily="50" charset="-128"/>
              </a:defRPr>
            </a:lvl1pPr>
          </a:lstStyle>
          <a:p>
            <a:endParaRPr kumimoji="1" lang="ja-JP" altLang="en-US" dirty="0"/>
          </a:p>
        </p:txBody>
      </p:sp>
      <p:sp>
        <p:nvSpPr>
          <p:cNvPr id="5" name="フッター プレースホルダー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latin typeface="Meiryo UI" panose="020B0604030504040204" pitchFamily="50" charset="-128"/>
                <a:ea typeface="Meiryo UI" panose="020B0604030504040204" pitchFamily="50" charset="-128"/>
              </a:defRPr>
            </a:lvl1pPr>
          </a:lstStyle>
          <a:p>
            <a:r>
              <a:rPr kumimoji="1" lang="en-US" altLang="ja-JP" dirty="0"/>
              <a:t>Copyright 2022 DAMA-JAPAN</a:t>
            </a:r>
            <a:r>
              <a:rPr kumimoji="1" lang="ja-JP" altLang="en-US" dirty="0"/>
              <a:t>　</a:t>
            </a:r>
            <a:r>
              <a:rPr kumimoji="1" lang="en-US" altLang="ja-JP" dirty="0"/>
              <a:t>#8chapter</a:t>
            </a:r>
            <a:r>
              <a:rPr kumimoji="1" lang="ja-JP" altLang="en-US" dirty="0"/>
              <a:t>　</a:t>
            </a:r>
            <a:r>
              <a:rPr kumimoji="1" lang="en-US" altLang="ja-JP" dirty="0"/>
              <a:t>All right reserved.</a:t>
            </a:r>
            <a:endParaRPr kumimoji="1" lang="ja-JP" altLang="en-US" dirty="0"/>
          </a:p>
        </p:txBody>
      </p:sp>
      <p:sp>
        <p:nvSpPr>
          <p:cNvPr id="6" name="スライド番号プレースホルダー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latin typeface="Meiryo UI" panose="020B0604030504040204" pitchFamily="50" charset="-128"/>
                <a:ea typeface="Meiryo UI" panose="020B0604030504040204" pitchFamily="50" charset="-128"/>
              </a:defRPr>
            </a:lvl1pPr>
          </a:lstStyle>
          <a:p>
            <a:fld id="{3A98EE3D-8CD1-4C3F-BD1C-C98C9596463C}" type="slidenum">
              <a:rPr lang="en-US" altLang="ja-JP" noProof="0" smtClean="0"/>
              <a:pPr/>
              <a:t>‹#›</a:t>
            </a:fld>
            <a:endParaRPr lang="ja-JP" altLang="en-US" noProof="0" dirty="0"/>
          </a:p>
        </p:txBody>
      </p:sp>
      <p:cxnSp>
        <p:nvCxnSpPr>
          <p:cNvPr id="10" name="直線​​コネクタ(S)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hdr="0" dt="0"/>
  <p:txStyles>
    <p:title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7.xml"/><Relationship Id="rId5" Type="http://schemas.openxmlformats.org/officeDocument/2006/relationships/image" Target="../media/image6.emf"/><Relationship Id="rId4" Type="http://schemas.openxmlformats.org/officeDocument/2006/relationships/image" Target="../media/image5.emf"/></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5.emf"/><Relationship Id="rId5" Type="http://schemas.openxmlformats.org/officeDocument/2006/relationships/image" Target="../media/image14.emf"/><Relationship Id="rId4" Type="http://schemas.openxmlformats.org/officeDocument/2006/relationships/image" Target="../media/image1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hyperlink" Target="https://www.dama-japan.org/images/PubMaterials/DAMAJ_DQM_%E3%83%AF%E3%83%BC%E3%82%AF%E3%82%B7%E3%83%BC%E3%83%88_Ver2.0.zip"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7.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32.emf"/><Relationship Id="rId1" Type="http://schemas.openxmlformats.org/officeDocument/2006/relationships/slideLayout" Target="../slideLayouts/slideLayout7.xml"/><Relationship Id="rId5" Type="http://schemas.openxmlformats.org/officeDocument/2006/relationships/image" Target="../media/image31.emf"/><Relationship Id="rId4" Type="http://schemas.openxmlformats.org/officeDocument/2006/relationships/image" Target="../media/image30.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7.xml"/><Relationship Id="rId5" Type="http://schemas.openxmlformats.org/officeDocument/2006/relationships/image" Target="../media/image36.emf"/><Relationship Id="rId4" Type="http://schemas.openxmlformats.org/officeDocument/2006/relationships/image" Target="../media/image3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 Id="rId4" Type="http://schemas.openxmlformats.org/officeDocument/2006/relationships/image" Target="../media/image3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長方形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a:p>
        </p:txBody>
      </p:sp>
      <p:sp>
        <p:nvSpPr>
          <p:cNvPr id="2" name="タイトル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686015"/>
          </a:xfrm>
        </p:spPr>
        <p:txBody>
          <a:bodyPr rtlCol="0">
            <a:normAutofit/>
          </a:bodyPr>
          <a:lstStyle/>
          <a:p>
            <a:r>
              <a:rPr lang="en-US" altLang="ja-JP" sz="6000" dirty="0"/>
              <a:t>DQM</a:t>
            </a:r>
            <a:r>
              <a:rPr lang="ja-JP" altLang="en-US" sz="6000" dirty="0"/>
              <a:t>ワークシート</a:t>
            </a:r>
            <a:br>
              <a:rPr lang="en-US" altLang="ja-JP" sz="6000" dirty="0"/>
            </a:br>
            <a:r>
              <a:rPr lang="ja-JP" altLang="en-US" sz="6000" dirty="0"/>
              <a:t>　チュートリアル</a:t>
            </a:r>
            <a:endParaRPr lang="ja" sz="6000" dirty="0">
              <a:latin typeface="MS Mincho" panose="02020609040205080304" pitchFamily="17" charset="-128"/>
              <a:ea typeface="MS Mincho" panose="02020609040205080304" pitchFamily="17" charset="-128"/>
            </a:endParaRPr>
          </a:p>
        </p:txBody>
      </p:sp>
      <p:sp>
        <p:nvSpPr>
          <p:cNvPr id="3" name="サブタイトル 2">
            <a:extLst>
              <a:ext uri="{FF2B5EF4-FFF2-40B4-BE49-F238E27FC236}">
                <a16:creationId xmlns:a16="http://schemas.microsoft.com/office/drawing/2014/main" id="{A8E9CFF2-3777-4FF4-A759-8491175B0B7C}"/>
              </a:ext>
            </a:extLst>
          </p:cNvPr>
          <p:cNvSpPr>
            <a:spLocks noGrp="1"/>
          </p:cNvSpPr>
          <p:nvPr>
            <p:ph type="subTitle" idx="1"/>
          </p:nvPr>
        </p:nvSpPr>
        <p:spPr>
          <a:xfrm>
            <a:off x="5289753" y="4672739"/>
            <a:ext cx="6269347" cy="1021498"/>
          </a:xfrm>
        </p:spPr>
        <p:txBody>
          <a:bodyPr rtlCol="0">
            <a:normAutofit/>
          </a:bodyPr>
          <a:lstStyle/>
          <a:p>
            <a:pPr rtl="0"/>
            <a:r>
              <a:rPr lang="en-US" altLang="ja-JP" sz="2400" dirty="0">
                <a:solidFill>
                  <a:schemeClr val="tx1">
                    <a:lumMod val="85000"/>
                    <a:lumOff val="15000"/>
                  </a:schemeClr>
                </a:solidFill>
              </a:rPr>
              <a:t>DAMA</a:t>
            </a:r>
            <a:r>
              <a:rPr lang="ja-JP" altLang="en-US" sz="2400" dirty="0">
                <a:solidFill>
                  <a:schemeClr val="tx1">
                    <a:lumMod val="85000"/>
                    <a:lumOff val="15000"/>
                  </a:schemeClr>
                </a:solidFill>
              </a:rPr>
              <a:t>日本支部　第８分科会</a:t>
            </a:r>
            <a:endParaRPr lang="ja" sz="2400" dirty="0">
              <a:solidFill>
                <a:schemeClr val="tx1">
                  <a:lumMod val="85000"/>
                  <a:lumOff val="15000"/>
                </a:schemeClr>
              </a:solidFill>
            </a:endParaRPr>
          </a:p>
        </p:txBody>
      </p:sp>
      <p:pic>
        <p:nvPicPr>
          <p:cNvPr id="5" name="画像 4" descr="建物、座っている、ベンチ、側を含む画像&#10;&#10;自動生成された説明">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cxnSp>
        <p:nvCxnSpPr>
          <p:cNvPr id="24" name="直線​​コネクタ(S)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ローチャート: 複数書類 4">
            <a:extLst>
              <a:ext uri="{FF2B5EF4-FFF2-40B4-BE49-F238E27FC236}">
                <a16:creationId xmlns:a16="http://schemas.microsoft.com/office/drawing/2014/main" id="{D4AFA85F-39A3-4FE7-A974-254D2B46B497}"/>
              </a:ext>
            </a:extLst>
          </p:cNvPr>
          <p:cNvSpPr/>
          <p:nvPr/>
        </p:nvSpPr>
        <p:spPr>
          <a:xfrm>
            <a:off x="295729" y="1602592"/>
            <a:ext cx="1536971" cy="898836"/>
          </a:xfrm>
          <a:prstGeom prst="flowChartMultidocumen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ヒアリングシート</a:t>
            </a:r>
          </a:p>
        </p:txBody>
      </p:sp>
      <p:pic>
        <p:nvPicPr>
          <p:cNvPr id="11" name="図 10">
            <a:extLst>
              <a:ext uri="{FF2B5EF4-FFF2-40B4-BE49-F238E27FC236}">
                <a16:creationId xmlns:a16="http://schemas.microsoft.com/office/drawing/2014/main" id="{68AA9B2E-3CAE-4214-A281-166B800C711C}"/>
              </a:ext>
            </a:extLst>
          </p:cNvPr>
          <p:cNvPicPr>
            <a:picLocks noChangeAspect="1"/>
          </p:cNvPicPr>
          <p:nvPr/>
        </p:nvPicPr>
        <p:blipFill>
          <a:blip r:embed="rId2"/>
          <a:stretch>
            <a:fillRect/>
          </a:stretch>
        </p:blipFill>
        <p:spPr>
          <a:xfrm>
            <a:off x="2522466" y="1553735"/>
            <a:ext cx="2609920" cy="2433942"/>
          </a:xfrm>
          <a:prstGeom prst="rect">
            <a:avLst/>
          </a:prstGeom>
        </p:spPr>
      </p:pic>
      <p:sp>
        <p:nvSpPr>
          <p:cNvPr id="14" name="四角形: 角を丸くする 13">
            <a:extLst>
              <a:ext uri="{FF2B5EF4-FFF2-40B4-BE49-F238E27FC236}">
                <a16:creationId xmlns:a16="http://schemas.microsoft.com/office/drawing/2014/main" id="{F07A6E9A-B302-4B8C-8A6C-CF1BC7AD948C}"/>
              </a:ext>
            </a:extLst>
          </p:cNvPr>
          <p:cNvSpPr/>
          <p:nvPr/>
        </p:nvSpPr>
        <p:spPr>
          <a:xfrm>
            <a:off x="3432448" y="1553736"/>
            <a:ext cx="1735415" cy="97961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87766725-81D1-4170-9728-44A226077DCF}"/>
              </a:ext>
            </a:extLst>
          </p:cNvPr>
          <p:cNvSpPr/>
          <p:nvPr/>
        </p:nvSpPr>
        <p:spPr>
          <a:xfrm>
            <a:off x="3432448" y="2533352"/>
            <a:ext cx="1735415" cy="47081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9BDB6FF9-2DA9-41F7-807F-9C724B05AE24}"/>
              </a:ext>
            </a:extLst>
          </p:cNvPr>
          <p:cNvSpPr/>
          <p:nvPr/>
        </p:nvSpPr>
        <p:spPr>
          <a:xfrm>
            <a:off x="3432448" y="3004172"/>
            <a:ext cx="1735415" cy="100778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矢印コネクタ 17">
            <a:extLst>
              <a:ext uri="{FF2B5EF4-FFF2-40B4-BE49-F238E27FC236}">
                <a16:creationId xmlns:a16="http://schemas.microsoft.com/office/drawing/2014/main" id="{9A0B39CA-496E-440F-B9EC-E74EC432199A}"/>
              </a:ext>
            </a:extLst>
          </p:cNvPr>
          <p:cNvCxnSpPr>
            <a:cxnSpLocks/>
            <a:stCxn id="5" idx="3"/>
            <a:endCxn id="14" idx="1"/>
          </p:cNvCxnSpPr>
          <p:nvPr/>
        </p:nvCxnSpPr>
        <p:spPr>
          <a:xfrm flipV="1">
            <a:off x="1832700" y="2043544"/>
            <a:ext cx="1599748" cy="8466"/>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コネクタ: カギ線 19">
            <a:extLst>
              <a:ext uri="{FF2B5EF4-FFF2-40B4-BE49-F238E27FC236}">
                <a16:creationId xmlns:a16="http://schemas.microsoft.com/office/drawing/2014/main" id="{EC8055F1-4838-4AB6-8569-3453406D2B85}"/>
              </a:ext>
            </a:extLst>
          </p:cNvPr>
          <p:cNvCxnSpPr>
            <a:cxnSpLocks/>
            <a:stCxn id="14" idx="3"/>
            <a:endCxn id="15" idx="3"/>
          </p:cNvCxnSpPr>
          <p:nvPr/>
        </p:nvCxnSpPr>
        <p:spPr>
          <a:xfrm>
            <a:off x="5167863" y="2043544"/>
            <a:ext cx="12700" cy="725218"/>
          </a:xfrm>
          <a:prstGeom prst="bentConnector3">
            <a:avLst>
              <a:gd name="adj1" fmla="val 2290213"/>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コネクタ: カギ線 22">
            <a:extLst>
              <a:ext uri="{FF2B5EF4-FFF2-40B4-BE49-F238E27FC236}">
                <a16:creationId xmlns:a16="http://schemas.microsoft.com/office/drawing/2014/main" id="{EFA2724A-90C0-4F18-9036-F28DB18D49BC}"/>
              </a:ext>
            </a:extLst>
          </p:cNvPr>
          <p:cNvCxnSpPr>
            <a:cxnSpLocks/>
            <a:stCxn id="14" idx="3"/>
            <a:endCxn id="16" idx="3"/>
          </p:cNvCxnSpPr>
          <p:nvPr/>
        </p:nvCxnSpPr>
        <p:spPr>
          <a:xfrm>
            <a:off x="5167863" y="2043544"/>
            <a:ext cx="12700" cy="1464520"/>
          </a:xfrm>
          <a:prstGeom prst="bentConnector3">
            <a:avLst>
              <a:gd name="adj1" fmla="val 3914055"/>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03E100C-F9BF-4F4C-B9C5-3BDDAE9C870E}"/>
              </a:ext>
            </a:extLst>
          </p:cNvPr>
          <p:cNvSpPr/>
          <p:nvPr/>
        </p:nvSpPr>
        <p:spPr>
          <a:xfrm>
            <a:off x="643056" y="2383224"/>
            <a:ext cx="1378842" cy="63758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dirty="0">
                <a:solidFill>
                  <a:schemeClr val="tx1"/>
                </a:solidFill>
              </a:rPr>
              <a:t>業務上、困っていることや、改善したい点、成果を出したい事柄</a:t>
            </a:r>
            <a:endParaRPr kumimoji="1" lang="ja-JP" altLang="en-US" sz="1050" dirty="0">
              <a:solidFill>
                <a:schemeClr val="tx1"/>
              </a:solidFill>
            </a:endParaRPr>
          </a:p>
        </p:txBody>
      </p:sp>
      <p:sp>
        <p:nvSpPr>
          <p:cNvPr id="35" name="正方形/長方形 34">
            <a:extLst>
              <a:ext uri="{FF2B5EF4-FFF2-40B4-BE49-F238E27FC236}">
                <a16:creationId xmlns:a16="http://schemas.microsoft.com/office/drawing/2014/main" id="{9600285D-8C01-4EAC-AA88-F0F5CAF4A162}"/>
              </a:ext>
            </a:extLst>
          </p:cNvPr>
          <p:cNvSpPr/>
          <p:nvPr/>
        </p:nvSpPr>
        <p:spPr>
          <a:xfrm>
            <a:off x="5317957" y="2203406"/>
            <a:ext cx="976623" cy="34923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評価して記載</a:t>
            </a:r>
          </a:p>
        </p:txBody>
      </p:sp>
      <p:pic>
        <p:nvPicPr>
          <p:cNvPr id="36" name="図 35">
            <a:extLst>
              <a:ext uri="{FF2B5EF4-FFF2-40B4-BE49-F238E27FC236}">
                <a16:creationId xmlns:a16="http://schemas.microsoft.com/office/drawing/2014/main" id="{EAE354C7-23BB-467E-9EFD-6098F99DCBE9}"/>
              </a:ext>
            </a:extLst>
          </p:cNvPr>
          <p:cNvPicPr>
            <a:picLocks noChangeAspect="1"/>
          </p:cNvPicPr>
          <p:nvPr/>
        </p:nvPicPr>
        <p:blipFill>
          <a:blip r:embed="rId3"/>
          <a:stretch>
            <a:fillRect/>
          </a:stretch>
        </p:blipFill>
        <p:spPr>
          <a:xfrm>
            <a:off x="2522908" y="4270455"/>
            <a:ext cx="2609478" cy="1704958"/>
          </a:xfrm>
          <a:prstGeom prst="rect">
            <a:avLst/>
          </a:prstGeom>
        </p:spPr>
      </p:pic>
      <p:sp>
        <p:nvSpPr>
          <p:cNvPr id="40" name="四角形: 角を丸くする 39">
            <a:extLst>
              <a:ext uri="{FF2B5EF4-FFF2-40B4-BE49-F238E27FC236}">
                <a16:creationId xmlns:a16="http://schemas.microsoft.com/office/drawing/2014/main" id="{0F376EAD-9E53-47D8-8081-D67FFC434EA3}"/>
              </a:ext>
            </a:extLst>
          </p:cNvPr>
          <p:cNvSpPr/>
          <p:nvPr/>
        </p:nvSpPr>
        <p:spPr>
          <a:xfrm>
            <a:off x="3419748" y="4270456"/>
            <a:ext cx="1735415" cy="24733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四角形: 角を丸くする 40">
            <a:extLst>
              <a:ext uri="{FF2B5EF4-FFF2-40B4-BE49-F238E27FC236}">
                <a16:creationId xmlns:a16="http://schemas.microsoft.com/office/drawing/2014/main" id="{A091D34F-7A30-41B8-BB6A-A0A3692495F7}"/>
              </a:ext>
            </a:extLst>
          </p:cNvPr>
          <p:cNvSpPr/>
          <p:nvPr/>
        </p:nvSpPr>
        <p:spPr>
          <a:xfrm>
            <a:off x="3419748" y="4517794"/>
            <a:ext cx="1735415" cy="145761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2" name="コネクタ: カギ線 41">
            <a:extLst>
              <a:ext uri="{FF2B5EF4-FFF2-40B4-BE49-F238E27FC236}">
                <a16:creationId xmlns:a16="http://schemas.microsoft.com/office/drawing/2014/main" id="{C8D86A53-8DB9-4FFE-B58D-2574D8B83934}"/>
              </a:ext>
            </a:extLst>
          </p:cNvPr>
          <p:cNvCxnSpPr>
            <a:cxnSpLocks/>
          </p:cNvCxnSpPr>
          <p:nvPr/>
        </p:nvCxnSpPr>
        <p:spPr>
          <a:xfrm flipH="1">
            <a:off x="5155163" y="1887161"/>
            <a:ext cx="12700" cy="2350581"/>
          </a:xfrm>
          <a:prstGeom prst="bentConnector3">
            <a:avLst>
              <a:gd name="adj1" fmla="val -10164260"/>
            </a:avLst>
          </a:prstGeom>
          <a:solidFill>
            <a:srgbClr val="00B0F0"/>
          </a:solidFill>
          <a:ln w="57150">
            <a:solidFill>
              <a:srgbClr val="00B0F0"/>
            </a:solidFill>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46" name="正方形/長方形 45">
            <a:extLst>
              <a:ext uri="{FF2B5EF4-FFF2-40B4-BE49-F238E27FC236}">
                <a16:creationId xmlns:a16="http://schemas.microsoft.com/office/drawing/2014/main" id="{63440927-9899-437A-AA77-1AA75161486A}"/>
              </a:ext>
            </a:extLst>
          </p:cNvPr>
          <p:cNvSpPr/>
          <p:nvPr/>
        </p:nvSpPr>
        <p:spPr>
          <a:xfrm>
            <a:off x="5408786" y="3736455"/>
            <a:ext cx="1546947" cy="34923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関連する業務プロセスを特定</a:t>
            </a:r>
          </a:p>
        </p:txBody>
      </p:sp>
      <p:cxnSp>
        <p:nvCxnSpPr>
          <p:cNvPr id="47" name="コネクタ: カギ線 46">
            <a:extLst>
              <a:ext uri="{FF2B5EF4-FFF2-40B4-BE49-F238E27FC236}">
                <a16:creationId xmlns:a16="http://schemas.microsoft.com/office/drawing/2014/main" id="{B02B1C08-0149-47BB-900B-E0E96C554263}"/>
              </a:ext>
            </a:extLst>
          </p:cNvPr>
          <p:cNvCxnSpPr>
            <a:cxnSpLocks/>
          </p:cNvCxnSpPr>
          <p:nvPr/>
        </p:nvCxnSpPr>
        <p:spPr>
          <a:xfrm>
            <a:off x="5155163" y="4446654"/>
            <a:ext cx="12700" cy="854747"/>
          </a:xfrm>
          <a:prstGeom prst="bentConnector3">
            <a:avLst>
              <a:gd name="adj1" fmla="val 1800000"/>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4175FF5D-71EE-454F-8874-2EA5D4BEE539}"/>
              </a:ext>
            </a:extLst>
          </p:cNvPr>
          <p:cNvSpPr/>
          <p:nvPr/>
        </p:nvSpPr>
        <p:spPr>
          <a:xfrm>
            <a:off x="5302393" y="4758727"/>
            <a:ext cx="1546947" cy="34923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その業務プロセス</a:t>
            </a:r>
            <a:endParaRPr kumimoji="1" lang="en-US" altLang="ja-JP" sz="1050" dirty="0">
              <a:solidFill>
                <a:schemeClr val="tx1"/>
              </a:solidFill>
            </a:endParaRPr>
          </a:p>
          <a:p>
            <a:pPr algn="ctr"/>
            <a:r>
              <a:rPr kumimoji="1" lang="ja-JP" altLang="en-US" sz="1050" dirty="0">
                <a:solidFill>
                  <a:schemeClr val="tx1"/>
                </a:solidFill>
              </a:rPr>
              <a:t>の情報を記載</a:t>
            </a:r>
          </a:p>
        </p:txBody>
      </p:sp>
      <p:pic>
        <p:nvPicPr>
          <p:cNvPr id="52" name="図 51">
            <a:extLst>
              <a:ext uri="{FF2B5EF4-FFF2-40B4-BE49-F238E27FC236}">
                <a16:creationId xmlns:a16="http://schemas.microsoft.com/office/drawing/2014/main" id="{852A18F6-402D-486F-ADB9-EA4BFDE90716}"/>
              </a:ext>
            </a:extLst>
          </p:cNvPr>
          <p:cNvPicPr>
            <a:picLocks noChangeAspect="1"/>
          </p:cNvPicPr>
          <p:nvPr/>
        </p:nvPicPr>
        <p:blipFill>
          <a:blip r:embed="rId4"/>
          <a:stretch>
            <a:fillRect/>
          </a:stretch>
        </p:blipFill>
        <p:spPr>
          <a:xfrm>
            <a:off x="8735437" y="1553655"/>
            <a:ext cx="2310765" cy="702227"/>
          </a:xfrm>
          <a:prstGeom prst="rect">
            <a:avLst/>
          </a:prstGeom>
        </p:spPr>
      </p:pic>
      <p:pic>
        <p:nvPicPr>
          <p:cNvPr id="54" name="図 53">
            <a:extLst>
              <a:ext uri="{FF2B5EF4-FFF2-40B4-BE49-F238E27FC236}">
                <a16:creationId xmlns:a16="http://schemas.microsoft.com/office/drawing/2014/main" id="{C03EF7A7-FC6F-404E-BE2D-EE5F596D07BF}"/>
              </a:ext>
            </a:extLst>
          </p:cNvPr>
          <p:cNvPicPr>
            <a:picLocks noChangeAspect="1"/>
          </p:cNvPicPr>
          <p:nvPr/>
        </p:nvPicPr>
        <p:blipFill>
          <a:blip r:embed="rId5"/>
          <a:stretch>
            <a:fillRect/>
          </a:stretch>
        </p:blipFill>
        <p:spPr>
          <a:xfrm>
            <a:off x="8735437" y="2894452"/>
            <a:ext cx="2310765" cy="3209768"/>
          </a:xfrm>
          <a:prstGeom prst="rect">
            <a:avLst/>
          </a:prstGeom>
        </p:spPr>
      </p:pic>
      <p:cxnSp>
        <p:nvCxnSpPr>
          <p:cNvPr id="57" name="コネクタ: カギ線 56">
            <a:extLst>
              <a:ext uri="{FF2B5EF4-FFF2-40B4-BE49-F238E27FC236}">
                <a16:creationId xmlns:a16="http://schemas.microsoft.com/office/drawing/2014/main" id="{68C5FF63-6F25-4491-A0E9-18B1CBC9EFA0}"/>
              </a:ext>
            </a:extLst>
          </p:cNvPr>
          <p:cNvCxnSpPr>
            <a:cxnSpLocks/>
            <a:stCxn id="40" idx="3"/>
            <a:endCxn id="52" idx="1"/>
          </p:cNvCxnSpPr>
          <p:nvPr/>
        </p:nvCxnSpPr>
        <p:spPr>
          <a:xfrm flipV="1">
            <a:off x="5155163" y="1904769"/>
            <a:ext cx="3580274" cy="2489356"/>
          </a:xfrm>
          <a:prstGeom prst="bentConnector3">
            <a:avLst>
              <a:gd name="adj1" fmla="val 72347"/>
            </a:avLst>
          </a:prstGeom>
          <a:solidFill>
            <a:srgbClr val="00B0F0"/>
          </a:solidFill>
          <a:ln w="57150">
            <a:solidFill>
              <a:srgbClr val="00B0F0"/>
            </a:solidFill>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55" name="正方形/長方形 54">
            <a:extLst>
              <a:ext uri="{FF2B5EF4-FFF2-40B4-BE49-F238E27FC236}">
                <a16:creationId xmlns:a16="http://schemas.microsoft.com/office/drawing/2014/main" id="{136EB459-AF9D-49D5-8D9C-1A18207F7096}"/>
              </a:ext>
            </a:extLst>
          </p:cNvPr>
          <p:cNvSpPr/>
          <p:nvPr/>
        </p:nvSpPr>
        <p:spPr>
          <a:xfrm>
            <a:off x="6842331" y="2039321"/>
            <a:ext cx="1546946" cy="747381"/>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要求事項を満たすために、その業務プロセスが必要とする情報</a:t>
            </a:r>
          </a:p>
        </p:txBody>
      </p:sp>
      <p:cxnSp>
        <p:nvCxnSpPr>
          <p:cNvPr id="60" name="コネクタ: カギ線 59">
            <a:extLst>
              <a:ext uri="{FF2B5EF4-FFF2-40B4-BE49-F238E27FC236}">
                <a16:creationId xmlns:a16="http://schemas.microsoft.com/office/drawing/2014/main" id="{02C0B4AC-F960-40AB-B124-5DE200CEBB02}"/>
              </a:ext>
            </a:extLst>
          </p:cNvPr>
          <p:cNvCxnSpPr>
            <a:cxnSpLocks/>
            <a:stCxn id="52" idx="2"/>
            <a:endCxn id="63" idx="0"/>
          </p:cNvCxnSpPr>
          <p:nvPr/>
        </p:nvCxnSpPr>
        <p:spPr>
          <a:xfrm rot="16200000" flipH="1">
            <a:off x="9785677" y="2361025"/>
            <a:ext cx="638569" cy="428282"/>
          </a:xfrm>
          <a:prstGeom prst="bentConnector3">
            <a:avLst>
              <a:gd name="adj1" fmla="val 50000"/>
            </a:avLst>
          </a:prstGeom>
          <a:solidFill>
            <a:srgbClr val="00B0F0"/>
          </a:solidFill>
          <a:ln w="57150">
            <a:solidFill>
              <a:srgbClr val="00B0F0"/>
            </a:solidFill>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56" name="正方形/長方形 55">
            <a:extLst>
              <a:ext uri="{FF2B5EF4-FFF2-40B4-BE49-F238E27FC236}">
                <a16:creationId xmlns:a16="http://schemas.microsoft.com/office/drawing/2014/main" id="{870BAAF6-5CD3-496E-93DC-CB72BF3DCF01}"/>
              </a:ext>
            </a:extLst>
          </p:cNvPr>
          <p:cNvSpPr/>
          <p:nvPr/>
        </p:nvSpPr>
        <p:spPr>
          <a:xfrm>
            <a:off x="8862844" y="2334064"/>
            <a:ext cx="2024356" cy="34923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その情報を構成するデータが必要とする品質要件を記載</a:t>
            </a:r>
          </a:p>
        </p:txBody>
      </p:sp>
      <p:sp>
        <p:nvSpPr>
          <p:cNvPr id="63" name="四角形: 角を丸くする 62">
            <a:extLst>
              <a:ext uri="{FF2B5EF4-FFF2-40B4-BE49-F238E27FC236}">
                <a16:creationId xmlns:a16="http://schemas.microsoft.com/office/drawing/2014/main" id="{612EFAF9-93D1-47C5-AE20-814386F3F27C}"/>
              </a:ext>
            </a:extLst>
          </p:cNvPr>
          <p:cNvSpPr/>
          <p:nvPr/>
        </p:nvSpPr>
        <p:spPr>
          <a:xfrm>
            <a:off x="9525325" y="2894451"/>
            <a:ext cx="1587554" cy="274434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四角形: 角を丸くする 64">
            <a:extLst>
              <a:ext uri="{FF2B5EF4-FFF2-40B4-BE49-F238E27FC236}">
                <a16:creationId xmlns:a16="http://schemas.microsoft.com/office/drawing/2014/main" id="{E0C536E2-B067-41E6-B20B-3970535B10F0}"/>
              </a:ext>
            </a:extLst>
          </p:cNvPr>
          <p:cNvSpPr/>
          <p:nvPr/>
        </p:nvSpPr>
        <p:spPr>
          <a:xfrm>
            <a:off x="9525325" y="5638801"/>
            <a:ext cx="1587554" cy="4953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6" name="コネクタ: カギ線 65">
            <a:extLst>
              <a:ext uri="{FF2B5EF4-FFF2-40B4-BE49-F238E27FC236}">
                <a16:creationId xmlns:a16="http://schemas.microsoft.com/office/drawing/2014/main" id="{27425724-6274-427A-8EDE-FE18B843ECAF}"/>
              </a:ext>
            </a:extLst>
          </p:cNvPr>
          <p:cNvCxnSpPr>
            <a:cxnSpLocks/>
            <a:stCxn id="52" idx="3"/>
            <a:endCxn id="65" idx="3"/>
          </p:cNvCxnSpPr>
          <p:nvPr/>
        </p:nvCxnSpPr>
        <p:spPr>
          <a:xfrm>
            <a:off x="11046202" y="1904769"/>
            <a:ext cx="66677" cy="3981682"/>
          </a:xfrm>
          <a:prstGeom prst="bentConnector3">
            <a:avLst>
              <a:gd name="adj1" fmla="val 442847"/>
            </a:avLst>
          </a:prstGeom>
          <a:solidFill>
            <a:srgbClr val="00B0F0"/>
          </a:solidFill>
          <a:ln w="57150">
            <a:solidFill>
              <a:srgbClr val="00B0F0"/>
            </a:solidFill>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69" name="正方形/長方形 68">
            <a:extLst>
              <a:ext uri="{FF2B5EF4-FFF2-40B4-BE49-F238E27FC236}">
                <a16:creationId xmlns:a16="http://schemas.microsoft.com/office/drawing/2014/main" id="{63FBC216-8D9A-48C7-96DB-68136D92C1AE}"/>
              </a:ext>
            </a:extLst>
          </p:cNvPr>
          <p:cNvSpPr/>
          <p:nvPr/>
        </p:nvSpPr>
        <p:spPr>
          <a:xfrm>
            <a:off x="11271881" y="3568700"/>
            <a:ext cx="749423" cy="825730"/>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dirty="0">
                <a:solidFill>
                  <a:schemeClr val="tx1"/>
                </a:solidFill>
              </a:rPr>
              <a:t>いつ測定すべきかを記載</a:t>
            </a:r>
          </a:p>
        </p:txBody>
      </p:sp>
      <p:sp>
        <p:nvSpPr>
          <p:cNvPr id="70" name="正方形/長方形 69">
            <a:extLst>
              <a:ext uri="{FF2B5EF4-FFF2-40B4-BE49-F238E27FC236}">
                <a16:creationId xmlns:a16="http://schemas.microsoft.com/office/drawing/2014/main" id="{663C35FC-2170-4DEA-98D4-19D1AD7B9A1F}"/>
              </a:ext>
            </a:extLst>
          </p:cNvPr>
          <p:cNvSpPr/>
          <p:nvPr/>
        </p:nvSpPr>
        <p:spPr>
          <a:xfrm>
            <a:off x="95406" y="3477396"/>
            <a:ext cx="2186365" cy="16788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記載する際に不明点があれば、都度</a:t>
            </a:r>
            <a:r>
              <a:rPr kumimoji="1" lang="en-US" altLang="ja-JP" dirty="0"/>
              <a:t>SME</a:t>
            </a:r>
            <a:r>
              <a:rPr kumimoji="1" lang="ja-JP" altLang="en-US" dirty="0"/>
              <a:t>にヒアリングして、</a:t>
            </a:r>
            <a:endParaRPr kumimoji="1" lang="en-US" altLang="ja-JP" dirty="0"/>
          </a:p>
          <a:p>
            <a:pPr algn="ctr"/>
            <a:r>
              <a:rPr kumimoji="1" lang="ja-JP" altLang="en-US" dirty="0"/>
              <a:t>その情報を</a:t>
            </a:r>
            <a:r>
              <a:rPr kumimoji="1" lang="en-US" altLang="ja-JP" dirty="0"/>
              <a:t>input</a:t>
            </a:r>
            <a:r>
              <a:rPr kumimoji="1" lang="ja-JP" altLang="en-US" dirty="0"/>
              <a:t>として用いる</a:t>
            </a:r>
          </a:p>
        </p:txBody>
      </p:sp>
      <p:sp>
        <p:nvSpPr>
          <p:cNvPr id="71" name="テキスト ボックス 70">
            <a:extLst>
              <a:ext uri="{FF2B5EF4-FFF2-40B4-BE49-F238E27FC236}">
                <a16:creationId xmlns:a16="http://schemas.microsoft.com/office/drawing/2014/main" id="{23CA058E-9F7F-4555-8195-B1D33DA52C98}"/>
              </a:ext>
            </a:extLst>
          </p:cNvPr>
          <p:cNvSpPr txBox="1"/>
          <p:nvPr/>
        </p:nvSpPr>
        <p:spPr>
          <a:xfrm>
            <a:off x="476871" y="852755"/>
            <a:ext cx="11239928" cy="400110"/>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ビジネス整理ワークシートの構造と項目間のインプットフロー</a:t>
            </a:r>
            <a:endParaRPr kumimoji="1" lang="en-US" altLang="ja-JP" sz="2000" i="1" dirty="0">
              <a:solidFill>
                <a:srgbClr val="0070C0"/>
              </a:solidFill>
            </a:endParaRPr>
          </a:p>
        </p:txBody>
      </p:sp>
      <p:cxnSp>
        <p:nvCxnSpPr>
          <p:cNvPr id="75" name="コネクタ: カギ線 74">
            <a:extLst>
              <a:ext uri="{FF2B5EF4-FFF2-40B4-BE49-F238E27FC236}">
                <a16:creationId xmlns:a16="http://schemas.microsoft.com/office/drawing/2014/main" id="{4AC30E3C-623D-4B0D-90B1-2C029B2B2949}"/>
              </a:ext>
            </a:extLst>
          </p:cNvPr>
          <p:cNvCxnSpPr>
            <a:cxnSpLocks/>
            <a:endCxn id="65" idx="1"/>
          </p:cNvCxnSpPr>
          <p:nvPr/>
        </p:nvCxnSpPr>
        <p:spPr>
          <a:xfrm>
            <a:off x="5180563" y="5488735"/>
            <a:ext cx="4344762" cy="397716"/>
          </a:xfrm>
          <a:prstGeom prst="bentConnector3">
            <a:avLst>
              <a:gd name="adj1" fmla="val 50000"/>
            </a:avLst>
          </a:prstGeom>
          <a:solidFill>
            <a:srgbClr val="00B0F0"/>
          </a:solidFill>
          <a:ln w="57150">
            <a:solidFill>
              <a:srgbClr val="00B0F0"/>
            </a:solidFill>
            <a:tailEnd type="triangle"/>
          </a:ln>
        </p:spPr>
        <p:style>
          <a:lnRef idx="2">
            <a:schemeClr val="accent1">
              <a:shade val="50000"/>
            </a:schemeClr>
          </a:lnRef>
          <a:fillRef idx="1">
            <a:schemeClr val="accent1"/>
          </a:fillRef>
          <a:effectRef idx="0">
            <a:schemeClr val="accent1"/>
          </a:effectRef>
          <a:fontRef idx="minor">
            <a:schemeClr val="lt1"/>
          </a:fontRef>
        </p:style>
      </p:cxnSp>
      <p:sp>
        <p:nvSpPr>
          <p:cNvPr id="44" name="楕円 43">
            <a:extLst>
              <a:ext uri="{FF2B5EF4-FFF2-40B4-BE49-F238E27FC236}">
                <a16:creationId xmlns:a16="http://schemas.microsoft.com/office/drawing/2014/main" id="{B2E9592E-F9F5-4719-A118-E7561AAE8301}"/>
              </a:ext>
            </a:extLst>
          </p:cNvPr>
          <p:cNvSpPr/>
          <p:nvPr/>
        </p:nvSpPr>
        <p:spPr>
          <a:xfrm>
            <a:off x="2675448" y="1485606"/>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1.1</a:t>
            </a:r>
            <a:endParaRPr kumimoji="1" lang="ja-JP" altLang="en-US" sz="1200" dirty="0">
              <a:solidFill>
                <a:schemeClr val="bg1"/>
              </a:solidFill>
            </a:endParaRPr>
          </a:p>
        </p:txBody>
      </p:sp>
      <p:sp>
        <p:nvSpPr>
          <p:cNvPr id="48" name="楕円 47">
            <a:extLst>
              <a:ext uri="{FF2B5EF4-FFF2-40B4-BE49-F238E27FC236}">
                <a16:creationId xmlns:a16="http://schemas.microsoft.com/office/drawing/2014/main" id="{46DAFF9C-543C-4BEB-BEC5-A37507928440}"/>
              </a:ext>
            </a:extLst>
          </p:cNvPr>
          <p:cNvSpPr/>
          <p:nvPr/>
        </p:nvSpPr>
        <p:spPr>
          <a:xfrm>
            <a:off x="2629860" y="4115671"/>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1.2</a:t>
            </a:r>
            <a:endParaRPr kumimoji="1" lang="ja-JP" altLang="en-US" sz="1200" dirty="0">
              <a:solidFill>
                <a:schemeClr val="bg1"/>
              </a:solidFill>
            </a:endParaRPr>
          </a:p>
        </p:txBody>
      </p:sp>
      <p:sp>
        <p:nvSpPr>
          <p:cNvPr id="61" name="楕円 60">
            <a:extLst>
              <a:ext uri="{FF2B5EF4-FFF2-40B4-BE49-F238E27FC236}">
                <a16:creationId xmlns:a16="http://schemas.microsoft.com/office/drawing/2014/main" id="{17C65AE6-B67E-4DD2-B189-F2D6C8217EB5}"/>
              </a:ext>
            </a:extLst>
          </p:cNvPr>
          <p:cNvSpPr/>
          <p:nvPr/>
        </p:nvSpPr>
        <p:spPr>
          <a:xfrm>
            <a:off x="8478954" y="1396181"/>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1.3</a:t>
            </a:r>
            <a:endParaRPr kumimoji="1" lang="ja-JP" altLang="en-US" sz="1200" dirty="0">
              <a:solidFill>
                <a:schemeClr val="bg1"/>
              </a:solidFill>
            </a:endParaRPr>
          </a:p>
        </p:txBody>
      </p:sp>
      <p:sp>
        <p:nvSpPr>
          <p:cNvPr id="62" name="楕円 61">
            <a:extLst>
              <a:ext uri="{FF2B5EF4-FFF2-40B4-BE49-F238E27FC236}">
                <a16:creationId xmlns:a16="http://schemas.microsoft.com/office/drawing/2014/main" id="{A08CB4F8-54BF-418C-82E6-EF0AD54E7331}"/>
              </a:ext>
            </a:extLst>
          </p:cNvPr>
          <p:cNvSpPr/>
          <p:nvPr/>
        </p:nvSpPr>
        <p:spPr>
          <a:xfrm>
            <a:off x="8478954" y="2789707"/>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1.4</a:t>
            </a:r>
            <a:endParaRPr kumimoji="1" lang="ja-JP" altLang="en-US" sz="1200" dirty="0">
              <a:solidFill>
                <a:schemeClr val="bg1"/>
              </a:solidFill>
            </a:endParaRPr>
          </a:p>
        </p:txBody>
      </p:sp>
      <p:sp>
        <p:nvSpPr>
          <p:cNvPr id="39" name="Title 1">
            <a:extLst>
              <a:ext uri="{FF2B5EF4-FFF2-40B4-BE49-F238E27FC236}">
                <a16:creationId xmlns:a16="http://schemas.microsoft.com/office/drawing/2014/main" id="{0487311A-D1A6-1D10-687B-F27CD868ED2B}"/>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Step1</a:t>
            </a:r>
            <a:r>
              <a:rPr lang="ja-JP" altLang="en-US" sz="3600" dirty="0"/>
              <a:t>　ビジネスニーズの把握</a:t>
            </a:r>
            <a:endParaRPr lang="en-US" sz="3600" dirty="0"/>
          </a:p>
        </p:txBody>
      </p:sp>
      <p:sp>
        <p:nvSpPr>
          <p:cNvPr id="4" name="フッター プレースホルダー 3">
            <a:extLst>
              <a:ext uri="{FF2B5EF4-FFF2-40B4-BE49-F238E27FC236}">
                <a16:creationId xmlns:a16="http://schemas.microsoft.com/office/drawing/2014/main" id="{C27BDEB2-D049-03A3-0F46-2042B40207EA}"/>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A40214D0-1FF5-07EB-5429-90B740D4F99E}"/>
              </a:ext>
            </a:extLst>
          </p:cNvPr>
          <p:cNvSpPr>
            <a:spLocks noGrp="1"/>
          </p:cNvSpPr>
          <p:nvPr>
            <p:ph type="sldNum" sz="quarter" idx="12"/>
          </p:nvPr>
        </p:nvSpPr>
        <p:spPr/>
        <p:txBody>
          <a:bodyPr/>
          <a:lstStyle/>
          <a:p>
            <a:pPr rtl="0"/>
            <a:fld id="{3A98EE3D-8CD1-4C3F-BD1C-C98C9596463C}" type="slidenum">
              <a:rPr lang="en-US" smtClean="0"/>
              <a:t>10</a:t>
            </a:fld>
            <a:endParaRPr lang="en-US" dirty="0"/>
          </a:p>
        </p:txBody>
      </p:sp>
    </p:spTree>
    <p:extLst>
      <p:ext uri="{BB962C8B-B14F-4D97-AF65-F5344CB8AC3E}">
        <p14:creationId xmlns:p14="http://schemas.microsoft.com/office/powerpoint/2010/main" val="1889215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Step1</a:t>
            </a:r>
            <a:r>
              <a:rPr lang="ja-JP" altLang="en-US" sz="3600" dirty="0"/>
              <a:t>　ビジネスニーズの把握</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ビジネスニーズ（</a:t>
            </a:r>
            <a:r>
              <a:rPr lang="en-US" altLang="ja-JP" dirty="0"/>
              <a:t>Why/What</a:t>
            </a:r>
            <a:r>
              <a:rPr lang="ja-JP" altLang="en-US" dirty="0"/>
              <a:t>）</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1.1</a:t>
            </a:r>
            <a:r>
              <a:rPr lang="ja-JP" altLang="en-US" dirty="0"/>
              <a:t>　ビジネスニーズを書き出して、整理する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fontScale="85000" lnSpcReduction="10000"/>
          </a:bodyPr>
          <a:lstStyle/>
          <a:p>
            <a:r>
              <a:rPr lang="ja-JP" altLang="en-US" u="sng" dirty="0"/>
              <a:t>業務上で困っていることや、改善したい点、成果を出したい事柄</a:t>
            </a:r>
            <a:r>
              <a:rPr lang="ja-JP" altLang="en-US" dirty="0"/>
              <a:t>などについて、社内の有識者を集めてヒアリングしたり、アンケートを取るなどして、情報を吸い上げます。（情報の吸い上げについてはヒアリングシートを活用するのも良いでしょう）</a:t>
            </a:r>
            <a:endParaRPr lang="en-US" altLang="ja-JP" dirty="0"/>
          </a:p>
          <a:p>
            <a:pPr marL="88900" indent="-88900">
              <a:spcBef>
                <a:spcPts val="600"/>
              </a:spcBef>
            </a:pPr>
            <a:r>
              <a:rPr lang="ja-JP" altLang="en-US" sz="1800" dirty="0"/>
              <a:t>①ビジネスニーズ（</a:t>
            </a:r>
            <a:r>
              <a:rPr lang="en-US" altLang="ja-JP" sz="1800" dirty="0"/>
              <a:t>Why/What</a:t>
            </a:r>
            <a:r>
              <a:rPr lang="ja-JP" altLang="en-US" sz="1800" dirty="0"/>
              <a:t>）　</a:t>
            </a:r>
            <a:endParaRPr lang="en-US" altLang="ja-JP" sz="1800" dirty="0"/>
          </a:p>
          <a:p>
            <a:pPr marL="266700" indent="-266700">
              <a:spcBef>
                <a:spcPts val="300"/>
              </a:spcBef>
              <a:tabLst>
                <a:tab pos="266700" algn="l"/>
              </a:tabLst>
            </a:pPr>
            <a:r>
              <a:rPr lang="ja-JP" altLang="en-US" dirty="0"/>
              <a:t>情報が集まったら、１列ごとに左記の項目を埋めていきます。</a:t>
            </a:r>
            <a:r>
              <a:rPr lang="ja-JP" altLang="en-US" dirty="0">
                <a:solidFill>
                  <a:srgbClr val="0070C0"/>
                </a:solidFill>
              </a:rPr>
              <a:t>ねらいや目的、要求事項</a:t>
            </a:r>
            <a:r>
              <a:rPr lang="ja-JP" altLang="en-US" dirty="0"/>
              <a:t>の項目は、どのようになったら基準を満たすのかの達成基準を明記しておきましょう。</a:t>
            </a:r>
            <a:br>
              <a:rPr lang="en-US" altLang="ja-JP" dirty="0"/>
            </a:br>
            <a:br>
              <a:rPr lang="en-US" altLang="ja-JP" dirty="0"/>
            </a:br>
            <a:r>
              <a:rPr lang="ja-JP" altLang="en-US" dirty="0"/>
              <a:t>また、</a:t>
            </a:r>
            <a:r>
              <a:rPr lang="ja-JP" altLang="en-US" dirty="0">
                <a:solidFill>
                  <a:srgbClr val="0070C0"/>
                </a:solidFill>
              </a:rPr>
              <a:t>重要度・優先度・影響度</a:t>
            </a:r>
            <a:r>
              <a:rPr lang="ja-JP" altLang="en-US" dirty="0"/>
              <a:t>（☞ </a:t>
            </a:r>
            <a:r>
              <a:rPr lang="en-US" altLang="ja-JP" dirty="0">
                <a:solidFill>
                  <a:srgbClr val="0070C0"/>
                </a:solidFill>
              </a:rPr>
              <a:t>【Tips</a:t>
            </a:r>
            <a:r>
              <a:rPr lang="en-US" altLang="ja-JP" i="1" dirty="0">
                <a:solidFill>
                  <a:srgbClr val="0070C0"/>
                </a:solidFill>
              </a:rPr>
              <a:t>】</a:t>
            </a:r>
            <a:r>
              <a:rPr lang="ja-JP" altLang="en-US" i="1" dirty="0">
                <a:solidFill>
                  <a:srgbClr val="0070C0"/>
                </a:solidFill>
              </a:rPr>
              <a:t>重要度</a:t>
            </a:r>
            <a:r>
              <a:rPr lang="ja-JP" altLang="en-US" dirty="0">
                <a:solidFill>
                  <a:srgbClr val="0070C0"/>
                </a:solidFill>
              </a:rPr>
              <a:t>、優先度、影響度</a:t>
            </a:r>
            <a:r>
              <a:rPr lang="ja-JP" altLang="en-US" dirty="0"/>
              <a:t>）も</a:t>
            </a:r>
            <a:r>
              <a:rPr lang="ja-JP" altLang="en-US" u="sng" dirty="0"/>
              <a:t>できるだけ数値化</a:t>
            </a:r>
            <a:r>
              <a:rPr lang="ja-JP" altLang="en-US" dirty="0"/>
              <a:t>し、数値化できなければ大中小・高中低などでも構わないので</a:t>
            </a:r>
            <a:r>
              <a:rPr lang="ja-JP" altLang="en-US" u="sng" dirty="0"/>
              <a:t>後で比較できるように</a:t>
            </a:r>
            <a:r>
              <a:rPr lang="ja-JP" altLang="en-US" dirty="0"/>
              <a:t>しておきましょう。</a:t>
            </a:r>
            <a:endParaRPr lang="en-US" altLang="ja-JP" dirty="0"/>
          </a:p>
          <a:p>
            <a:endParaRPr lang="en-US"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このシートでは最初にビジネスのニーズを書き出すところから始めます。</a:t>
            </a:r>
            <a:endParaRPr kumimoji="1" lang="en-US" altLang="ja-JP" dirty="0"/>
          </a:p>
          <a:p>
            <a:r>
              <a:rPr kumimoji="1" lang="ja-JP" altLang="en-US" dirty="0"/>
              <a:t>ビジネスニーズから始めて、５</a:t>
            </a:r>
            <a:r>
              <a:rPr kumimoji="1" lang="en-US" altLang="ja-JP" dirty="0"/>
              <a:t>W</a:t>
            </a:r>
            <a:r>
              <a:rPr kumimoji="1" lang="ja-JP" altLang="en-US" dirty="0"/>
              <a:t>をまとめます。また、列記したものから、重要度・優先度・影響度でやるべき対象を</a:t>
            </a:r>
            <a:r>
              <a:rPr kumimoji="1" lang="en-US" altLang="ja-JP" dirty="0" err="1"/>
              <a:t>TopDown</a:t>
            </a:r>
            <a:r>
              <a:rPr kumimoji="1" lang="ja-JP" altLang="en-US" dirty="0"/>
              <a:t>で決めていきます。</a:t>
            </a:r>
          </a:p>
        </p:txBody>
      </p:sp>
      <p:pic>
        <p:nvPicPr>
          <p:cNvPr id="4" name="図 3">
            <a:extLst>
              <a:ext uri="{FF2B5EF4-FFF2-40B4-BE49-F238E27FC236}">
                <a16:creationId xmlns:a16="http://schemas.microsoft.com/office/drawing/2014/main" id="{B9E90012-F33C-42D0-8C61-303D3CFD4C4C}"/>
              </a:ext>
            </a:extLst>
          </p:cNvPr>
          <p:cNvPicPr>
            <a:picLocks noChangeAspect="1"/>
          </p:cNvPicPr>
          <p:nvPr/>
        </p:nvPicPr>
        <p:blipFill>
          <a:blip r:embed="rId2"/>
          <a:stretch>
            <a:fillRect/>
          </a:stretch>
        </p:blipFill>
        <p:spPr>
          <a:xfrm>
            <a:off x="199815" y="2620433"/>
            <a:ext cx="5512150" cy="3145367"/>
          </a:xfrm>
          <a:prstGeom prst="rect">
            <a:avLst/>
          </a:prstGeom>
          <a:ln>
            <a:solidFill>
              <a:schemeClr val="tx1"/>
            </a:solidFill>
          </a:ln>
        </p:spPr>
      </p:pic>
      <p:sp>
        <p:nvSpPr>
          <p:cNvPr id="13" name="Google Shape;477;p18">
            <a:extLst>
              <a:ext uri="{FF2B5EF4-FFF2-40B4-BE49-F238E27FC236}">
                <a16:creationId xmlns:a16="http://schemas.microsoft.com/office/drawing/2014/main" id="{496038A5-391A-42FF-9072-A1F15E242534}"/>
              </a:ext>
            </a:extLst>
          </p:cNvPr>
          <p:cNvSpPr/>
          <p:nvPr/>
        </p:nvSpPr>
        <p:spPr>
          <a:xfrm>
            <a:off x="199815" y="2625314"/>
            <a:ext cx="1717885" cy="3145366"/>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フッター プレースホルダー 2">
            <a:extLst>
              <a:ext uri="{FF2B5EF4-FFF2-40B4-BE49-F238E27FC236}">
                <a16:creationId xmlns:a16="http://schemas.microsoft.com/office/drawing/2014/main" id="{796ED1E8-705E-30E8-5B33-BEEC00A76EB2}"/>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B93E3C0B-C604-615B-18AC-8F273E1AE361}"/>
              </a:ext>
            </a:extLst>
          </p:cNvPr>
          <p:cNvSpPr>
            <a:spLocks noGrp="1"/>
          </p:cNvSpPr>
          <p:nvPr>
            <p:ph type="sldNum" sz="quarter" idx="12"/>
          </p:nvPr>
        </p:nvSpPr>
        <p:spPr/>
        <p:txBody>
          <a:bodyPr/>
          <a:lstStyle/>
          <a:p>
            <a:pPr rtl="0"/>
            <a:fld id="{3A98EE3D-8CD1-4C3F-BD1C-C98C9596463C}" type="slidenum">
              <a:rPr lang="en-US" smtClean="0"/>
              <a:t>11</a:t>
            </a:fld>
            <a:endParaRPr lang="en-US" dirty="0"/>
          </a:p>
        </p:txBody>
      </p:sp>
    </p:spTree>
    <p:extLst>
      <p:ext uri="{BB962C8B-B14F-4D97-AF65-F5344CB8AC3E}">
        <p14:creationId xmlns:p14="http://schemas.microsoft.com/office/powerpoint/2010/main" val="4730185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BB5BC4B6-A1D5-4855-93D9-9402C6391449}"/>
              </a:ext>
            </a:extLst>
          </p:cNvPr>
          <p:cNvSpPr txBox="1"/>
          <p:nvPr/>
        </p:nvSpPr>
        <p:spPr>
          <a:xfrm>
            <a:off x="476871" y="852755"/>
            <a:ext cx="11239928" cy="677108"/>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重要度、優先度、影響度</a:t>
            </a:r>
            <a:endParaRPr kumimoji="1" lang="en-US" altLang="ja-JP" sz="2000" i="1" dirty="0">
              <a:solidFill>
                <a:srgbClr val="0070C0"/>
              </a:solidFill>
            </a:endParaRPr>
          </a:p>
          <a:p>
            <a:r>
              <a:rPr kumimoji="1" lang="ja-JP" altLang="en-US" dirty="0"/>
              <a:t>この３項目は似ていてわかりにくいので、追加説明をします。（</a:t>
            </a:r>
            <a:r>
              <a:rPr kumimoji="1" lang="en-US" altLang="ja-JP" dirty="0"/>
              <a:t>DMBOK2</a:t>
            </a:r>
            <a:r>
              <a:rPr kumimoji="1" lang="ja-JP" altLang="en-US" dirty="0"/>
              <a:t>　２．２項関連の記載参照）</a:t>
            </a:r>
            <a:endParaRPr kumimoji="1" lang="en-US" altLang="ja-JP" dirty="0"/>
          </a:p>
        </p:txBody>
      </p:sp>
      <p:sp>
        <p:nvSpPr>
          <p:cNvPr id="7" name="Content Placeholder 5">
            <a:extLst>
              <a:ext uri="{FF2B5EF4-FFF2-40B4-BE49-F238E27FC236}">
                <a16:creationId xmlns:a16="http://schemas.microsoft.com/office/drawing/2014/main" id="{F2E56210-B2AE-48A0-9A3D-30A3ACCB9CB9}"/>
              </a:ext>
            </a:extLst>
          </p:cNvPr>
          <p:cNvSpPr txBox="1">
            <a:spLocks/>
          </p:cNvSpPr>
          <p:nvPr/>
        </p:nvSpPr>
        <p:spPr>
          <a:xfrm>
            <a:off x="476871" y="1707785"/>
            <a:ext cx="10583393" cy="2490504"/>
          </a:xfrm>
          <a:prstGeom prst="rect">
            <a:avLst/>
          </a:prstGeom>
        </p:spPr>
        <p:txBody>
          <a:bodyPr>
            <a:norm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a:spcBef>
                <a:spcPts val="0"/>
              </a:spcBef>
            </a:pPr>
            <a:r>
              <a:rPr lang="ja-JP" altLang="en-US" dirty="0"/>
              <a:t>優先度が高い項目は重要度も高く、影響度も高い場合が多いのも実際ですが、</a:t>
            </a:r>
            <a:endParaRPr lang="en-US" altLang="ja-JP" dirty="0"/>
          </a:p>
          <a:p>
            <a:pPr>
              <a:spcBef>
                <a:spcPts val="0"/>
              </a:spcBef>
            </a:pPr>
            <a:r>
              <a:rPr lang="ja-JP" altLang="en-US" dirty="0"/>
              <a:t>業務上の重要度が高くなくても、法令対応のために緊急で対応しないといけない場合があります。こういったものは優先度が高いと言えるでしょう。</a:t>
            </a:r>
            <a:endParaRPr lang="en-US" altLang="ja-JP" dirty="0"/>
          </a:p>
          <a:p>
            <a:pPr>
              <a:spcBef>
                <a:spcPts val="0"/>
              </a:spcBef>
            </a:pPr>
            <a:r>
              <a:rPr lang="ja-JP" altLang="en-US" dirty="0"/>
              <a:t>また、費用対効果が高いか否かで考えた場合、重要度・影響度が高いものほど、改善に時間も費用かかることが多く、効果の高いものを優先するということも考えられます。</a:t>
            </a:r>
            <a:endParaRPr lang="en-US" altLang="ja-JP" dirty="0"/>
          </a:p>
          <a:p>
            <a:pPr>
              <a:spcBef>
                <a:spcPts val="0"/>
              </a:spcBef>
            </a:pPr>
            <a:r>
              <a:rPr lang="ja-JP" altLang="en-US" dirty="0"/>
              <a:t>この３項目は、担当者と管理職、ユーザ、経営者などの立場の違いによっても高低が変化する項目になります。</a:t>
            </a:r>
            <a:endParaRPr lang="en-US" altLang="ja-JP" dirty="0"/>
          </a:p>
          <a:p>
            <a:pPr>
              <a:spcBef>
                <a:spcPts val="0"/>
              </a:spcBef>
            </a:pPr>
            <a:r>
              <a:rPr lang="ja-JP" altLang="en-US" dirty="0"/>
              <a:t>視野狭窄しないように関連するステークホルダを明確化し、様々な観点からヒアリングしてまとめるようにしましょう。</a:t>
            </a:r>
            <a:endParaRPr lang="en-US" dirty="0"/>
          </a:p>
        </p:txBody>
      </p:sp>
      <p:pic>
        <p:nvPicPr>
          <p:cNvPr id="8" name="table">
            <a:extLst>
              <a:ext uri="{FF2B5EF4-FFF2-40B4-BE49-F238E27FC236}">
                <a16:creationId xmlns:a16="http://schemas.microsoft.com/office/drawing/2014/main" id="{993BB989-7164-499A-B89F-07927D3AA6C7}"/>
              </a:ext>
            </a:extLst>
          </p:cNvPr>
          <p:cNvPicPr>
            <a:picLocks noChangeAspect="1"/>
          </p:cNvPicPr>
          <p:nvPr/>
        </p:nvPicPr>
        <p:blipFill>
          <a:blip r:embed="rId2"/>
          <a:stretch>
            <a:fillRect/>
          </a:stretch>
        </p:blipFill>
        <p:spPr>
          <a:xfrm>
            <a:off x="690582" y="4268382"/>
            <a:ext cx="3067779" cy="1930136"/>
          </a:xfrm>
          <a:prstGeom prst="rect">
            <a:avLst/>
          </a:prstGeom>
        </p:spPr>
      </p:pic>
      <p:sp>
        <p:nvSpPr>
          <p:cNvPr id="9" name="右矢印 8">
            <a:extLst>
              <a:ext uri="{FF2B5EF4-FFF2-40B4-BE49-F238E27FC236}">
                <a16:creationId xmlns:a16="http://schemas.microsoft.com/office/drawing/2014/main" id="{A4D714E7-555D-4AE4-9719-7261657E09F5}"/>
              </a:ext>
            </a:extLst>
          </p:cNvPr>
          <p:cNvSpPr/>
          <p:nvPr/>
        </p:nvSpPr>
        <p:spPr bwMode="auto">
          <a:xfrm>
            <a:off x="3952285" y="5051605"/>
            <a:ext cx="321394" cy="356347"/>
          </a:xfrm>
          <a:prstGeom prst="rightArrow">
            <a:avLst/>
          </a:prstGeom>
          <a:solidFill>
            <a:schemeClr val="accent2">
              <a:lumMod val="75000"/>
            </a:schemeClr>
          </a:solidFill>
          <a:ln w="12700" cap="flat" cmpd="sng" algn="ctr">
            <a:solidFill>
              <a:schemeClr val="accent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ja-JP" altLang="en-US" sz="2400" b="1" i="0" u="none" strike="noStrike" cap="none" normalizeH="0" baseline="0">
              <a:ln>
                <a:noFill/>
              </a:ln>
              <a:solidFill>
                <a:schemeClr val="tx1"/>
              </a:solidFill>
              <a:effectLst/>
              <a:latin typeface="Times New Roman" pitchFamily="18" charset="0"/>
            </a:endParaRPr>
          </a:p>
        </p:txBody>
      </p:sp>
      <p:sp>
        <p:nvSpPr>
          <p:cNvPr id="10" name="テキスト ボックス 9">
            <a:extLst>
              <a:ext uri="{FF2B5EF4-FFF2-40B4-BE49-F238E27FC236}">
                <a16:creationId xmlns:a16="http://schemas.microsoft.com/office/drawing/2014/main" id="{C1EE9087-4170-44F3-97E5-0A7D374EF026}"/>
              </a:ext>
            </a:extLst>
          </p:cNvPr>
          <p:cNvSpPr txBox="1"/>
          <p:nvPr/>
        </p:nvSpPr>
        <p:spPr>
          <a:xfrm>
            <a:off x="4372873" y="4491114"/>
            <a:ext cx="2699811" cy="1754326"/>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r>
              <a:rPr kumimoji="1" lang="ja-JP" altLang="en-US" sz="1800" dirty="0">
                <a:latin typeface="Meiryo UI" panose="020B0604030504040204" pitchFamily="50" charset="-128"/>
                <a:ea typeface="Meiryo UI" panose="020B0604030504040204" pitchFamily="50" charset="-128"/>
                <a:cs typeface="Meiryo UI" panose="020B0604030504040204" pitchFamily="50" charset="-128"/>
              </a:rPr>
              <a:t>２の優先度が、高そうだが、実際はあまり存在しないのではないか？</a:t>
            </a:r>
            <a:endParaRPr kumimoji="1"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800" dirty="0">
                <a:latin typeface="Meiryo UI" panose="020B0604030504040204" pitchFamily="50" charset="-128"/>
                <a:ea typeface="Meiryo UI" panose="020B0604030504040204" pitchFamily="50" charset="-128"/>
                <a:cs typeface="Meiryo UI" panose="020B0604030504040204" pitchFamily="50" charset="-128"/>
              </a:rPr>
              <a:t>→重要度の高い項目の品質はある程度確保されているハズ</a:t>
            </a:r>
          </a:p>
        </p:txBody>
      </p:sp>
      <p:sp>
        <p:nvSpPr>
          <p:cNvPr id="12" name="テキスト ボックス 11">
            <a:extLst>
              <a:ext uri="{FF2B5EF4-FFF2-40B4-BE49-F238E27FC236}">
                <a16:creationId xmlns:a16="http://schemas.microsoft.com/office/drawing/2014/main" id="{FE9DB9B7-DCFD-47D0-AF63-5825CD32F15C}"/>
              </a:ext>
            </a:extLst>
          </p:cNvPr>
          <p:cNvSpPr txBox="1"/>
          <p:nvPr/>
        </p:nvSpPr>
        <p:spPr>
          <a:xfrm>
            <a:off x="7562441" y="4491114"/>
            <a:ext cx="3872484"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ja-JP"/>
            </a:defPPr>
            <a:lvl1pPr marL="0" algn="l" defTabSz="914400" rtl="0" eaLnBrk="1" latinLnBrk="0" hangingPunct="1">
              <a:defRPr kumimoji="1" sz="1800" kern="1200">
                <a:solidFill>
                  <a:schemeClr val="dk1"/>
                </a:solidFill>
                <a:latin typeface="+mn-lt"/>
                <a:ea typeface="+mn-ea"/>
                <a:cs typeface="+mn-cs"/>
              </a:defRPr>
            </a:lvl1pPr>
            <a:lvl2pPr marL="457200" algn="l" defTabSz="914400" rtl="0" eaLnBrk="1" latinLnBrk="0" hangingPunct="1">
              <a:defRPr kumimoji="1" sz="1800" kern="1200">
                <a:solidFill>
                  <a:schemeClr val="dk1"/>
                </a:solidFill>
                <a:latin typeface="+mn-lt"/>
                <a:ea typeface="+mn-ea"/>
                <a:cs typeface="+mn-cs"/>
              </a:defRPr>
            </a:lvl2pPr>
            <a:lvl3pPr marL="914400" algn="l" defTabSz="914400" rtl="0" eaLnBrk="1" latinLnBrk="0" hangingPunct="1">
              <a:defRPr kumimoji="1" sz="1800" kern="1200">
                <a:solidFill>
                  <a:schemeClr val="dk1"/>
                </a:solidFill>
                <a:latin typeface="+mn-lt"/>
                <a:ea typeface="+mn-ea"/>
                <a:cs typeface="+mn-cs"/>
              </a:defRPr>
            </a:lvl3pPr>
            <a:lvl4pPr marL="1371600" algn="l" defTabSz="914400" rtl="0" eaLnBrk="1" latinLnBrk="0" hangingPunct="1">
              <a:defRPr kumimoji="1" sz="1800" kern="1200">
                <a:solidFill>
                  <a:schemeClr val="dk1"/>
                </a:solidFill>
                <a:latin typeface="+mn-lt"/>
                <a:ea typeface="+mn-ea"/>
                <a:cs typeface="+mn-cs"/>
              </a:defRPr>
            </a:lvl4pPr>
            <a:lvl5pPr marL="1828800" algn="l" defTabSz="914400" rtl="0" eaLnBrk="1" latinLnBrk="0" hangingPunct="1">
              <a:defRPr kumimoji="1" sz="1800" kern="1200">
                <a:solidFill>
                  <a:schemeClr val="dk1"/>
                </a:solidFill>
                <a:latin typeface="+mn-lt"/>
                <a:ea typeface="+mn-ea"/>
                <a:cs typeface="+mn-cs"/>
              </a:defRPr>
            </a:lvl5pPr>
            <a:lvl6pPr marL="2286000" algn="l" defTabSz="914400" rtl="0" eaLnBrk="1" latinLnBrk="0" hangingPunct="1">
              <a:defRPr kumimoji="1" sz="1800" kern="1200">
                <a:solidFill>
                  <a:schemeClr val="dk1"/>
                </a:solidFill>
                <a:latin typeface="+mn-lt"/>
                <a:ea typeface="+mn-ea"/>
                <a:cs typeface="+mn-cs"/>
              </a:defRPr>
            </a:lvl6pPr>
            <a:lvl7pPr marL="2743200" algn="l" defTabSz="914400" rtl="0" eaLnBrk="1" latinLnBrk="0" hangingPunct="1">
              <a:defRPr kumimoji="1" sz="1800" kern="1200">
                <a:solidFill>
                  <a:schemeClr val="dk1"/>
                </a:solidFill>
                <a:latin typeface="+mn-lt"/>
                <a:ea typeface="+mn-ea"/>
                <a:cs typeface="+mn-cs"/>
              </a:defRPr>
            </a:lvl7pPr>
            <a:lvl8pPr marL="3200400" algn="l" defTabSz="914400" rtl="0" eaLnBrk="1" latinLnBrk="0" hangingPunct="1">
              <a:defRPr kumimoji="1" sz="1800" kern="1200">
                <a:solidFill>
                  <a:schemeClr val="dk1"/>
                </a:solidFill>
                <a:latin typeface="+mn-lt"/>
                <a:ea typeface="+mn-ea"/>
                <a:cs typeface="+mn-cs"/>
              </a:defRPr>
            </a:lvl8pPr>
            <a:lvl9pPr marL="3657600" algn="l" defTabSz="914400" rtl="0" eaLnBrk="1" latinLnBrk="0" hangingPunct="1">
              <a:defRPr kumimoji="1" sz="1800" kern="1200">
                <a:solidFill>
                  <a:schemeClr val="dk1"/>
                </a:solidFill>
                <a:latin typeface="+mn-lt"/>
                <a:ea typeface="+mn-ea"/>
                <a:cs typeface="+mn-cs"/>
              </a:defRPr>
            </a:lvl9pPr>
          </a:lstStyle>
          <a:p>
            <a:r>
              <a:rPr kumimoji="1" lang="ja-JP" altLang="en-US" sz="1800" dirty="0">
                <a:latin typeface="Meiryo UI" panose="020B0604030504040204" pitchFamily="50" charset="-128"/>
                <a:ea typeface="Meiryo UI" panose="020B0604030504040204" pitchFamily="50" charset="-128"/>
                <a:cs typeface="Meiryo UI" panose="020B0604030504040204" pitchFamily="50" charset="-128"/>
              </a:rPr>
              <a:t>１と４の優先度がポイント。</a:t>
            </a:r>
            <a:endParaRPr kumimoji="1"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800" dirty="0">
                <a:latin typeface="Meiryo UI" panose="020B0604030504040204" pitchFamily="50" charset="-128"/>
                <a:ea typeface="Meiryo UI" panose="020B0604030504040204" pitchFamily="50" charset="-128"/>
                <a:cs typeface="Meiryo UI" panose="020B0604030504040204" pitchFamily="50" charset="-128"/>
              </a:rPr>
              <a:t>⇒実は４が重要なのではないか？</a:t>
            </a:r>
            <a:endParaRPr kumimoji="1" lang="en-US" altLang="ja-JP" sz="1800" dirty="0">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800" b="1" u="sng"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（部門間重要度は高くないが、部門内優先度が高く、品質も低いデータを丁寧に拾い出す重要性）</a:t>
            </a:r>
          </a:p>
        </p:txBody>
      </p:sp>
      <p:sp>
        <p:nvSpPr>
          <p:cNvPr id="13" name="右矢印 8">
            <a:extLst>
              <a:ext uri="{FF2B5EF4-FFF2-40B4-BE49-F238E27FC236}">
                <a16:creationId xmlns:a16="http://schemas.microsoft.com/office/drawing/2014/main" id="{D1A7176E-9182-48FC-AAFD-7F08AC714906}"/>
              </a:ext>
            </a:extLst>
          </p:cNvPr>
          <p:cNvSpPr/>
          <p:nvPr/>
        </p:nvSpPr>
        <p:spPr bwMode="auto">
          <a:xfrm>
            <a:off x="7153585" y="5051605"/>
            <a:ext cx="321394" cy="356347"/>
          </a:xfrm>
          <a:prstGeom prst="rightArrow">
            <a:avLst/>
          </a:prstGeom>
          <a:solidFill>
            <a:schemeClr val="accent2">
              <a:lumMod val="75000"/>
            </a:schemeClr>
          </a:solidFill>
          <a:ln w="12700" cap="flat" cmpd="sng" algn="ctr">
            <a:solidFill>
              <a:schemeClr val="accent1"/>
            </a:solidFill>
            <a:prstDash val="solid"/>
            <a:round/>
            <a:headEnd type="none" w="sm" len="sm"/>
            <a:tailEnd type="none" w="sm" len="sm"/>
          </a:ln>
          <a:effectLst/>
        </p:spPr>
        <p:txBody>
          <a:bodyPr vert="horz" wrap="none" lIns="91440" tIns="45720" rIns="91440" bIns="45720" numCol="1" rtlCol="0" anchor="t" anchorCtr="0" compatLnSpc="1">
            <a:prstTxWarp prst="textNoShape">
              <a:avLst/>
            </a:prstTxWarp>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indent="0" algn="l" defTabSz="914400" rtl="0" eaLnBrk="1" fontAlgn="base" latinLnBrk="0" hangingPunct="1">
              <a:lnSpc>
                <a:spcPct val="100000"/>
              </a:lnSpc>
              <a:spcBef>
                <a:spcPct val="0"/>
              </a:spcBef>
              <a:spcAft>
                <a:spcPct val="0"/>
              </a:spcAft>
              <a:buClrTx/>
              <a:buSzTx/>
              <a:buFontTx/>
              <a:buNone/>
              <a:tabLst/>
            </a:pPr>
            <a:endParaRPr kumimoji="0" lang="ja-JP" altLang="en-US" sz="2400" b="1" i="0" u="none" strike="noStrike" cap="none" normalizeH="0" baseline="0">
              <a:ln>
                <a:noFill/>
              </a:ln>
              <a:solidFill>
                <a:schemeClr val="tx1"/>
              </a:solidFill>
              <a:effectLst/>
              <a:latin typeface="Times New Roman" pitchFamily="18" charset="0"/>
            </a:endParaRPr>
          </a:p>
        </p:txBody>
      </p:sp>
      <p:sp>
        <p:nvSpPr>
          <p:cNvPr id="11" name="Title 1">
            <a:extLst>
              <a:ext uri="{FF2B5EF4-FFF2-40B4-BE49-F238E27FC236}">
                <a16:creationId xmlns:a16="http://schemas.microsoft.com/office/drawing/2014/main" id="{B98CACEE-AE93-3C83-AC32-9706F9D701A0}"/>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Step1</a:t>
            </a:r>
            <a:r>
              <a:rPr lang="ja-JP" altLang="en-US" sz="3600" dirty="0"/>
              <a:t>　ビジネスニーズの把握</a:t>
            </a:r>
            <a:endParaRPr lang="en-US" sz="3600" dirty="0"/>
          </a:p>
        </p:txBody>
      </p:sp>
      <p:sp>
        <p:nvSpPr>
          <p:cNvPr id="6" name="フッター プレースホルダー 5">
            <a:extLst>
              <a:ext uri="{FF2B5EF4-FFF2-40B4-BE49-F238E27FC236}">
                <a16:creationId xmlns:a16="http://schemas.microsoft.com/office/drawing/2014/main" id="{10FE2385-3269-3DA3-29F8-3E7B923829DC}"/>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14" name="スライド番号プレースホルダー 13">
            <a:extLst>
              <a:ext uri="{FF2B5EF4-FFF2-40B4-BE49-F238E27FC236}">
                <a16:creationId xmlns:a16="http://schemas.microsoft.com/office/drawing/2014/main" id="{369B3432-1D6B-112A-45A8-B449F05210EF}"/>
              </a:ext>
            </a:extLst>
          </p:cNvPr>
          <p:cNvSpPr>
            <a:spLocks noGrp="1"/>
          </p:cNvSpPr>
          <p:nvPr>
            <p:ph type="sldNum" sz="quarter" idx="12"/>
          </p:nvPr>
        </p:nvSpPr>
        <p:spPr/>
        <p:txBody>
          <a:bodyPr/>
          <a:lstStyle/>
          <a:p>
            <a:pPr rtl="0"/>
            <a:fld id="{3A98EE3D-8CD1-4C3F-BD1C-C98C9596463C}" type="slidenum">
              <a:rPr lang="en-US" smtClean="0"/>
              <a:t>12</a:t>
            </a:fld>
            <a:endParaRPr lang="en-US" dirty="0"/>
          </a:p>
        </p:txBody>
      </p:sp>
    </p:spTree>
    <p:extLst>
      <p:ext uri="{BB962C8B-B14F-4D97-AF65-F5344CB8AC3E}">
        <p14:creationId xmlns:p14="http://schemas.microsoft.com/office/powerpoint/2010/main" val="3500486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Step1</a:t>
            </a:r>
            <a:r>
              <a:rPr lang="ja-JP" altLang="en-US" sz="3600" dirty="0"/>
              <a:t>　ビジネスニーズの把握</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ビジネスニーズ（</a:t>
            </a:r>
            <a:r>
              <a:rPr lang="en-US" altLang="ja-JP" dirty="0" err="1"/>
              <a:t>WhERE</a:t>
            </a:r>
            <a:r>
              <a:rPr lang="en-US" altLang="ja-JP" dirty="0"/>
              <a:t>/</a:t>
            </a:r>
            <a:r>
              <a:rPr lang="en-US" altLang="ja-JP" dirty="0" err="1"/>
              <a:t>WhEN</a:t>
            </a:r>
            <a:r>
              <a:rPr lang="en-US" altLang="ja-JP" dirty="0"/>
              <a:t>/WHO</a:t>
            </a:r>
            <a:r>
              <a:rPr lang="ja-JP" altLang="en-US" dirty="0"/>
              <a:t>）</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1.2</a:t>
            </a:r>
            <a:r>
              <a:rPr lang="ja-JP" altLang="en-US" dirty="0"/>
              <a:t>　ニーズに関連するプロセスと関係者を書き出す</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5"/>
            <a:ext cx="5903872" cy="3693603"/>
          </a:xfrm>
        </p:spPr>
        <p:txBody>
          <a:bodyPr>
            <a:normAutofit/>
          </a:bodyPr>
          <a:lstStyle/>
          <a:p>
            <a:pPr marL="266400" indent="-266400">
              <a:spcBef>
                <a:spcPts val="300"/>
              </a:spcBef>
              <a:buNone/>
            </a:pPr>
            <a:r>
              <a:rPr lang="ja-JP" altLang="en-US" sz="1500" dirty="0"/>
              <a:t>①業務プロセス（</a:t>
            </a:r>
            <a:r>
              <a:rPr lang="en-US" altLang="ja-JP" sz="1500" dirty="0"/>
              <a:t>Where/When</a:t>
            </a:r>
            <a:r>
              <a:rPr lang="ja-JP" altLang="en-US" sz="1500" dirty="0"/>
              <a:t>）　</a:t>
            </a:r>
            <a:br>
              <a:rPr lang="en-US" altLang="ja-JP" sz="1500" dirty="0"/>
            </a:br>
            <a:r>
              <a:rPr lang="ja-JP" altLang="en-US" sz="1500" dirty="0"/>
              <a:t>ビジネスニーズに関連する</a:t>
            </a:r>
            <a:r>
              <a:rPr lang="ja-JP" altLang="en-US" sz="1500" dirty="0">
                <a:solidFill>
                  <a:srgbClr val="0070C0"/>
                </a:solidFill>
              </a:rPr>
              <a:t>業務プロセス</a:t>
            </a:r>
            <a:r>
              <a:rPr lang="ja-JP" altLang="en-US" sz="1500" dirty="0"/>
              <a:t>を記載します。必ずしも１つではなく、複数の業務プロセスになる場合もありますので漏れなく書き出しましょう。</a:t>
            </a:r>
            <a:br>
              <a:rPr lang="en-US" altLang="ja-JP" sz="1500" dirty="0"/>
            </a:br>
            <a:br>
              <a:rPr lang="en-US" altLang="ja-JP" sz="1500" dirty="0"/>
            </a:br>
            <a:r>
              <a:rPr lang="ja-JP" altLang="en-US" sz="1500" dirty="0"/>
              <a:t>次にその業務プロセスを</a:t>
            </a:r>
            <a:r>
              <a:rPr lang="ja-JP" altLang="en-US" sz="1500" dirty="0">
                <a:solidFill>
                  <a:srgbClr val="0070C0"/>
                </a:solidFill>
              </a:rPr>
              <a:t>いつ実施するのか、どれくらいの頻度で実施する</a:t>
            </a:r>
            <a:r>
              <a:rPr lang="ja-JP" altLang="en-US" sz="1500" dirty="0"/>
              <a:t>のかを調べて記載します。これは、後続のアクティビティで</a:t>
            </a:r>
            <a:r>
              <a:rPr lang="ja-JP" altLang="en-US" sz="1500" u="sng" dirty="0"/>
              <a:t>改善プロセスの見直しを行う機会を設定</a:t>
            </a:r>
            <a:r>
              <a:rPr lang="ja-JP" altLang="en-US" sz="1500" dirty="0"/>
              <a:t>するのに役立ちます。</a:t>
            </a:r>
            <a:endParaRPr lang="en-US" altLang="ja-JP" sz="1500" dirty="0"/>
          </a:p>
          <a:p>
            <a:pPr marL="266400" indent="-266400">
              <a:spcBef>
                <a:spcPts val="300"/>
              </a:spcBef>
              <a:buNone/>
            </a:pPr>
            <a:endParaRPr lang="en-US" altLang="ja-JP" sz="1500" dirty="0"/>
          </a:p>
          <a:p>
            <a:pPr marL="266400" indent="-266400">
              <a:spcBef>
                <a:spcPts val="300"/>
              </a:spcBef>
              <a:buNone/>
            </a:pPr>
            <a:r>
              <a:rPr lang="ja-JP" altLang="en-US" sz="1500" dirty="0"/>
              <a:t>②業務プロセス関連組織</a:t>
            </a:r>
            <a:r>
              <a:rPr lang="en-US" altLang="ja-JP" sz="1500" dirty="0"/>
              <a:t>/</a:t>
            </a:r>
            <a:r>
              <a:rPr lang="ja-JP" altLang="en-US" sz="1500" dirty="0"/>
              <a:t>担当者（</a:t>
            </a:r>
            <a:r>
              <a:rPr lang="en-US" altLang="ja-JP" sz="1500" dirty="0"/>
              <a:t>Who</a:t>
            </a:r>
            <a:r>
              <a:rPr lang="ja-JP" altLang="en-US" sz="1500" dirty="0"/>
              <a:t>）　</a:t>
            </a:r>
            <a:br>
              <a:rPr lang="en-US" altLang="ja-JP" sz="1500" dirty="0"/>
            </a:br>
            <a:r>
              <a:rPr lang="ja-JP" altLang="en-US" sz="1500" dirty="0"/>
              <a:t>さらに、その業務プロセスの</a:t>
            </a:r>
            <a:r>
              <a:rPr lang="ja-JP" altLang="en-US" sz="1500" dirty="0">
                <a:solidFill>
                  <a:srgbClr val="0070C0"/>
                </a:solidFill>
              </a:rPr>
              <a:t>オーナー</a:t>
            </a:r>
            <a:r>
              <a:rPr lang="ja-JP" altLang="en-US" sz="1500" dirty="0"/>
              <a:t>や</a:t>
            </a:r>
            <a:r>
              <a:rPr lang="ja-JP" altLang="en-US" sz="1500" dirty="0">
                <a:solidFill>
                  <a:srgbClr val="0070C0"/>
                </a:solidFill>
              </a:rPr>
              <a:t>担当者</a:t>
            </a:r>
            <a:r>
              <a:rPr lang="ja-JP" altLang="en-US" sz="1500" dirty="0"/>
              <a:t>、その業務プロセスの</a:t>
            </a:r>
            <a:r>
              <a:rPr lang="ja-JP" altLang="en-US" sz="1500" dirty="0">
                <a:solidFill>
                  <a:srgbClr val="0070C0"/>
                </a:solidFill>
              </a:rPr>
              <a:t>ユーザ（受益者）</a:t>
            </a:r>
            <a:r>
              <a:rPr lang="ja-JP" altLang="en-US" sz="1500" dirty="0"/>
              <a:t>を明確化（</a:t>
            </a:r>
            <a:r>
              <a:rPr lang="ja-JP" altLang="en-US" sz="1600" dirty="0"/>
              <a:t> ☞ </a:t>
            </a:r>
            <a:r>
              <a:rPr kumimoji="1" lang="en-US" altLang="ja-JP" sz="1500" i="1" dirty="0">
                <a:solidFill>
                  <a:srgbClr val="0070C0"/>
                </a:solidFill>
              </a:rPr>
              <a:t>【Tips】</a:t>
            </a:r>
            <a:r>
              <a:rPr kumimoji="1" lang="ja-JP" altLang="en-US" sz="1500" i="1" dirty="0">
                <a:solidFill>
                  <a:srgbClr val="0070C0"/>
                </a:solidFill>
              </a:rPr>
              <a:t>組織と担当者</a:t>
            </a:r>
            <a:r>
              <a:rPr lang="ja-JP" altLang="en-US" sz="1500" dirty="0"/>
              <a:t>）することで、その改善効果を測定するときの</a:t>
            </a:r>
            <a:r>
              <a:rPr lang="ja-JP" altLang="en-US" sz="1500" u="sng" dirty="0"/>
              <a:t>効果測定対象を明確</a:t>
            </a:r>
            <a:r>
              <a:rPr lang="ja-JP" altLang="en-US" sz="1500" dirty="0"/>
              <a:t>にできます。</a:t>
            </a:r>
            <a:endParaRPr lang="en-US" altLang="ja-JP" sz="15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ビジネスニーズを書き出したら、次に「いつ」「誰が」該当する業務プロセスを実施するかを記載します。</a:t>
            </a:r>
            <a:endParaRPr kumimoji="1" lang="en-US" altLang="ja-JP" dirty="0"/>
          </a:p>
          <a:p>
            <a:r>
              <a:rPr kumimoji="1" lang="ja-JP" altLang="en-US" dirty="0"/>
              <a:t>ビジネスニーズに関連する具体的な業務プロセスを記載し、その実施頻度や実施タイミング、その業務プロセスに関連するステークホルダ（組織含む）を明確化します。</a:t>
            </a:r>
            <a:endParaRPr kumimoji="1" lang="en-US" altLang="ja-JP" dirty="0"/>
          </a:p>
        </p:txBody>
      </p:sp>
      <p:pic>
        <p:nvPicPr>
          <p:cNvPr id="3" name="図 2">
            <a:extLst>
              <a:ext uri="{FF2B5EF4-FFF2-40B4-BE49-F238E27FC236}">
                <a16:creationId xmlns:a16="http://schemas.microsoft.com/office/drawing/2014/main" id="{DE2289B0-622A-47A3-B3F8-3F68DA8831B3}"/>
              </a:ext>
            </a:extLst>
          </p:cNvPr>
          <p:cNvPicPr>
            <a:picLocks noChangeAspect="1"/>
          </p:cNvPicPr>
          <p:nvPr/>
        </p:nvPicPr>
        <p:blipFill>
          <a:blip r:embed="rId2"/>
          <a:stretch>
            <a:fillRect/>
          </a:stretch>
        </p:blipFill>
        <p:spPr>
          <a:xfrm>
            <a:off x="286174" y="2677053"/>
            <a:ext cx="5450842" cy="2474913"/>
          </a:xfrm>
          <a:prstGeom prst="rect">
            <a:avLst/>
          </a:prstGeom>
          <a:ln>
            <a:solidFill>
              <a:schemeClr val="tx1"/>
            </a:solidFill>
          </a:ln>
        </p:spPr>
      </p:pic>
      <p:sp>
        <p:nvSpPr>
          <p:cNvPr id="13" name="Google Shape;477;p18">
            <a:extLst>
              <a:ext uri="{FF2B5EF4-FFF2-40B4-BE49-F238E27FC236}">
                <a16:creationId xmlns:a16="http://schemas.microsoft.com/office/drawing/2014/main" id="{4DFDE608-ABDA-4623-9851-355E0ADB9000}"/>
              </a:ext>
            </a:extLst>
          </p:cNvPr>
          <p:cNvSpPr/>
          <p:nvPr/>
        </p:nvSpPr>
        <p:spPr>
          <a:xfrm>
            <a:off x="245994" y="2613552"/>
            <a:ext cx="2306706" cy="993247"/>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5" name="Google Shape;477;p18">
            <a:extLst>
              <a:ext uri="{FF2B5EF4-FFF2-40B4-BE49-F238E27FC236}">
                <a16:creationId xmlns:a16="http://schemas.microsoft.com/office/drawing/2014/main" id="{87403DDA-2BAC-4375-9580-8E1278086507}"/>
              </a:ext>
            </a:extLst>
          </p:cNvPr>
          <p:cNvSpPr/>
          <p:nvPr/>
        </p:nvSpPr>
        <p:spPr>
          <a:xfrm>
            <a:off x="245994" y="3678911"/>
            <a:ext cx="2306706" cy="1536556"/>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4" name="フッター プレースホルダー 3">
            <a:extLst>
              <a:ext uri="{FF2B5EF4-FFF2-40B4-BE49-F238E27FC236}">
                <a16:creationId xmlns:a16="http://schemas.microsoft.com/office/drawing/2014/main" id="{1B671EF3-40B6-60D7-5C85-B5F192617908}"/>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5A2FE673-C284-3863-7D85-29DE89BF1949}"/>
              </a:ext>
            </a:extLst>
          </p:cNvPr>
          <p:cNvSpPr>
            <a:spLocks noGrp="1"/>
          </p:cNvSpPr>
          <p:nvPr>
            <p:ph type="sldNum" sz="quarter" idx="12"/>
          </p:nvPr>
        </p:nvSpPr>
        <p:spPr/>
        <p:txBody>
          <a:bodyPr/>
          <a:lstStyle/>
          <a:p>
            <a:pPr rtl="0"/>
            <a:fld id="{3A98EE3D-8CD1-4C3F-BD1C-C98C9596463C}" type="slidenum">
              <a:rPr lang="en-US" smtClean="0"/>
              <a:t>13</a:t>
            </a:fld>
            <a:endParaRPr lang="en-US" dirty="0"/>
          </a:p>
        </p:txBody>
      </p:sp>
    </p:spTree>
    <p:extLst>
      <p:ext uri="{BB962C8B-B14F-4D97-AF65-F5344CB8AC3E}">
        <p14:creationId xmlns:p14="http://schemas.microsoft.com/office/powerpoint/2010/main" val="2791523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Step1</a:t>
            </a:r>
            <a:r>
              <a:rPr lang="ja-JP" altLang="en-US" sz="3600" dirty="0"/>
              <a:t>　ビジネスニーズの把握</a:t>
            </a:r>
            <a:endParaRPr lang="en-US" sz="36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54107"/>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組織と担当者</a:t>
            </a:r>
            <a:endParaRPr kumimoji="1" lang="en-US" altLang="ja-JP" sz="2000" i="1" dirty="0">
              <a:solidFill>
                <a:srgbClr val="0070C0"/>
              </a:solidFill>
            </a:endParaRPr>
          </a:p>
          <a:p>
            <a:r>
              <a:rPr kumimoji="1" lang="ja-JP" altLang="en-US" dirty="0"/>
              <a:t>業務プロセスとステークホルダーは、このワークシートにいきなり書くのは難しいので、下図のようなポンチ絵でもよいので、図示してまとめてからワークシートに記載すると良いでしょう</a:t>
            </a:r>
          </a:p>
        </p:txBody>
      </p:sp>
      <p:sp>
        <p:nvSpPr>
          <p:cNvPr id="68" name="フリーフォーム: 図形 67">
            <a:extLst>
              <a:ext uri="{FF2B5EF4-FFF2-40B4-BE49-F238E27FC236}">
                <a16:creationId xmlns:a16="http://schemas.microsoft.com/office/drawing/2014/main" id="{EBCAF008-5B66-4C0E-AB2E-DC2F233A310C}"/>
              </a:ext>
            </a:extLst>
          </p:cNvPr>
          <p:cNvSpPr/>
          <p:nvPr/>
        </p:nvSpPr>
        <p:spPr>
          <a:xfrm>
            <a:off x="560297" y="4499089"/>
            <a:ext cx="9583828" cy="1033878"/>
          </a:xfrm>
          <a:custGeom>
            <a:avLst/>
            <a:gdLst>
              <a:gd name="connsiteX0" fmla="*/ 0 w 9583828"/>
              <a:gd name="connsiteY0" fmla="*/ 0 h 1137266"/>
              <a:gd name="connsiteX1" fmla="*/ 9583828 w 9583828"/>
              <a:gd name="connsiteY1" fmla="*/ 0 h 1137266"/>
              <a:gd name="connsiteX2" fmla="*/ 9583828 w 9583828"/>
              <a:gd name="connsiteY2" fmla="*/ 688856 h 1137266"/>
              <a:gd name="connsiteX3" fmla="*/ 2746768 w 9583828"/>
              <a:gd name="connsiteY3" fmla="*/ 688856 h 1137266"/>
              <a:gd name="connsiteX4" fmla="*/ 2746768 w 9583828"/>
              <a:gd name="connsiteY4" fmla="*/ 1137266 h 1137266"/>
              <a:gd name="connsiteX5" fmla="*/ 0 w 9583828"/>
              <a:gd name="connsiteY5" fmla="*/ 1137266 h 1137266"/>
              <a:gd name="connsiteX6" fmla="*/ 0 w 9583828"/>
              <a:gd name="connsiteY6" fmla="*/ 688856 h 1137266"/>
              <a:gd name="connsiteX7" fmla="*/ 0 w 9583828"/>
              <a:gd name="connsiteY7" fmla="*/ 418097 h 1137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3828" h="1137266">
                <a:moveTo>
                  <a:pt x="0" y="0"/>
                </a:moveTo>
                <a:lnTo>
                  <a:pt x="9583828" y="0"/>
                </a:lnTo>
                <a:lnTo>
                  <a:pt x="9583828" y="688856"/>
                </a:lnTo>
                <a:lnTo>
                  <a:pt x="2746768" y="688856"/>
                </a:lnTo>
                <a:lnTo>
                  <a:pt x="2746768" y="1137266"/>
                </a:lnTo>
                <a:lnTo>
                  <a:pt x="0" y="1137266"/>
                </a:lnTo>
                <a:lnTo>
                  <a:pt x="0" y="688856"/>
                </a:lnTo>
                <a:lnTo>
                  <a:pt x="0" y="418097"/>
                </a:lnTo>
                <a:close/>
              </a:path>
            </a:pathLst>
          </a:custGeom>
          <a:solidFill>
            <a:schemeClr val="accent3">
              <a:lumMod val="60000"/>
              <a:lumOff val="40000"/>
              <a:alpha val="69804"/>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問題解決</a:t>
            </a:r>
            <a:endParaRPr kumimoji="1" lang="ja-JP" altLang="en-US" sz="1200" dirty="0">
              <a:solidFill>
                <a:schemeClr val="bg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A06F626F-DC9A-4FB0-8626-A598360A04B8}"/>
              </a:ext>
            </a:extLst>
          </p:cNvPr>
          <p:cNvSpPr/>
          <p:nvPr/>
        </p:nvSpPr>
        <p:spPr>
          <a:xfrm>
            <a:off x="7037460" y="5421429"/>
            <a:ext cx="4527712" cy="807595"/>
          </a:xfrm>
          <a:prstGeom prst="rect">
            <a:avLst/>
          </a:prstGeom>
          <a:solidFill>
            <a:srgbClr val="92D050">
              <a:alpha val="6980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lgn="ctr"/>
            <a:r>
              <a:rPr kumimoji="1" lang="ja-JP" altLang="en-US" sz="1200" dirty="0">
                <a:solidFill>
                  <a:schemeClr val="bg1"/>
                </a:solidFill>
                <a:latin typeface="Meiryo UI" panose="020B0604030504040204" pitchFamily="50" charset="-128"/>
                <a:ea typeface="Meiryo UI" panose="020B0604030504040204" pitchFamily="50" charset="-128"/>
              </a:rPr>
              <a:t>レポーティング</a:t>
            </a:r>
          </a:p>
        </p:txBody>
      </p:sp>
      <p:sp>
        <p:nvSpPr>
          <p:cNvPr id="72" name="正方形/長方形 71">
            <a:extLst>
              <a:ext uri="{FF2B5EF4-FFF2-40B4-BE49-F238E27FC236}">
                <a16:creationId xmlns:a16="http://schemas.microsoft.com/office/drawing/2014/main" id="{4C6868D4-5375-4CA0-81D3-A2A748489271}"/>
              </a:ext>
            </a:extLst>
          </p:cNvPr>
          <p:cNvSpPr/>
          <p:nvPr/>
        </p:nvSpPr>
        <p:spPr>
          <a:xfrm>
            <a:off x="6325199" y="3415863"/>
            <a:ext cx="3179877" cy="917044"/>
          </a:xfrm>
          <a:prstGeom prst="rect">
            <a:avLst/>
          </a:prstGeom>
          <a:solidFill>
            <a:srgbClr val="00B0F0">
              <a:alpha val="6980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lgn="ctr"/>
            <a:r>
              <a:rPr kumimoji="1" lang="ja-JP" altLang="en-US" sz="1200" dirty="0">
                <a:solidFill>
                  <a:schemeClr val="bg1"/>
                </a:solidFill>
                <a:latin typeface="Meiryo UI" panose="020B0604030504040204" pitchFamily="50" charset="-128"/>
                <a:ea typeface="Meiryo UI" panose="020B0604030504040204" pitchFamily="50" charset="-128"/>
              </a:rPr>
              <a:t>診断、評価</a:t>
            </a:r>
          </a:p>
        </p:txBody>
      </p:sp>
      <p:sp>
        <p:nvSpPr>
          <p:cNvPr id="73" name="正方形/長方形 72">
            <a:extLst>
              <a:ext uri="{FF2B5EF4-FFF2-40B4-BE49-F238E27FC236}">
                <a16:creationId xmlns:a16="http://schemas.microsoft.com/office/drawing/2014/main" id="{863D0FFE-0F92-46A6-B65B-60BCCC043782}"/>
              </a:ext>
            </a:extLst>
          </p:cNvPr>
          <p:cNvSpPr/>
          <p:nvPr/>
        </p:nvSpPr>
        <p:spPr>
          <a:xfrm>
            <a:off x="560296" y="2634075"/>
            <a:ext cx="4666225" cy="575566"/>
          </a:xfrm>
          <a:prstGeom prst="rect">
            <a:avLst/>
          </a:prstGeom>
          <a:solidFill>
            <a:schemeClr val="accent1">
              <a:lumMod val="50000"/>
              <a:alpha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lgn="ctr"/>
            <a:r>
              <a:rPr kumimoji="1" lang="ja-JP" altLang="en-US" sz="1200" dirty="0">
                <a:solidFill>
                  <a:schemeClr val="bg1"/>
                </a:solidFill>
                <a:latin typeface="Meiryo UI" panose="020B0604030504040204" pitchFamily="50" charset="-128"/>
                <a:ea typeface="Meiryo UI" panose="020B0604030504040204" pitchFamily="50" charset="-128"/>
              </a:rPr>
              <a:t>検査・監視</a:t>
            </a:r>
          </a:p>
        </p:txBody>
      </p:sp>
      <p:cxnSp>
        <p:nvCxnSpPr>
          <p:cNvPr id="74" name="直線コネクタ 73">
            <a:extLst>
              <a:ext uri="{FF2B5EF4-FFF2-40B4-BE49-F238E27FC236}">
                <a16:creationId xmlns:a16="http://schemas.microsoft.com/office/drawing/2014/main" id="{10AF770B-6EDB-4073-A2D5-13C4C942B068}"/>
              </a:ext>
            </a:extLst>
          </p:cNvPr>
          <p:cNvCxnSpPr>
            <a:cxnSpLocks/>
          </p:cNvCxnSpPr>
          <p:nvPr/>
        </p:nvCxnSpPr>
        <p:spPr bwMode="auto">
          <a:xfrm>
            <a:off x="8589685" y="2357266"/>
            <a:ext cx="0" cy="4004894"/>
          </a:xfrm>
          <a:prstGeom prst="line">
            <a:avLst/>
          </a:prstGeom>
          <a:noFill/>
          <a:ln>
            <a:solidFill>
              <a:schemeClr val="bg1">
                <a:lumMod val="75000"/>
              </a:schemeClr>
            </a:solidFill>
            <a:prstDash val="sysDot"/>
          </a:ln>
        </p:spPr>
        <p:style>
          <a:lnRef idx="2">
            <a:schemeClr val="accent6"/>
          </a:lnRef>
          <a:fillRef idx="1">
            <a:schemeClr val="lt1"/>
          </a:fillRef>
          <a:effectRef idx="0">
            <a:schemeClr val="accent6"/>
          </a:effectRef>
          <a:fontRef idx="minor">
            <a:schemeClr val="dk1"/>
          </a:fontRef>
        </p:style>
      </p:cxnSp>
      <p:cxnSp>
        <p:nvCxnSpPr>
          <p:cNvPr id="75" name="直線コネクタ 74">
            <a:extLst>
              <a:ext uri="{FF2B5EF4-FFF2-40B4-BE49-F238E27FC236}">
                <a16:creationId xmlns:a16="http://schemas.microsoft.com/office/drawing/2014/main" id="{8D152D65-E5AE-406C-AF4F-D781F67CC67C}"/>
              </a:ext>
            </a:extLst>
          </p:cNvPr>
          <p:cNvCxnSpPr>
            <a:cxnSpLocks/>
          </p:cNvCxnSpPr>
          <p:nvPr/>
        </p:nvCxnSpPr>
        <p:spPr bwMode="auto">
          <a:xfrm>
            <a:off x="1992471" y="2357266"/>
            <a:ext cx="0" cy="4004894"/>
          </a:xfrm>
          <a:prstGeom prst="line">
            <a:avLst/>
          </a:prstGeom>
          <a:noFill/>
          <a:ln>
            <a:solidFill>
              <a:schemeClr val="bg1">
                <a:lumMod val="75000"/>
              </a:schemeClr>
            </a:solidFill>
            <a:prstDash val="sysDot"/>
          </a:ln>
        </p:spPr>
        <p:style>
          <a:lnRef idx="2">
            <a:schemeClr val="accent6"/>
          </a:lnRef>
          <a:fillRef idx="1">
            <a:schemeClr val="lt1"/>
          </a:fillRef>
          <a:effectRef idx="0">
            <a:schemeClr val="accent6"/>
          </a:effectRef>
          <a:fontRef idx="minor">
            <a:schemeClr val="dk1"/>
          </a:fontRef>
        </p:style>
      </p:cxnSp>
      <p:sp>
        <p:nvSpPr>
          <p:cNvPr id="76" name="コンテンツ プレースホルダー 1">
            <a:extLst>
              <a:ext uri="{FF2B5EF4-FFF2-40B4-BE49-F238E27FC236}">
                <a16:creationId xmlns:a16="http://schemas.microsoft.com/office/drawing/2014/main" id="{8BD3A3AF-C941-401A-B246-E8266AC17C53}"/>
              </a:ext>
            </a:extLst>
          </p:cNvPr>
          <p:cNvSpPr txBox="1">
            <a:spLocks/>
          </p:cNvSpPr>
          <p:nvPr/>
        </p:nvSpPr>
        <p:spPr>
          <a:xfrm>
            <a:off x="249773" y="2040597"/>
            <a:ext cx="10879837" cy="349205"/>
          </a:xfrm>
          <a:prstGeom prst="rect">
            <a:avLst/>
          </a:prstGeom>
        </p:spPr>
        <p:txBody>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endParaRPr lang="ja-JP" altLang="en-US" b="1" u="sng" dirty="0"/>
          </a:p>
        </p:txBody>
      </p:sp>
      <p:sp>
        <p:nvSpPr>
          <p:cNvPr id="77" name="正方形/長方形 76">
            <a:extLst>
              <a:ext uri="{FF2B5EF4-FFF2-40B4-BE49-F238E27FC236}">
                <a16:creationId xmlns:a16="http://schemas.microsoft.com/office/drawing/2014/main" id="{E1008F2E-E844-41D4-8425-2497DF815451}"/>
              </a:ext>
            </a:extLst>
          </p:cNvPr>
          <p:cNvSpPr/>
          <p:nvPr/>
        </p:nvSpPr>
        <p:spPr>
          <a:xfrm>
            <a:off x="3642325" y="2089809"/>
            <a:ext cx="3179880" cy="4247615"/>
          </a:xfrm>
          <a:prstGeom prst="rect">
            <a:avLst/>
          </a:prstGeom>
          <a:noFill/>
          <a:ln>
            <a:solidFill>
              <a:schemeClr val="bg1">
                <a:lumMod val="50000"/>
              </a:schemeClr>
            </a:solidFill>
            <a:prstDash val="sysDot"/>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教育部（データ利用者）</a:t>
            </a:r>
          </a:p>
        </p:txBody>
      </p:sp>
      <p:sp>
        <p:nvSpPr>
          <p:cNvPr id="78" name="正方形/長方形 77">
            <a:extLst>
              <a:ext uri="{FF2B5EF4-FFF2-40B4-BE49-F238E27FC236}">
                <a16:creationId xmlns:a16="http://schemas.microsoft.com/office/drawing/2014/main" id="{B654FF31-CC8B-4872-9BA4-0F5EDF522145}"/>
              </a:ext>
            </a:extLst>
          </p:cNvPr>
          <p:cNvSpPr/>
          <p:nvPr/>
        </p:nvSpPr>
        <p:spPr>
          <a:xfrm>
            <a:off x="7004816" y="2089809"/>
            <a:ext cx="3179880" cy="4247615"/>
          </a:xfrm>
          <a:prstGeom prst="rect">
            <a:avLst/>
          </a:prstGeom>
          <a:noFill/>
          <a:ln>
            <a:solidFill>
              <a:schemeClr val="bg1">
                <a:lumMod val="50000"/>
              </a:schemeClr>
            </a:solidFill>
            <a:prstDash val="sysDot"/>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人事部（データ所有者）</a:t>
            </a:r>
          </a:p>
        </p:txBody>
      </p:sp>
      <p:sp>
        <p:nvSpPr>
          <p:cNvPr id="79" name="正方形/長方形 78">
            <a:extLst>
              <a:ext uri="{FF2B5EF4-FFF2-40B4-BE49-F238E27FC236}">
                <a16:creationId xmlns:a16="http://schemas.microsoft.com/office/drawing/2014/main" id="{F2FDAA0F-5310-4FB2-BB40-41AF1A1E44F3}"/>
              </a:ext>
            </a:extLst>
          </p:cNvPr>
          <p:cNvSpPr/>
          <p:nvPr/>
        </p:nvSpPr>
        <p:spPr>
          <a:xfrm>
            <a:off x="10367305" y="2089809"/>
            <a:ext cx="1248897" cy="4247615"/>
          </a:xfrm>
          <a:prstGeom prst="rect">
            <a:avLst/>
          </a:prstGeom>
          <a:noFill/>
          <a:ln>
            <a:solidFill>
              <a:schemeClr val="bg1">
                <a:lumMod val="50000"/>
              </a:schemeClr>
            </a:solidFill>
            <a:prstDash val="sysDot"/>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en-US" altLang="ja-JP" sz="1200" dirty="0">
                <a:solidFill>
                  <a:schemeClr val="bg1">
                    <a:lumMod val="50000"/>
                  </a:schemeClr>
                </a:solidFill>
                <a:latin typeface="Meiryo UI" panose="020B0604030504040204" pitchFamily="50" charset="-128"/>
                <a:ea typeface="Meiryo UI" panose="020B0604030504040204" pitchFamily="50" charset="-128"/>
              </a:rPr>
              <a:t>CDO</a:t>
            </a:r>
            <a:endParaRPr kumimoji="1" lang="ja-JP" altLang="en-US" sz="1200" dirty="0">
              <a:solidFill>
                <a:schemeClr val="bg1">
                  <a:lumMod val="50000"/>
                </a:schemeClr>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92B2CC76-B346-401C-BF80-40B3B4EE0110}"/>
              </a:ext>
            </a:extLst>
          </p:cNvPr>
          <p:cNvSpPr/>
          <p:nvPr/>
        </p:nvSpPr>
        <p:spPr>
          <a:xfrm>
            <a:off x="476871" y="2089809"/>
            <a:ext cx="2982843" cy="4247615"/>
          </a:xfrm>
          <a:prstGeom prst="rect">
            <a:avLst/>
          </a:prstGeom>
          <a:noFill/>
          <a:ln>
            <a:solidFill>
              <a:schemeClr val="bg1">
                <a:lumMod val="50000"/>
              </a:schemeClr>
            </a:solidFill>
            <a:prstDash val="sysDot"/>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システム部</a:t>
            </a:r>
          </a:p>
        </p:txBody>
      </p:sp>
      <p:sp>
        <p:nvSpPr>
          <p:cNvPr id="81" name="テキスト ボックス 80">
            <a:extLst>
              <a:ext uri="{FF2B5EF4-FFF2-40B4-BE49-F238E27FC236}">
                <a16:creationId xmlns:a16="http://schemas.microsoft.com/office/drawing/2014/main" id="{8AE8698B-3CDA-4346-8859-8950738721F8}"/>
              </a:ext>
            </a:extLst>
          </p:cNvPr>
          <p:cNvSpPr txBox="1"/>
          <p:nvPr/>
        </p:nvSpPr>
        <p:spPr>
          <a:xfrm>
            <a:off x="653278" y="2243582"/>
            <a:ext cx="1115679" cy="391715"/>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●●システム</a:t>
            </a:r>
            <a:br>
              <a:rPr lang="en-US" altLang="ja-JP" u="sng" dirty="0">
                <a:solidFill>
                  <a:schemeClr val="bg1">
                    <a:lumMod val="50000"/>
                  </a:schemeClr>
                </a:solidFill>
                <a:latin typeface="Meiryo UI" panose="020B0604030504040204" pitchFamily="50" charset="-128"/>
                <a:ea typeface="Meiryo UI" panose="020B0604030504040204" pitchFamily="50" charset="-128"/>
              </a:rPr>
            </a:br>
            <a:r>
              <a:rPr lang="ja-JP" altLang="en-US" u="sng" dirty="0">
                <a:solidFill>
                  <a:schemeClr val="bg1">
                    <a:lumMod val="50000"/>
                  </a:schemeClr>
                </a:solidFill>
                <a:latin typeface="Meiryo UI" panose="020B0604030504040204" pitchFamily="50" charset="-128"/>
                <a:ea typeface="Meiryo UI" panose="020B0604030504040204" pitchFamily="50" charset="-128"/>
              </a:rPr>
              <a:t>オペレータ</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82" name="テキスト ボックス 81">
            <a:extLst>
              <a:ext uri="{FF2B5EF4-FFF2-40B4-BE49-F238E27FC236}">
                <a16:creationId xmlns:a16="http://schemas.microsoft.com/office/drawing/2014/main" id="{2A125C84-BC87-45AC-844D-47088EA0603E}"/>
              </a:ext>
            </a:extLst>
          </p:cNvPr>
          <p:cNvSpPr txBox="1"/>
          <p:nvPr/>
        </p:nvSpPr>
        <p:spPr>
          <a:xfrm>
            <a:off x="2212458" y="2242360"/>
            <a:ext cx="1115679" cy="391715"/>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●●システム</a:t>
            </a:r>
            <a:br>
              <a:rPr lang="en-US" altLang="ja-JP" u="sng" dirty="0">
                <a:solidFill>
                  <a:schemeClr val="bg1">
                    <a:lumMod val="50000"/>
                  </a:schemeClr>
                </a:solidFill>
                <a:latin typeface="Meiryo UI" panose="020B0604030504040204" pitchFamily="50" charset="-128"/>
                <a:ea typeface="Meiryo UI" panose="020B0604030504040204" pitchFamily="50" charset="-128"/>
              </a:rPr>
            </a:br>
            <a:r>
              <a:rPr lang="ja-JP" altLang="en-US" u="sng" dirty="0">
                <a:solidFill>
                  <a:schemeClr val="bg1">
                    <a:lumMod val="50000"/>
                  </a:schemeClr>
                </a:solidFill>
                <a:latin typeface="Meiryo UI" panose="020B0604030504040204" pitchFamily="50" charset="-128"/>
                <a:ea typeface="Meiryo UI" panose="020B0604030504040204" pitchFamily="50" charset="-128"/>
              </a:rPr>
              <a:t>管理者</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83" name="テキスト ボックス 82">
            <a:extLst>
              <a:ext uri="{FF2B5EF4-FFF2-40B4-BE49-F238E27FC236}">
                <a16:creationId xmlns:a16="http://schemas.microsoft.com/office/drawing/2014/main" id="{6F55C63A-4A93-48F0-A3A7-5F54FB6BD268}"/>
              </a:ext>
            </a:extLst>
          </p:cNvPr>
          <p:cNvSpPr txBox="1"/>
          <p:nvPr/>
        </p:nvSpPr>
        <p:spPr>
          <a:xfrm>
            <a:off x="7189692" y="2243582"/>
            <a:ext cx="1115679" cy="237827"/>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人事部担当</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585102A9-BF1B-4ADB-B5E8-6EFECBAE99BA}"/>
              </a:ext>
            </a:extLst>
          </p:cNvPr>
          <p:cNvSpPr txBox="1"/>
          <p:nvPr/>
        </p:nvSpPr>
        <p:spPr>
          <a:xfrm>
            <a:off x="8740612" y="2242360"/>
            <a:ext cx="1115679" cy="237827"/>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人事部長</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85" name="楕円 11">
            <a:extLst>
              <a:ext uri="{FF2B5EF4-FFF2-40B4-BE49-F238E27FC236}">
                <a16:creationId xmlns:a16="http://schemas.microsoft.com/office/drawing/2014/main" id="{DA0DFF78-99A3-49B5-9786-32EEBC535D0B}"/>
              </a:ext>
            </a:extLst>
          </p:cNvPr>
          <p:cNvSpPr/>
          <p:nvPr/>
        </p:nvSpPr>
        <p:spPr>
          <a:xfrm>
            <a:off x="3792013" y="2755492"/>
            <a:ext cx="1350360"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①測定・監視</a:t>
            </a:r>
          </a:p>
        </p:txBody>
      </p:sp>
      <p:sp>
        <p:nvSpPr>
          <p:cNvPr id="86" name="円柱 85">
            <a:extLst>
              <a:ext uri="{FF2B5EF4-FFF2-40B4-BE49-F238E27FC236}">
                <a16:creationId xmlns:a16="http://schemas.microsoft.com/office/drawing/2014/main" id="{7C9DA046-DC80-47CC-AA1F-88F6C1C7F1DD}"/>
              </a:ext>
            </a:extLst>
          </p:cNvPr>
          <p:cNvSpPr/>
          <p:nvPr/>
        </p:nvSpPr>
        <p:spPr>
          <a:xfrm>
            <a:off x="612306" y="2772588"/>
            <a:ext cx="834531" cy="279537"/>
          </a:xfrm>
          <a:prstGeom prst="can">
            <a:avLst>
              <a:gd name="adj" fmla="val 11567"/>
            </a:avLst>
          </a:prstGeom>
          <a:ln/>
        </p:spPr>
        <p:style>
          <a:lnRef idx="1">
            <a:schemeClr val="accent4"/>
          </a:lnRef>
          <a:fillRef idx="2">
            <a:schemeClr val="accent4"/>
          </a:fillRef>
          <a:effectRef idx="1">
            <a:schemeClr val="accent4"/>
          </a:effectRef>
          <a:fontRef idx="minor">
            <a:schemeClr val="dk1"/>
          </a:fontRef>
        </p:style>
        <p:txBody>
          <a:bodyPr wrap="non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受講履歴</a:t>
            </a:r>
          </a:p>
        </p:txBody>
      </p:sp>
      <p:sp>
        <p:nvSpPr>
          <p:cNvPr id="87" name="楕円 11">
            <a:extLst>
              <a:ext uri="{FF2B5EF4-FFF2-40B4-BE49-F238E27FC236}">
                <a16:creationId xmlns:a16="http://schemas.microsoft.com/office/drawing/2014/main" id="{8F7FA91D-5E5C-4485-93DE-89CD83D1B053}"/>
              </a:ext>
            </a:extLst>
          </p:cNvPr>
          <p:cNvSpPr/>
          <p:nvPr/>
        </p:nvSpPr>
        <p:spPr>
          <a:xfrm>
            <a:off x="6472866" y="3652994"/>
            <a:ext cx="1350360"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②問題発見の報告</a:t>
            </a:r>
          </a:p>
        </p:txBody>
      </p:sp>
      <p:cxnSp>
        <p:nvCxnSpPr>
          <p:cNvPr id="88" name="直線矢印コネクタ 87">
            <a:extLst>
              <a:ext uri="{FF2B5EF4-FFF2-40B4-BE49-F238E27FC236}">
                <a16:creationId xmlns:a16="http://schemas.microsoft.com/office/drawing/2014/main" id="{3F170945-ECB4-4CC2-8C77-7C452A71AB56}"/>
              </a:ext>
            </a:extLst>
          </p:cNvPr>
          <p:cNvCxnSpPr>
            <a:cxnSpLocks/>
            <a:endCxn id="86" idx="4"/>
          </p:cNvCxnSpPr>
          <p:nvPr/>
        </p:nvCxnSpPr>
        <p:spPr>
          <a:xfrm flipH="1">
            <a:off x="1446837" y="2906594"/>
            <a:ext cx="2345176" cy="5763"/>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89" name="楕円 11">
            <a:extLst>
              <a:ext uri="{FF2B5EF4-FFF2-40B4-BE49-F238E27FC236}">
                <a16:creationId xmlns:a16="http://schemas.microsoft.com/office/drawing/2014/main" id="{26ACA52D-6CF9-472D-92B3-24BCB7F86C16}"/>
              </a:ext>
            </a:extLst>
          </p:cNvPr>
          <p:cNvSpPr/>
          <p:nvPr/>
        </p:nvSpPr>
        <p:spPr>
          <a:xfrm>
            <a:off x="8751278" y="4657181"/>
            <a:ext cx="1350360"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④確認・修正指示</a:t>
            </a:r>
          </a:p>
        </p:txBody>
      </p:sp>
      <p:sp>
        <p:nvSpPr>
          <p:cNvPr id="90" name="楕円 11">
            <a:extLst>
              <a:ext uri="{FF2B5EF4-FFF2-40B4-BE49-F238E27FC236}">
                <a16:creationId xmlns:a16="http://schemas.microsoft.com/office/drawing/2014/main" id="{3C73FD66-E378-4500-9C9B-706FD8FAFB84}"/>
              </a:ext>
            </a:extLst>
          </p:cNvPr>
          <p:cNvSpPr/>
          <p:nvPr/>
        </p:nvSpPr>
        <p:spPr>
          <a:xfrm>
            <a:off x="8012653" y="3951883"/>
            <a:ext cx="1350360"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③確認・情報連携</a:t>
            </a:r>
          </a:p>
        </p:txBody>
      </p:sp>
      <p:cxnSp>
        <p:nvCxnSpPr>
          <p:cNvPr id="91" name="コネクタ: カギ線 90">
            <a:extLst>
              <a:ext uri="{FF2B5EF4-FFF2-40B4-BE49-F238E27FC236}">
                <a16:creationId xmlns:a16="http://schemas.microsoft.com/office/drawing/2014/main" id="{5692D3B9-A92E-42D3-81BD-677048E83BC4}"/>
              </a:ext>
            </a:extLst>
          </p:cNvPr>
          <p:cNvCxnSpPr>
            <a:cxnSpLocks/>
            <a:stCxn id="87" idx="2"/>
            <a:endCxn id="90" idx="1"/>
          </p:cNvCxnSpPr>
          <p:nvPr/>
        </p:nvCxnSpPr>
        <p:spPr>
          <a:xfrm rot="16200000" flipH="1">
            <a:off x="7506456" y="3596788"/>
            <a:ext cx="147786" cy="864607"/>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92" name="楕円 11">
            <a:extLst>
              <a:ext uri="{FF2B5EF4-FFF2-40B4-BE49-F238E27FC236}">
                <a16:creationId xmlns:a16="http://schemas.microsoft.com/office/drawing/2014/main" id="{30F2FD53-C7D3-4ACB-BA1B-569322E9AF4F}"/>
              </a:ext>
            </a:extLst>
          </p:cNvPr>
          <p:cNvSpPr/>
          <p:nvPr/>
        </p:nvSpPr>
        <p:spPr>
          <a:xfrm>
            <a:off x="7102296" y="4661249"/>
            <a:ext cx="1350360"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⑤修正依頼</a:t>
            </a:r>
          </a:p>
        </p:txBody>
      </p:sp>
      <p:cxnSp>
        <p:nvCxnSpPr>
          <p:cNvPr id="93" name="直線矢印コネクタ 92">
            <a:extLst>
              <a:ext uri="{FF2B5EF4-FFF2-40B4-BE49-F238E27FC236}">
                <a16:creationId xmlns:a16="http://schemas.microsoft.com/office/drawing/2014/main" id="{14F1D1D2-C818-4429-BC0E-8888513049F6}"/>
              </a:ext>
            </a:extLst>
          </p:cNvPr>
          <p:cNvCxnSpPr>
            <a:cxnSpLocks/>
            <a:stCxn id="89" idx="1"/>
            <a:endCxn id="92" idx="3"/>
          </p:cNvCxnSpPr>
          <p:nvPr/>
        </p:nvCxnSpPr>
        <p:spPr>
          <a:xfrm flipH="1">
            <a:off x="8452656" y="4808284"/>
            <a:ext cx="298622" cy="4067"/>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4" name="コネクタ: カギ線 93">
            <a:extLst>
              <a:ext uri="{FF2B5EF4-FFF2-40B4-BE49-F238E27FC236}">
                <a16:creationId xmlns:a16="http://schemas.microsoft.com/office/drawing/2014/main" id="{0F3DC622-95AE-4757-A65C-FA79A2273C53}"/>
              </a:ext>
            </a:extLst>
          </p:cNvPr>
          <p:cNvCxnSpPr>
            <a:cxnSpLocks/>
            <a:stCxn id="90" idx="3"/>
            <a:endCxn id="89" idx="0"/>
          </p:cNvCxnSpPr>
          <p:nvPr/>
        </p:nvCxnSpPr>
        <p:spPr>
          <a:xfrm>
            <a:off x="9363013" y="4102986"/>
            <a:ext cx="63445" cy="554195"/>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95" name="楕円 11">
            <a:extLst>
              <a:ext uri="{FF2B5EF4-FFF2-40B4-BE49-F238E27FC236}">
                <a16:creationId xmlns:a16="http://schemas.microsoft.com/office/drawing/2014/main" id="{BD6750EF-C9D3-4973-AB86-8FD5B8E93AFD}"/>
              </a:ext>
            </a:extLst>
          </p:cNvPr>
          <p:cNvSpPr/>
          <p:nvPr/>
        </p:nvSpPr>
        <p:spPr>
          <a:xfrm>
            <a:off x="1989222" y="4661249"/>
            <a:ext cx="1014545"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⑥修正</a:t>
            </a:r>
          </a:p>
        </p:txBody>
      </p:sp>
      <p:sp>
        <p:nvSpPr>
          <p:cNvPr id="96" name="円柱 95">
            <a:extLst>
              <a:ext uri="{FF2B5EF4-FFF2-40B4-BE49-F238E27FC236}">
                <a16:creationId xmlns:a16="http://schemas.microsoft.com/office/drawing/2014/main" id="{5060CBFA-D2BA-47E0-A39A-79CE09BD9C23}"/>
              </a:ext>
            </a:extLst>
          </p:cNvPr>
          <p:cNvSpPr/>
          <p:nvPr/>
        </p:nvSpPr>
        <p:spPr>
          <a:xfrm>
            <a:off x="612306" y="4672583"/>
            <a:ext cx="834531" cy="279537"/>
          </a:xfrm>
          <a:prstGeom prst="can">
            <a:avLst>
              <a:gd name="adj" fmla="val 11567"/>
            </a:avLst>
          </a:prstGeom>
          <a:ln/>
        </p:spPr>
        <p:style>
          <a:lnRef idx="1">
            <a:schemeClr val="accent4"/>
          </a:lnRef>
          <a:fillRef idx="2">
            <a:schemeClr val="accent4"/>
          </a:fillRef>
          <a:effectRef idx="1">
            <a:schemeClr val="accent4"/>
          </a:effectRef>
          <a:fontRef idx="minor">
            <a:schemeClr val="dk1"/>
          </a:fontRef>
        </p:style>
        <p:txBody>
          <a:bodyPr wrap="non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kern="0" dirty="0">
                <a:solidFill>
                  <a:schemeClr val="tx1"/>
                </a:solidFill>
                <a:latin typeface="Meiryo UI" panose="020B0604030504040204" pitchFamily="50" charset="-128"/>
                <a:ea typeface="Meiryo UI" panose="020B0604030504040204" pitchFamily="50" charset="-128"/>
              </a:rPr>
              <a:t>社員</a:t>
            </a:r>
            <a:r>
              <a:rPr kumimoji="1" lang="ja-JP" altLang="en-US" sz="1200" b="1" i="0" u="none" strike="noStrike" kern="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マスタ</a:t>
            </a:r>
          </a:p>
        </p:txBody>
      </p:sp>
      <p:cxnSp>
        <p:nvCxnSpPr>
          <p:cNvPr id="97" name="直線矢印コネクタ 96">
            <a:extLst>
              <a:ext uri="{FF2B5EF4-FFF2-40B4-BE49-F238E27FC236}">
                <a16:creationId xmlns:a16="http://schemas.microsoft.com/office/drawing/2014/main" id="{AC33DA65-A69B-4DC5-BACA-60DC9D914FEE}"/>
              </a:ext>
            </a:extLst>
          </p:cNvPr>
          <p:cNvCxnSpPr>
            <a:cxnSpLocks/>
            <a:endCxn id="96" idx="4"/>
          </p:cNvCxnSpPr>
          <p:nvPr/>
        </p:nvCxnSpPr>
        <p:spPr>
          <a:xfrm flipH="1">
            <a:off x="1446837" y="4812351"/>
            <a:ext cx="542385" cy="0"/>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98" name="直線矢印コネクタ 97">
            <a:extLst>
              <a:ext uri="{FF2B5EF4-FFF2-40B4-BE49-F238E27FC236}">
                <a16:creationId xmlns:a16="http://schemas.microsoft.com/office/drawing/2014/main" id="{769130BD-A0DE-4221-971B-298DFB2E3804}"/>
              </a:ext>
            </a:extLst>
          </p:cNvPr>
          <p:cNvCxnSpPr>
            <a:cxnSpLocks/>
          </p:cNvCxnSpPr>
          <p:nvPr/>
        </p:nvCxnSpPr>
        <p:spPr>
          <a:xfrm flipH="1">
            <a:off x="3003767" y="4812351"/>
            <a:ext cx="4098529" cy="0"/>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99" name="楕円 11">
            <a:extLst>
              <a:ext uri="{FF2B5EF4-FFF2-40B4-BE49-F238E27FC236}">
                <a16:creationId xmlns:a16="http://schemas.microsoft.com/office/drawing/2014/main" id="{3519CD78-17A9-4370-AC36-70210ED54159}"/>
              </a:ext>
            </a:extLst>
          </p:cNvPr>
          <p:cNvSpPr/>
          <p:nvPr/>
        </p:nvSpPr>
        <p:spPr>
          <a:xfrm>
            <a:off x="1989222" y="5173463"/>
            <a:ext cx="1014545"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1200" dirty="0">
                <a:solidFill>
                  <a:schemeClr val="tx1"/>
                </a:solidFill>
                <a:latin typeface="Meiryo UI" panose="020B0604030504040204" pitchFamily="50" charset="-128"/>
                <a:ea typeface="Meiryo UI" panose="020B0604030504040204" pitchFamily="50" charset="-128"/>
              </a:rPr>
              <a:t>⑦修正報告</a:t>
            </a:r>
          </a:p>
        </p:txBody>
      </p:sp>
      <p:cxnSp>
        <p:nvCxnSpPr>
          <p:cNvPr id="100" name="コネクタ: カギ線 99">
            <a:extLst>
              <a:ext uri="{FF2B5EF4-FFF2-40B4-BE49-F238E27FC236}">
                <a16:creationId xmlns:a16="http://schemas.microsoft.com/office/drawing/2014/main" id="{2EBD3081-47BB-4632-B5EF-4E8D81B6F983}"/>
              </a:ext>
            </a:extLst>
          </p:cNvPr>
          <p:cNvCxnSpPr>
            <a:cxnSpLocks/>
            <a:stCxn id="96" idx="3"/>
            <a:endCxn id="99" idx="1"/>
          </p:cNvCxnSpPr>
          <p:nvPr/>
        </p:nvCxnSpPr>
        <p:spPr>
          <a:xfrm rot="16200000" flipH="1">
            <a:off x="1323173" y="4658518"/>
            <a:ext cx="372445" cy="959650"/>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101" name="楕円 11">
            <a:extLst>
              <a:ext uri="{FF2B5EF4-FFF2-40B4-BE49-F238E27FC236}">
                <a16:creationId xmlns:a16="http://schemas.microsoft.com/office/drawing/2014/main" id="{2E70C044-188C-4C98-94F1-450CCC46FBCD}"/>
              </a:ext>
            </a:extLst>
          </p:cNvPr>
          <p:cNvSpPr/>
          <p:nvPr/>
        </p:nvSpPr>
        <p:spPr>
          <a:xfrm>
            <a:off x="7102296" y="5494261"/>
            <a:ext cx="1350360"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⑧定例報告</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02" name="楕円 11">
            <a:extLst>
              <a:ext uri="{FF2B5EF4-FFF2-40B4-BE49-F238E27FC236}">
                <a16:creationId xmlns:a16="http://schemas.microsoft.com/office/drawing/2014/main" id="{967D13F4-37F7-473C-B5CF-5C6A4D81592E}"/>
              </a:ext>
            </a:extLst>
          </p:cNvPr>
          <p:cNvSpPr/>
          <p:nvPr/>
        </p:nvSpPr>
        <p:spPr>
          <a:xfrm>
            <a:off x="8740612" y="5799639"/>
            <a:ext cx="1350360"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⑨報告</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cxnSp>
        <p:nvCxnSpPr>
          <p:cNvPr id="103" name="コネクタ: カギ線 102">
            <a:extLst>
              <a:ext uri="{FF2B5EF4-FFF2-40B4-BE49-F238E27FC236}">
                <a16:creationId xmlns:a16="http://schemas.microsoft.com/office/drawing/2014/main" id="{0EC5B635-B74E-45AD-BE89-D03F8B8B8984}"/>
              </a:ext>
            </a:extLst>
          </p:cNvPr>
          <p:cNvCxnSpPr>
            <a:cxnSpLocks/>
            <a:stCxn id="101" idx="2"/>
            <a:endCxn id="102" idx="1"/>
          </p:cNvCxnSpPr>
          <p:nvPr/>
        </p:nvCxnSpPr>
        <p:spPr>
          <a:xfrm rot="16200000" flipH="1">
            <a:off x="8181907" y="5392036"/>
            <a:ext cx="154275" cy="963136"/>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104" name="楕円 11">
            <a:extLst>
              <a:ext uri="{FF2B5EF4-FFF2-40B4-BE49-F238E27FC236}">
                <a16:creationId xmlns:a16="http://schemas.microsoft.com/office/drawing/2014/main" id="{D7F761D0-9E5C-421D-9385-48AFCC3EF607}"/>
              </a:ext>
            </a:extLst>
          </p:cNvPr>
          <p:cNvSpPr/>
          <p:nvPr/>
        </p:nvSpPr>
        <p:spPr>
          <a:xfrm>
            <a:off x="10621431" y="5799639"/>
            <a:ext cx="838467"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⑩確認</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05" name="楕円 104">
            <a:extLst>
              <a:ext uri="{FF2B5EF4-FFF2-40B4-BE49-F238E27FC236}">
                <a16:creationId xmlns:a16="http://schemas.microsoft.com/office/drawing/2014/main" id="{AA9C5111-E315-4816-BFA5-8F5BB52A6764}"/>
              </a:ext>
            </a:extLst>
          </p:cNvPr>
          <p:cNvSpPr/>
          <p:nvPr/>
        </p:nvSpPr>
        <p:spPr bwMode="auto">
          <a:xfrm>
            <a:off x="876606" y="4929660"/>
            <a:ext cx="870943" cy="265659"/>
          </a:xfrm>
          <a:prstGeom prst="ellipse">
            <a:avLst/>
          </a:prstGeom>
          <a:solidFill>
            <a:srgbClr val="00B0F0"/>
          </a:solidFill>
          <a:ln>
            <a:solidFill>
              <a:srgbClr val="0070C0"/>
            </a:solidFill>
          </a:ln>
        </p:spPr>
        <p:style>
          <a:lnRef idx="1">
            <a:schemeClr val="accent2"/>
          </a:lnRef>
          <a:fillRef idx="2">
            <a:schemeClr val="accent2"/>
          </a:fillRef>
          <a:effectRef idx="1">
            <a:schemeClr val="accent2"/>
          </a:effectRef>
          <a:fontRef idx="minor">
            <a:schemeClr val="dk1"/>
          </a:fontRef>
        </p:style>
        <p:txBody>
          <a:bodyPr wrap="none" rtlCol="0" anchor="ctr">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修正</a:t>
            </a:r>
          </a:p>
        </p:txBody>
      </p:sp>
      <p:cxnSp>
        <p:nvCxnSpPr>
          <p:cNvPr id="109" name="直線矢印コネクタ 108">
            <a:extLst>
              <a:ext uri="{FF2B5EF4-FFF2-40B4-BE49-F238E27FC236}">
                <a16:creationId xmlns:a16="http://schemas.microsoft.com/office/drawing/2014/main" id="{BA9A42AE-621F-4EF5-AD14-107963F7C2D8}"/>
              </a:ext>
            </a:extLst>
          </p:cNvPr>
          <p:cNvCxnSpPr>
            <a:cxnSpLocks/>
            <a:stCxn id="102" idx="3"/>
            <a:endCxn id="104" idx="1"/>
          </p:cNvCxnSpPr>
          <p:nvPr/>
        </p:nvCxnSpPr>
        <p:spPr>
          <a:xfrm>
            <a:off x="10090972" y="5950741"/>
            <a:ext cx="530459" cy="0"/>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110" name="ひし形 109">
            <a:extLst>
              <a:ext uri="{FF2B5EF4-FFF2-40B4-BE49-F238E27FC236}">
                <a16:creationId xmlns:a16="http://schemas.microsoft.com/office/drawing/2014/main" id="{5E9C7561-3714-46FC-8A10-63B159527295}"/>
              </a:ext>
            </a:extLst>
          </p:cNvPr>
          <p:cNvSpPr/>
          <p:nvPr/>
        </p:nvSpPr>
        <p:spPr>
          <a:xfrm>
            <a:off x="619559" y="3300817"/>
            <a:ext cx="802993" cy="345546"/>
          </a:xfrm>
          <a:prstGeom prst="diamond">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閾値チェック</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en-US" altLang="ja-JP" sz="1000" dirty="0">
                <a:solidFill>
                  <a:schemeClr val="tx1"/>
                </a:solidFill>
                <a:latin typeface="Meiryo UI" panose="020B0604030504040204" pitchFamily="50" charset="-128"/>
                <a:ea typeface="Meiryo UI" panose="020B0604030504040204" pitchFamily="50" charset="-128"/>
              </a:rPr>
              <a:t>OK/NG</a:t>
            </a:r>
            <a:endParaRPr kumimoji="1" lang="ja-JP" altLang="en-US" sz="1000" dirty="0">
              <a:solidFill>
                <a:schemeClr val="tx1"/>
              </a:solidFill>
              <a:latin typeface="Meiryo UI" panose="020B0604030504040204" pitchFamily="50" charset="-128"/>
              <a:ea typeface="Meiryo UI" panose="020B0604030504040204" pitchFamily="50" charset="-128"/>
            </a:endParaRPr>
          </a:p>
        </p:txBody>
      </p:sp>
      <p:cxnSp>
        <p:nvCxnSpPr>
          <p:cNvPr id="111" name="コネクタ: カギ線 110">
            <a:extLst>
              <a:ext uri="{FF2B5EF4-FFF2-40B4-BE49-F238E27FC236}">
                <a16:creationId xmlns:a16="http://schemas.microsoft.com/office/drawing/2014/main" id="{2290038D-BF26-40A2-AEE8-1E30866CF275}"/>
              </a:ext>
            </a:extLst>
          </p:cNvPr>
          <p:cNvCxnSpPr>
            <a:cxnSpLocks/>
            <a:stCxn id="110" idx="1"/>
          </p:cNvCxnSpPr>
          <p:nvPr/>
        </p:nvCxnSpPr>
        <p:spPr>
          <a:xfrm rot="10800000" flipH="1" flipV="1">
            <a:off x="619558" y="3473591"/>
            <a:ext cx="6503443" cy="2289227"/>
          </a:xfrm>
          <a:prstGeom prst="bentConnector3">
            <a:avLst>
              <a:gd name="adj1" fmla="val -3515"/>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112" name="楕円 111">
            <a:extLst>
              <a:ext uri="{FF2B5EF4-FFF2-40B4-BE49-F238E27FC236}">
                <a16:creationId xmlns:a16="http://schemas.microsoft.com/office/drawing/2014/main" id="{FE26D827-49C0-4E63-8DB3-23C395396EF5}"/>
              </a:ext>
            </a:extLst>
          </p:cNvPr>
          <p:cNvSpPr/>
          <p:nvPr/>
        </p:nvSpPr>
        <p:spPr>
          <a:xfrm>
            <a:off x="162973" y="3718592"/>
            <a:ext cx="360724" cy="327931"/>
          </a:xfrm>
          <a:prstGeom prst="ellipse">
            <a:avLst/>
          </a:prstGeom>
          <a:solidFill>
            <a:srgbClr val="66FFFF"/>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1200" b="1" dirty="0">
                <a:solidFill>
                  <a:srgbClr val="00B0F0"/>
                </a:solidFill>
                <a:latin typeface="Meiryo UI" panose="020B0604030504040204" pitchFamily="50" charset="-128"/>
                <a:ea typeface="Meiryo UI" panose="020B0604030504040204" pitchFamily="50" charset="-128"/>
              </a:rPr>
              <a:t>OK</a:t>
            </a:r>
            <a:endParaRPr kumimoji="1" lang="ja-JP" altLang="en-US" sz="1200" b="1" dirty="0">
              <a:solidFill>
                <a:srgbClr val="00B0F0"/>
              </a:solidFill>
              <a:latin typeface="Meiryo UI" panose="020B0604030504040204" pitchFamily="50" charset="-128"/>
              <a:ea typeface="Meiryo UI" panose="020B0604030504040204" pitchFamily="50" charset="-128"/>
            </a:endParaRPr>
          </a:p>
        </p:txBody>
      </p:sp>
      <p:cxnSp>
        <p:nvCxnSpPr>
          <p:cNvPr id="113" name="コネクタ: カギ線 112">
            <a:extLst>
              <a:ext uri="{FF2B5EF4-FFF2-40B4-BE49-F238E27FC236}">
                <a16:creationId xmlns:a16="http://schemas.microsoft.com/office/drawing/2014/main" id="{059FAD42-E1DD-4030-8D02-5BC823819A9A}"/>
              </a:ext>
            </a:extLst>
          </p:cNvPr>
          <p:cNvCxnSpPr>
            <a:cxnSpLocks/>
            <a:stCxn id="110" idx="2"/>
            <a:endCxn id="87" idx="1"/>
          </p:cNvCxnSpPr>
          <p:nvPr/>
        </p:nvCxnSpPr>
        <p:spPr>
          <a:xfrm rot="16200000" flipH="1">
            <a:off x="3668095" y="999325"/>
            <a:ext cx="157734" cy="5451810"/>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114" name="爆発: 14 pt 113">
            <a:extLst>
              <a:ext uri="{FF2B5EF4-FFF2-40B4-BE49-F238E27FC236}">
                <a16:creationId xmlns:a16="http://schemas.microsoft.com/office/drawing/2014/main" id="{C529B1F1-EF2E-4999-B061-B03C23E0878F}"/>
              </a:ext>
            </a:extLst>
          </p:cNvPr>
          <p:cNvSpPr/>
          <p:nvPr/>
        </p:nvSpPr>
        <p:spPr bwMode="auto">
          <a:xfrm>
            <a:off x="1026360" y="3605085"/>
            <a:ext cx="1228329" cy="443536"/>
          </a:xfrm>
          <a:prstGeom prst="irregularSeal2">
            <a:avLst/>
          </a:prstGeom>
          <a:solidFill>
            <a:srgbClr val="FFC000"/>
          </a:solidFill>
          <a:ln>
            <a:solidFill>
              <a:schemeClr val="tx2"/>
            </a:solidFill>
          </a:ln>
        </p:spPr>
        <p:style>
          <a:lnRef idx="1">
            <a:schemeClr val="accent2"/>
          </a:lnRef>
          <a:fillRef idx="2">
            <a:schemeClr val="accent2"/>
          </a:fillRef>
          <a:effectRef idx="1">
            <a:schemeClr val="accent2"/>
          </a:effectRef>
          <a:fontRef idx="minor">
            <a:schemeClr val="dk1"/>
          </a:fontRef>
        </p:style>
        <p:txBody>
          <a:bodyPr wrap="none" rtlCol="0" anchor="ctr">
            <a:noAutofit/>
          </a:bodyPr>
          <a:lstStyle/>
          <a:p>
            <a:pPr algn="ctr"/>
            <a:r>
              <a:rPr kumimoji="1" lang="en-US" altLang="ja-JP" sz="1200" b="1" dirty="0">
                <a:solidFill>
                  <a:srgbClr val="FF0000"/>
                </a:solidFill>
                <a:latin typeface="Meiryo UI" panose="020B0604030504040204" pitchFamily="50" charset="-128"/>
                <a:ea typeface="Meiryo UI" panose="020B0604030504040204" pitchFamily="50" charset="-128"/>
              </a:rPr>
              <a:t>NG</a:t>
            </a:r>
            <a:br>
              <a:rPr kumimoji="1" lang="en-US" altLang="ja-JP" sz="1200" b="1" dirty="0">
                <a:solidFill>
                  <a:srgbClr val="FF0000"/>
                </a:solidFill>
                <a:latin typeface="Meiryo UI" panose="020B0604030504040204" pitchFamily="50" charset="-128"/>
                <a:ea typeface="Meiryo UI" panose="020B0604030504040204" pitchFamily="50" charset="-128"/>
              </a:rPr>
            </a:br>
            <a:r>
              <a:rPr kumimoji="1" lang="ja-JP" altLang="en-US" sz="1200" b="1" dirty="0">
                <a:latin typeface="Meiryo UI" panose="020B0604030504040204" pitchFamily="50" charset="-128"/>
                <a:ea typeface="Meiryo UI" panose="020B0604030504040204" pitchFamily="50" charset="-128"/>
              </a:rPr>
              <a:t>問題発生</a:t>
            </a:r>
          </a:p>
        </p:txBody>
      </p:sp>
      <p:cxnSp>
        <p:nvCxnSpPr>
          <p:cNvPr id="115" name="直線矢印コネクタ 114">
            <a:extLst>
              <a:ext uri="{FF2B5EF4-FFF2-40B4-BE49-F238E27FC236}">
                <a16:creationId xmlns:a16="http://schemas.microsoft.com/office/drawing/2014/main" id="{C6DD02A9-22F3-48FA-89F5-B2ED23843850}"/>
              </a:ext>
            </a:extLst>
          </p:cNvPr>
          <p:cNvCxnSpPr>
            <a:cxnSpLocks/>
            <a:stCxn id="86" idx="3"/>
            <a:endCxn id="110" idx="0"/>
          </p:cNvCxnSpPr>
          <p:nvPr/>
        </p:nvCxnSpPr>
        <p:spPr>
          <a:xfrm flipH="1">
            <a:off x="1021056" y="3052125"/>
            <a:ext cx="8516" cy="248692"/>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5" name="コネクタ: カギ線 124">
            <a:extLst>
              <a:ext uri="{FF2B5EF4-FFF2-40B4-BE49-F238E27FC236}">
                <a16:creationId xmlns:a16="http://schemas.microsoft.com/office/drawing/2014/main" id="{7DB40FB6-F827-4BA5-BE8C-30187F761347}"/>
              </a:ext>
            </a:extLst>
          </p:cNvPr>
          <p:cNvCxnSpPr>
            <a:cxnSpLocks/>
            <a:stCxn id="99" idx="2"/>
            <a:endCxn id="101" idx="1"/>
          </p:cNvCxnSpPr>
          <p:nvPr/>
        </p:nvCxnSpPr>
        <p:spPr>
          <a:xfrm rot="16200000" flipH="1">
            <a:off x="4714548" y="3257615"/>
            <a:ext cx="169695" cy="4605801"/>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29" name="直線コネクタ 128">
            <a:extLst>
              <a:ext uri="{FF2B5EF4-FFF2-40B4-BE49-F238E27FC236}">
                <a16:creationId xmlns:a16="http://schemas.microsoft.com/office/drawing/2014/main" id="{58F19E39-3AE0-493C-B2F7-91C7CAA4F65A}"/>
              </a:ext>
            </a:extLst>
          </p:cNvPr>
          <p:cNvCxnSpPr>
            <a:cxnSpLocks/>
          </p:cNvCxnSpPr>
          <p:nvPr/>
        </p:nvCxnSpPr>
        <p:spPr bwMode="auto">
          <a:xfrm>
            <a:off x="5288176" y="2357266"/>
            <a:ext cx="0" cy="4004894"/>
          </a:xfrm>
          <a:prstGeom prst="line">
            <a:avLst/>
          </a:prstGeom>
          <a:noFill/>
          <a:ln>
            <a:solidFill>
              <a:schemeClr val="bg1">
                <a:lumMod val="75000"/>
              </a:schemeClr>
            </a:solidFill>
            <a:prstDash val="sysDot"/>
          </a:ln>
        </p:spPr>
        <p:style>
          <a:lnRef idx="2">
            <a:schemeClr val="accent6"/>
          </a:lnRef>
          <a:fillRef idx="1">
            <a:schemeClr val="lt1"/>
          </a:fillRef>
          <a:effectRef idx="0">
            <a:schemeClr val="accent6"/>
          </a:effectRef>
          <a:fontRef idx="minor">
            <a:schemeClr val="dk1"/>
          </a:fontRef>
        </p:style>
      </p:cxnSp>
      <p:sp>
        <p:nvSpPr>
          <p:cNvPr id="130" name="テキスト ボックス 129">
            <a:extLst>
              <a:ext uri="{FF2B5EF4-FFF2-40B4-BE49-F238E27FC236}">
                <a16:creationId xmlns:a16="http://schemas.microsoft.com/office/drawing/2014/main" id="{4D7EF397-1E61-4371-9094-A7023C62BDEE}"/>
              </a:ext>
            </a:extLst>
          </p:cNvPr>
          <p:cNvSpPr txBox="1"/>
          <p:nvPr/>
        </p:nvSpPr>
        <p:spPr>
          <a:xfrm>
            <a:off x="3948983" y="2243582"/>
            <a:ext cx="1115679" cy="391715"/>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教育部担当</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a:p>
            <a:pPr algn="ct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131" name="テキスト ボックス 130">
            <a:extLst>
              <a:ext uri="{FF2B5EF4-FFF2-40B4-BE49-F238E27FC236}">
                <a16:creationId xmlns:a16="http://schemas.microsoft.com/office/drawing/2014/main" id="{950E0550-FAC3-4EE4-AE39-7592D12E3310}"/>
              </a:ext>
            </a:extLst>
          </p:cNvPr>
          <p:cNvSpPr txBox="1"/>
          <p:nvPr/>
        </p:nvSpPr>
        <p:spPr>
          <a:xfrm>
            <a:off x="5508163" y="2242360"/>
            <a:ext cx="1115679" cy="237827"/>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教育部長</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cxnSp>
        <p:nvCxnSpPr>
          <p:cNvPr id="132" name="コネクタ: カギ線 131">
            <a:extLst>
              <a:ext uri="{FF2B5EF4-FFF2-40B4-BE49-F238E27FC236}">
                <a16:creationId xmlns:a16="http://schemas.microsoft.com/office/drawing/2014/main" id="{44E48EF6-7650-4157-B309-A72213CBDA42}"/>
              </a:ext>
            </a:extLst>
          </p:cNvPr>
          <p:cNvCxnSpPr>
            <a:cxnSpLocks/>
          </p:cNvCxnSpPr>
          <p:nvPr/>
        </p:nvCxnSpPr>
        <p:spPr>
          <a:xfrm rot="16200000" flipH="1">
            <a:off x="2327668" y="2748087"/>
            <a:ext cx="157734" cy="2770957"/>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133" name="楕円 11">
            <a:extLst>
              <a:ext uri="{FF2B5EF4-FFF2-40B4-BE49-F238E27FC236}">
                <a16:creationId xmlns:a16="http://schemas.microsoft.com/office/drawing/2014/main" id="{98F91836-5B1D-4987-8B73-1477161F4F1C}"/>
              </a:ext>
            </a:extLst>
          </p:cNvPr>
          <p:cNvSpPr/>
          <p:nvPr/>
        </p:nvSpPr>
        <p:spPr>
          <a:xfrm>
            <a:off x="3854371" y="4040252"/>
            <a:ext cx="1350360"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②共有・確認</a:t>
            </a:r>
          </a:p>
        </p:txBody>
      </p:sp>
      <p:sp>
        <p:nvSpPr>
          <p:cNvPr id="135" name="楕円 11">
            <a:extLst>
              <a:ext uri="{FF2B5EF4-FFF2-40B4-BE49-F238E27FC236}">
                <a16:creationId xmlns:a16="http://schemas.microsoft.com/office/drawing/2014/main" id="{81C380BD-19BF-48BB-8126-00398969D741}"/>
              </a:ext>
            </a:extLst>
          </p:cNvPr>
          <p:cNvSpPr/>
          <p:nvPr/>
        </p:nvSpPr>
        <p:spPr>
          <a:xfrm>
            <a:off x="3854371" y="5173005"/>
            <a:ext cx="1350360" cy="302205"/>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報告</a:t>
            </a:r>
          </a:p>
        </p:txBody>
      </p:sp>
      <p:cxnSp>
        <p:nvCxnSpPr>
          <p:cNvPr id="136" name="コネクタ: カギ線 135">
            <a:extLst>
              <a:ext uri="{FF2B5EF4-FFF2-40B4-BE49-F238E27FC236}">
                <a16:creationId xmlns:a16="http://schemas.microsoft.com/office/drawing/2014/main" id="{0387072E-E5EA-4CB9-B409-F7A9AD5973F8}"/>
              </a:ext>
            </a:extLst>
          </p:cNvPr>
          <p:cNvCxnSpPr>
            <a:cxnSpLocks/>
            <a:stCxn id="99" idx="3"/>
            <a:endCxn id="135" idx="1"/>
          </p:cNvCxnSpPr>
          <p:nvPr/>
        </p:nvCxnSpPr>
        <p:spPr>
          <a:xfrm flipV="1">
            <a:off x="3003767" y="5324108"/>
            <a:ext cx="850604" cy="458"/>
          </a:xfrm>
          <a:prstGeom prst="bentConnector3">
            <a:avLst>
              <a:gd name="adj1" fmla="val 50000"/>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8" name="フッター プレースホルダー 7">
            <a:extLst>
              <a:ext uri="{FF2B5EF4-FFF2-40B4-BE49-F238E27FC236}">
                <a16:creationId xmlns:a16="http://schemas.microsoft.com/office/drawing/2014/main" id="{8465E1A5-8C1E-1DA0-B3AA-E4C6D68BFB56}"/>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12" name="スライド番号プレースホルダー 11">
            <a:extLst>
              <a:ext uri="{FF2B5EF4-FFF2-40B4-BE49-F238E27FC236}">
                <a16:creationId xmlns:a16="http://schemas.microsoft.com/office/drawing/2014/main" id="{9B4A5927-4A71-94F7-43CD-41273586B980}"/>
              </a:ext>
            </a:extLst>
          </p:cNvPr>
          <p:cNvSpPr>
            <a:spLocks noGrp="1"/>
          </p:cNvSpPr>
          <p:nvPr>
            <p:ph type="sldNum" sz="quarter" idx="12"/>
          </p:nvPr>
        </p:nvSpPr>
        <p:spPr/>
        <p:txBody>
          <a:bodyPr/>
          <a:lstStyle/>
          <a:p>
            <a:pPr rtl="0"/>
            <a:fld id="{3A98EE3D-8CD1-4C3F-BD1C-C98C9596463C}" type="slidenum">
              <a:rPr lang="en-US" smtClean="0"/>
              <a:t>14</a:t>
            </a:fld>
            <a:endParaRPr lang="en-US" dirty="0"/>
          </a:p>
        </p:txBody>
      </p:sp>
    </p:spTree>
    <p:extLst>
      <p:ext uri="{BB962C8B-B14F-4D97-AF65-F5344CB8AC3E}">
        <p14:creationId xmlns:p14="http://schemas.microsoft.com/office/powerpoint/2010/main" val="1538236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Step1</a:t>
            </a:r>
            <a:r>
              <a:rPr lang="ja-JP" altLang="en-US" sz="3600" dirty="0"/>
              <a:t>　ビジネスニーズの把握</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ビジネスニーズ（</a:t>
            </a:r>
            <a:r>
              <a:rPr lang="en-US" altLang="ja-JP" dirty="0"/>
              <a:t>What</a:t>
            </a:r>
            <a:r>
              <a:rPr lang="ja-JP" altLang="en-US" dirty="0"/>
              <a:t>）</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1.3</a:t>
            </a:r>
            <a:r>
              <a:rPr lang="ja-JP" altLang="en-US" dirty="0"/>
              <a:t>　ビジネスニーズを情報要求にブレークダウンする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fontScale="92500" lnSpcReduction="10000"/>
          </a:bodyPr>
          <a:lstStyle/>
          <a:p>
            <a:pPr>
              <a:spcBef>
                <a:spcPts val="0"/>
              </a:spcBef>
            </a:pPr>
            <a:r>
              <a:rPr lang="ja-JP" altLang="en-US" sz="2000" dirty="0"/>
              <a:t>①情報要求</a:t>
            </a:r>
            <a:r>
              <a:rPr lang="en-US" altLang="ja-JP" sz="2000" dirty="0"/>
              <a:t>/</a:t>
            </a:r>
            <a:r>
              <a:rPr lang="ja-JP" altLang="en-US" sz="2000" dirty="0"/>
              <a:t>情報要求の付帯条件（</a:t>
            </a:r>
            <a:r>
              <a:rPr lang="en-US" altLang="ja-JP" sz="2000" dirty="0"/>
              <a:t>What</a:t>
            </a:r>
            <a:r>
              <a:rPr lang="ja-JP" altLang="en-US" sz="2000" dirty="0"/>
              <a:t>）　</a:t>
            </a:r>
            <a:endParaRPr lang="en-US" altLang="ja-JP" dirty="0"/>
          </a:p>
          <a:p>
            <a:pPr marL="266400" indent="-266400">
              <a:spcBef>
                <a:spcPts val="300"/>
              </a:spcBef>
            </a:pPr>
            <a:r>
              <a:rPr lang="ja-JP" altLang="en-US" dirty="0"/>
              <a:t>ここまでに記載したビジネスニーズや業務プロセスを基に、どういった「情報」をどのように改善・品質維持したいのか、ブレークダウンします。</a:t>
            </a:r>
            <a:endParaRPr lang="en-US" altLang="ja-JP" dirty="0"/>
          </a:p>
          <a:p>
            <a:pPr marL="266400" indent="-266400">
              <a:spcBef>
                <a:spcPts val="300"/>
              </a:spcBef>
            </a:pPr>
            <a:r>
              <a:rPr lang="ja-JP" altLang="en-US" dirty="0"/>
              <a:t>この段階での情報要求のまとめでは、</a:t>
            </a:r>
            <a:r>
              <a:rPr lang="ja-JP" altLang="en-US" u="sng" dirty="0"/>
              <a:t>いきなり対象のデータセットまで決めるのではなく、情報レベルの確定</a:t>
            </a:r>
            <a:r>
              <a:rPr lang="ja-JP" altLang="en-US" dirty="0"/>
              <a:t>までを行った方が良いでしょう。</a:t>
            </a:r>
            <a:endParaRPr lang="en-US" altLang="ja-JP" dirty="0"/>
          </a:p>
          <a:p>
            <a:pPr marL="266400" indent="-266400">
              <a:spcBef>
                <a:spcPts val="300"/>
              </a:spcBef>
            </a:pPr>
            <a:r>
              <a:rPr lang="ja-JP" altLang="en-US" dirty="0"/>
              <a:t>ここで思いつくデータセットに限定してしまうと、隠れた品質の悪いデータを見逃すかもしれないので、「</a:t>
            </a:r>
            <a:r>
              <a:rPr lang="ja-JP" altLang="en-US" dirty="0">
                <a:solidFill>
                  <a:srgbClr val="0070C0"/>
                </a:solidFill>
              </a:rPr>
              <a:t>どういう情報の品質を上げたいのか</a:t>
            </a:r>
            <a:r>
              <a:rPr lang="ja-JP" altLang="en-US" dirty="0"/>
              <a:t>」でとどめて、</a:t>
            </a:r>
            <a:r>
              <a:rPr lang="ja-JP" altLang="en-US" u="sng" dirty="0"/>
              <a:t>後続のアクティビティでその情報に関連するデータセットを探索</a:t>
            </a:r>
            <a:r>
              <a:rPr lang="ja-JP" altLang="en-US" dirty="0"/>
              <a:t>していくという手順をお勧めします。</a:t>
            </a:r>
            <a:endParaRPr lang="en-US" altLang="ja-JP"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646331"/>
          </a:xfrm>
          <a:prstGeom prst="rect">
            <a:avLst/>
          </a:prstGeom>
          <a:noFill/>
        </p:spPr>
        <p:txBody>
          <a:bodyPr wrap="square" rtlCol="0">
            <a:spAutoFit/>
          </a:bodyPr>
          <a:lstStyle/>
          <a:p>
            <a:r>
              <a:rPr kumimoji="1" lang="ja-JP" altLang="en-US" dirty="0"/>
              <a:t>ここまでにまとめた情報をもとに、品質を向上したい情報の要求とその要求における付帯条件をまとめます。</a:t>
            </a:r>
            <a:endParaRPr kumimoji="1" lang="en-US" altLang="ja-JP" dirty="0"/>
          </a:p>
          <a:p>
            <a:r>
              <a:rPr kumimoji="1" lang="ja-JP" altLang="en-US" dirty="0"/>
              <a:t>何ができたら</a:t>
            </a:r>
            <a:r>
              <a:rPr kumimoji="1" lang="en-US" altLang="ja-JP" dirty="0"/>
              <a:t>OK</a:t>
            </a:r>
            <a:r>
              <a:rPr kumimoji="1" lang="ja-JP" altLang="en-US" dirty="0"/>
              <a:t>か、何ができないといけないかは、後々重要になってくるので、ここで基準を明確に定義します。</a:t>
            </a:r>
            <a:endParaRPr kumimoji="1" lang="en-US" altLang="ja-JP" dirty="0"/>
          </a:p>
        </p:txBody>
      </p:sp>
      <p:sp>
        <p:nvSpPr>
          <p:cNvPr id="4" name="右中かっこ 3">
            <a:extLst>
              <a:ext uri="{FF2B5EF4-FFF2-40B4-BE49-F238E27FC236}">
                <a16:creationId xmlns:a16="http://schemas.microsoft.com/office/drawing/2014/main" id="{B97DC85B-9788-4353-BAB4-4620142C159F}"/>
              </a:ext>
            </a:extLst>
          </p:cNvPr>
          <p:cNvSpPr/>
          <p:nvPr/>
        </p:nvSpPr>
        <p:spPr>
          <a:xfrm rot="5400000">
            <a:off x="3718083" y="2392197"/>
            <a:ext cx="243950" cy="3793916"/>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5" name="四角形: 角を丸くする 4">
            <a:extLst>
              <a:ext uri="{FF2B5EF4-FFF2-40B4-BE49-F238E27FC236}">
                <a16:creationId xmlns:a16="http://schemas.microsoft.com/office/drawing/2014/main" id="{8AB07CAF-BB99-4CF6-9F76-B2B56806466B}"/>
              </a:ext>
            </a:extLst>
          </p:cNvPr>
          <p:cNvSpPr/>
          <p:nvPr/>
        </p:nvSpPr>
        <p:spPr>
          <a:xfrm>
            <a:off x="1888915" y="4478862"/>
            <a:ext cx="3848101" cy="855133"/>
          </a:xfrm>
          <a:prstGeom prst="round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1</a:t>
            </a:r>
            <a:r>
              <a:rPr kumimoji="1" lang="ja-JP" altLang="en-US" dirty="0">
                <a:solidFill>
                  <a:schemeClr val="tx1"/>
                </a:solidFill>
              </a:rPr>
              <a:t>つのビジネスニーズに対応する情報要求が複数存在する場合もある</a:t>
            </a:r>
            <a:endParaRPr kumimoji="1" lang="en-US" altLang="ja-JP" dirty="0">
              <a:solidFill>
                <a:schemeClr val="tx1"/>
              </a:solidFill>
            </a:endParaRPr>
          </a:p>
        </p:txBody>
      </p:sp>
      <p:pic>
        <p:nvPicPr>
          <p:cNvPr id="13" name="図 12">
            <a:extLst>
              <a:ext uri="{FF2B5EF4-FFF2-40B4-BE49-F238E27FC236}">
                <a16:creationId xmlns:a16="http://schemas.microsoft.com/office/drawing/2014/main" id="{0B5D7864-F58B-405E-ABB4-3DFB3FB8BDD1}"/>
              </a:ext>
            </a:extLst>
          </p:cNvPr>
          <p:cNvPicPr>
            <a:picLocks noChangeAspect="1"/>
          </p:cNvPicPr>
          <p:nvPr/>
        </p:nvPicPr>
        <p:blipFill>
          <a:blip r:embed="rId2"/>
          <a:stretch>
            <a:fillRect/>
          </a:stretch>
        </p:blipFill>
        <p:spPr>
          <a:xfrm>
            <a:off x="225214" y="2763077"/>
            <a:ext cx="5511802" cy="1183560"/>
          </a:xfrm>
          <a:prstGeom prst="rect">
            <a:avLst/>
          </a:prstGeom>
        </p:spPr>
      </p:pic>
      <p:sp>
        <p:nvSpPr>
          <p:cNvPr id="17" name="Google Shape;477;p18">
            <a:extLst>
              <a:ext uri="{FF2B5EF4-FFF2-40B4-BE49-F238E27FC236}">
                <a16:creationId xmlns:a16="http://schemas.microsoft.com/office/drawing/2014/main" id="{D15E5C9A-6550-48DD-B023-BBC539410A9D}"/>
              </a:ext>
            </a:extLst>
          </p:cNvPr>
          <p:cNvSpPr/>
          <p:nvPr/>
        </p:nvSpPr>
        <p:spPr>
          <a:xfrm>
            <a:off x="225214" y="2763077"/>
            <a:ext cx="1717886" cy="1183560"/>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8" name="Google Shape;477;p18">
            <a:extLst>
              <a:ext uri="{FF2B5EF4-FFF2-40B4-BE49-F238E27FC236}">
                <a16:creationId xmlns:a16="http://schemas.microsoft.com/office/drawing/2014/main" id="{4CEFFBD9-AEBB-4856-9055-71A32C3E3A77}"/>
              </a:ext>
            </a:extLst>
          </p:cNvPr>
          <p:cNvSpPr/>
          <p:nvPr/>
        </p:nvSpPr>
        <p:spPr>
          <a:xfrm>
            <a:off x="1477203" y="2763077"/>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フッター プレースホルダー 2">
            <a:extLst>
              <a:ext uri="{FF2B5EF4-FFF2-40B4-BE49-F238E27FC236}">
                <a16:creationId xmlns:a16="http://schemas.microsoft.com/office/drawing/2014/main" id="{DBCF472D-5052-3452-30E6-1EE868E98D7D}"/>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7" name="スライド番号プレースホルダー 6">
            <a:extLst>
              <a:ext uri="{FF2B5EF4-FFF2-40B4-BE49-F238E27FC236}">
                <a16:creationId xmlns:a16="http://schemas.microsoft.com/office/drawing/2014/main" id="{227CC742-D5A9-7F72-8189-BA5A01D2C34D}"/>
              </a:ext>
            </a:extLst>
          </p:cNvPr>
          <p:cNvSpPr>
            <a:spLocks noGrp="1"/>
          </p:cNvSpPr>
          <p:nvPr>
            <p:ph type="sldNum" sz="quarter" idx="12"/>
          </p:nvPr>
        </p:nvSpPr>
        <p:spPr/>
        <p:txBody>
          <a:bodyPr/>
          <a:lstStyle/>
          <a:p>
            <a:pPr rtl="0"/>
            <a:fld id="{3A98EE3D-8CD1-4C3F-BD1C-C98C9596463C}" type="slidenum">
              <a:rPr lang="en-US" smtClean="0"/>
              <a:t>15</a:t>
            </a:fld>
            <a:endParaRPr lang="en-US" dirty="0"/>
          </a:p>
        </p:txBody>
      </p:sp>
    </p:spTree>
    <p:extLst>
      <p:ext uri="{BB962C8B-B14F-4D97-AF65-F5344CB8AC3E}">
        <p14:creationId xmlns:p14="http://schemas.microsoft.com/office/powerpoint/2010/main" val="3086236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Step1</a:t>
            </a:r>
            <a:r>
              <a:rPr lang="ja-JP" altLang="en-US" sz="3600" dirty="0"/>
              <a:t>　ビジネスニーズの把握</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ビジネスニーズ（</a:t>
            </a:r>
            <a:r>
              <a:rPr lang="en-US" altLang="ja-JP" dirty="0"/>
              <a:t>What</a:t>
            </a:r>
            <a:r>
              <a:rPr lang="ja-JP" altLang="en-US" dirty="0"/>
              <a:t>）</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1.4</a:t>
            </a:r>
            <a:r>
              <a:rPr lang="ja-JP" altLang="en-US" dirty="0"/>
              <a:t>　情報要求内容の品質要件を明確化する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fontScale="85000" lnSpcReduction="20000"/>
          </a:bodyPr>
          <a:lstStyle/>
          <a:p>
            <a:pPr>
              <a:spcBef>
                <a:spcPts val="0"/>
              </a:spcBef>
            </a:pPr>
            <a:r>
              <a:rPr lang="ja-JP" altLang="en-US" sz="2000" dirty="0"/>
              <a:t>①データ品質要件（</a:t>
            </a:r>
            <a:r>
              <a:rPr lang="en-US" altLang="ja-JP" sz="2000" dirty="0"/>
              <a:t>How</a:t>
            </a:r>
            <a:r>
              <a:rPr lang="ja-JP" altLang="en-US" sz="2000" dirty="0"/>
              <a:t>）　</a:t>
            </a:r>
            <a:endParaRPr lang="en-US" altLang="ja-JP" sz="2000" dirty="0"/>
          </a:p>
          <a:p>
            <a:pPr marL="266400" indent="-266400">
              <a:spcBef>
                <a:spcPts val="300"/>
              </a:spcBef>
            </a:pPr>
            <a:r>
              <a:rPr lang="ja-JP" altLang="en-US" sz="2000" dirty="0"/>
              <a:t>・品質評価軸（正確性</a:t>
            </a:r>
            <a:r>
              <a:rPr lang="en-US" altLang="ja-JP" sz="2000" dirty="0"/>
              <a:t>~</a:t>
            </a:r>
            <a:r>
              <a:rPr lang="ja-JP" altLang="en-US" sz="2000" dirty="0"/>
              <a:t>アクセス可能性）</a:t>
            </a:r>
            <a:endParaRPr lang="en-US" altLang="ja-JP" sz="2000" dirty="0"/>
          </a:p>
          <a:p>
            <a:pPr marL="396000" indent="-355600">
              <a:spcBef>
                <a:spcPts val="300"/>
              </a:spcBef>
            </a:pPr>
            <a:r>
              <a:rPr lang="ja-JP" altLang="en-US" dirty="0"/>
              <a:t>ここでは、</a:t>
            </a:r>
            <a:r>
              <a:rPr lang="ja-JP" altLang="en-US" dirty="0">
                <a:solidFill>
                  <a:srgbClr val="0070C0"/>
                </a:solidFill>
              </a:rPr>
              <a:t>品質要件</a:t>
            </a:r>
            <a:r>
              <a:rPr lang="ja-JP" altLang="en-US" dirty="0"/>
              <a:t>を明確化します。ただ、一概にデータ品質と言っても、</a:t>
            </a:r>
            <a:r>
              <a:rPr lang="ja-JP" altLang="en-US" u="sng" dirty="0"/>
              <a:t>データの特性によって求められる品質は異なります</a:t>
            </a:r>
            <a:r>
              <a:rPr lang="ja-JP" altLang="en-US" dirty="0"/>
              <a:t>。</a:t>
            </a:r>
            <a:endParaRPr lang="en-US" altLang="ja-JP" dirty="0"/>
          </a:p>
          <a:p>
            <a:pPr marL="396000" indent="-355600">
              <a:spcBef>
                <a:spcPts val="300"/>
              </a:spcBef>
            </a:pPr>
            <a:r>
              <a:rPr lang="ja-JP" altLang="en-US" dirty="0"/>
              <a:t>例えば、顧客名簿のような情報では、顧客データの正確性＝客観的に正しいデータ、がまずは第一に求められるでしょう。また、氏名、住所、電話番号、性別、生年月日などのデータの完全性も求められるかもしれません。しかし、精度＝数値データの桁数などは関係なさそうといった具合です。</a:t>
            </a:r>
            <a:endParaRPr lang="en-US" altLang="ja-JP" dirty="0"/>
          </a:p>
          <a:p>
            <a:pPr marL="266400" indent="-266400">
              <a:spcBef>
                <a:spcPts val="300"/>
              </a:spcBef>
            </a:pPr>
            <a:r>
              <a:rPr lang="ja-JP" altLang="en-US" sz="1800" dirty="0"/>
              <a:t>・</a:t>
            </a:r>
            <a:r>
              <a:rPr lang="ja-JP" altLang="en-US" sz="2000" dirty="0"/>
              <a:t>品質測定頻度</a:t>
            </a:r>
            <a:r>
              <a:rPr lang="en-US" altLang="ja-JP" sz="2000" dirty="0"/>
              <a:t>/</a:t>
            </a:r>
            <a:r>
              <a:rPr lang="ja-JP" altLang="en-US" sz="2000" dirty="0"/>
              <a:t>品質測定タイミング</a:t>
            </a:r>
            <a:endParaRPr lang="en-US" altLang="ja-JP" sz="2000" dirty="0"/>
          </a:p>
          <a:p>
            <a:pPr marL="396000" indent="-396000">
              <a:spcBef>
                <a:spcPts val="300"/>
              </a:spcBef>
            </a:pPr>
            <a:r>
              <a:rPr lang="ja-JP" altLang="en-US" dirty="0"/>
              <a:t>さらに「</a:t>
            </a:r>
            <a:r>
              <a:rPr lang="ja-JP" altLang="en-US" dirty="0">
                <a:solidFill>
                  <a:srgbClr val="0070C0"/>
                </a:solidFill>
              </a:rPr>
              <a:t>品質測定頻度</a:t>
            </a:r>
            <a:r>
              <a:rPr lang="ja-JP" altLang="en-US" dirty="0"/>
              <a:t>」と「</a:t>
            </a:r>
            <a:r>
              <a:rPr lang="ja-JP" altLang="en-US" dirty="0">
                <a:solidFill>
                  <a:srgbClr val="0070C0"/>
                </a:solidFill>
              </a:rPr>
              <a:t>品質測定タイミング</a:t>
            </a:r>
            <a:r>
              <a:rPr lang="ja-JP" altLang="en-US" dirty="0"/>
              <a:t>」を記載可能であれば記載します。これは</a:t>
            </a:r>
            <a:r>
              <a:rPr lang="ja-JP" altLang="en-US" u="sng" dirty="0"/>
              <a:t>品質測定を業務プロセスとは異なるタイミングで実施すべきか</a:t>
            </a:r>
            <a:r>
              <a:rPr lang="ja-JP" altLang="en-US" dirty="0"/>
              <a:t>否かを明確化するための項目です。</a:t>
            </a:r>
            <a:endParaRPr lang="en-US" altLang="ja-JP"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次に品質を改善したい「情報」のデータ品質の要件を明確化します。</a:t>
            </a:r>
            <a:endParaRPr kumimoji="1" lang="en-US" altLang="ja-JP" dirty="0"/>
          </a:p>
          <a:p>
            <a:r>
              <a:rPr kumimoji="1" lang="ja-JP" altLang="en-US" dirty="0"/>
              <a:t>その情報に対して、どういう品質が求められるのか、情報の特性を考えて、定義していきます。</a:t>
            </a:r>
            <a:endParaRPr kumimoji="1" lang="en-US" altLang="ja-JP" dirty="0"/>
          </a:p>
          <a:p>
            <a:r>
              <a:rPr kumimoji="1" lang="ja-JP" altLang="en-US" dirty="0"/>
              <a:t>（品質要件＝データ品質評価軸は、</a:t>
            </a:r>
            <a:r>
              <a:rPr kumimoji="1" lang="en-US" altLang="ja-JP" dirty="0"/>
              <a:t>DMBOK2  1.3.3</a:t>
            </a:r>
            <a:r>
              <a:rPr kumimoji="1" lang="ja-JP" altLang="en-US" dirty="0"/>
              <a:t>項　</a:t>
            </a:r>
            <a:r>
              <a:rPr kumimoji="1" lang="en-US" altLang="ja-JP" dirty="0"/>
              <a:t>491P</a:t>
            </a:r>
            <a:r>
              <a:rPr kumimoji="1" lang="ja-JP" altLang="en-US" dirty="0"/>
              <a:t>　表</a:t>
            </a:r>
            <a:r>
              <a:rPr kumimoji="1" lang="en-US" altLang="ja-JP" dirty="0"/>
              <a:t>29</a:t>
            </a:r>
            <a:r>
              <a:rPr kumimoji="1" lang="ja-JP" altLang="en-US" dirty="0"/>
              <a:t>を参照）</a:t>
            </a:r>
          </a:p>
        </p:txBody>
      </p:sp>
      <p:pic>
        <p:nvPicPr>
          <p:cNvPr id="2" name="図 1">
            <a:extLst>
              <a:ext uri="{FF2B5EF4-FFF2-40B4-BE49-F238E27FC236}">
                <a16:creationId xmlns:a16="http://schemas.microsoft.com/office/drawing/2014/main" id="{67EE3856-FB9A-483E-A903-C46B3C0C78EB}"/>
              </a:ext>
            </a:extLst>
          </p:cNvPr>
          <p:cNvPicPr>
            <a:picLocks noChangeAspect="1"/>
          </p:cNvPicPr>
          <p:nvPr/>
        </p:nvPicPr>
        <p:blipFill>
          <a:blip r:embed="rId2"/>
          <a:stretch>
            <a:fillRect/>
          </a:stretch>
        </p:blipFill>
        <p:spPr>
          <a:xfrm>
            <a:off x="224122" y="2615238"/>
            <a:ext cx="5512894" cy="3525885"/>
          </a:xfrm>
          <a:prstGeom prst="rect">
            <a:avLst/>
          </a:prstGeom>
        </p:spPr>
      </p:pic>
      <p:sp>
        <p:nvSpPr>
          <p:cNvPr id="13" name="Google Shape;477;p18">
            <a:extLst>
              <a:ext uri="{FF2B5EF4-FFF2-40B4-BE49-F238E27FC236}">
                <a16:creationId xmlns:a16="http://schemas.microsoft.com/office/drawing/2014/main" id="{A9B64334-26D8-42EC-82C8-83C734FFE1F3}"/>
              </a:ext>
            </a:extLst>
          </p:cNvPr>
          <p:cNvSpPr/>
          <p:nvPr/>
        </p:nvSpPr>
        <p:spPr>
          <a:xfrm>
            <a:off x="1016000" y="2615239"/>
            <a:ext cx="927100" cy="3036262"/>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5" name="Google Shape;477;p18">
            <a:extLst>
              <a:ext uri="{FF2B5EF4-FFF2-40B4-BE49-F238E27FC236}">
                <a16:creationId xmlns:a16="http://schemas.microsoft.com/office/drawing/2014/main" id="{F0130B95-9BFA-45A7-B71F-6F4A584A8BD5}"/>
              </a:ext>
            </a:extLst>
          </p:cNvPr>
          <p:cNvSpPr/>
          <p:nvPr/>
        </p:nvSpPr>
        <p:spPr>
          <a:xfrm>
            <a:off x="1578803" y="2594356"/>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9" name="Google Shape;477;p18">
            <a:extLst>
              <a:ext uri="{FF2B5EF4-FFF2-40B4-BE49-F238E27FC236}">
                <a16:creationId xmlns:a16="http://schemas.microsoft.com/office/drawing/2014/main" id="{5FEBBC31-462D-46F7-9374-4FCB6C676E04}"/>
              </a:ext>
            </a:extLst>
          </p:cNvPr>
          <p:cNvSpPr/>
          <p:nvPr/>
        </p:nvSpPr>
        <p:spPr>
          <a:xfrm>
            <a:off x="1016000" y="5625246"/>
            <a:ext cx="927100" cy="536759"/>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0" name="Google Shape;477;p18">
            <a:extLst>
              <a:ext uri="{FF2B5EF4-FFF2-40B4-BE49-F238E27FC236}">
                <a16:creationId xmlns:a16="http://schemas.microsoft.com/office/drawing/2014/main" id="{B8F4EDE7-994A-45C0-91F3-D2154D2AD13D}"/>
              </a:ext>
            </a:extLst>
          </p:cNvPr>
          <p:cNvSpPr/>
          <p:nvPr/>
        </p:nvSpPr>
        <p:spPr>
          <a:xfrm>
            <a:off x="1578803" y="5550241"/>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7" name="フッター プレースホルダー 6">
            <a:extLst>
              <a:ext uri="{FF2B5EF4-FFF2-40B4-BE49-F238E27FC236}">
                <a16:creationId xmlns:a16="http://schemas.microsoft.com/office/drawing/2014/main" id="{8DA94B44-AADC-E2A5-C13B-190BA6AB7381}"/>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8" name="スライド番号プレースホルダー 7">
            <a:extLst>
              <a:ext uri="{FF2B5EF4-FFF2-40B4-BE49-F238E27FC236}">
                <a16:creationId xmlns:a16="http://schemas.microsoft.com/office/drawing/2014/main" id="{FC0D7FC3-CC0A-02BF-89F4-3C2B9F20EAD9}"/>
              </a:ext>
            </a:extLst>
          </p:cNvPr>
          <p:cNvSpPr>
            <a:spLocks noGrp="1"/>
          </p:cNvSpPr>
          <p:nvPr>
            <p:ph type="sldNum" sz="quarter" idx="12"/>
          </p:nvPr>
        </p:nvSpPr>
        <p:spPr/>
        <p:txBody>
          <a:bodyPr/>
          <a:lstStyle/>
          <a:p>
            <a:pPr rtl="0"/>
            <a:fld id="{3A98EE3D-8CD1-4C3F-BD1C-C98C9596463C}" type="slidenum">
              <a:rPr lang="en-US" smtClean="0"/>
              <a:t>16</a:t>
            </a:fld>
            <a:endParaRPr lang="en-US" dirty="0"/>
          </a:p>
        </p:txBody>
      </p:sp>
    </p:spTree>
    <p:extLst>
      <p:ext uri="{BB962C8B-B14F-4D97-AF65-F5344CB8AC3E}">
        <p14:creationId xmlns:p14="http://schemas.microsoft.com/office/powerpoint/2010/main" val="24234224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5188EC9F-4B93-FA8C-E63E-6BBD82075CD8}"/>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3" name="スライド番号プレースホルダー 2">
            <a:extLst>
              <a:ext uri="{FF2B5EF4-FFF2-40B4-BE49-F238E27FC236}">
                <a16:creationId xmlns:a16="http://schemas.microsoft.com/office/drawing/2014/main" id="{9649F3B5-3822-52DC-F48E-0EB1D350F6FB}"/>
              </a:ext>
            </a:extLst>
          </p:cNvPr>
          <p:cNvSpPr>
            <a:spLocks noGrp="1"/>
          </p:cNvSpPr>
          <p:nvPr>
            <p:ph type="sldNum" sz="quarter" idx="12"/>
          </p:nvPr>
        </p:nvSpPr>
        <p:spPr/>
        <p:txBody>
          <a:bodyPr/>
          <a:lstStyle/>
          <a:p>
            <a:pPr rtl="0"/>
            <a:fld id="{3A98EE3D-8CD1-4C3F-BD1C-C98C9596463C}" type="slidenum">
              <a:rPr lang="en-US" smtClean="0"/>
              <a:t>17</a:t>
            </a:fld>
            <a:endParaRPr lang="en-US" dirty="0"/>
          </a:p>
        </p:txBody>
      </p:sp>
      <p:graphicFrame>
        <p:nvGraphicFramePr>
          <p:cNvPr id="4" name="表 4">
            <a:extLst>
              <a:ext uri="{FF2B5EF4-FFF2-40B4-BE49-F238E27FC236}">
                <a16:creationId xmlns:a16="http://schemas.microsoft.com/office/drawing/2014/main" id="{DE6572CB-78A9-9E11-7D3F-5E8A93BAA18F}"/>
              </a:ext>
            </a:extLst>
          </p:cNvPr>
          <p:cNvGraphicFramePr>
            <a:graphicFrameLocks/>
          </p:cNvGraphicFramePr>
          <p:nvPr>
            <p:extLst>
              <p:ext uri="{D42A27DB-BD31-4B8C-83A1-F6EECF244321}">
                <p14:modId xmlns:p14="http://schemas.microsoft.com/office/powerpoint/2010/main" val="3315416060"/>
              </p:ext>
            </p:extLst>
          </p:nvPr>
        </p:nvGraphicFramePr>
        <p:xfrm>
          <a:off x="355619" y="1752304"/>
          <a:ext cx="11497955" cy="4888103"/>
        </p:xfrm>
        <a:graphic>
          <a:graphicData uri="http://schemas.openxmlformats.org/drawingml/2006/table">
            <a:tbl>
              <a:tblPr firstRow="1" bandRow="1">
                <a:tableStyleId>{5940675A-B579-460E-94D1-54222C63F5DA}</a:tableStyleId>
              </a:tblPr>
              <a:tblGrid>
                <a:gridCol w="440047">
                  <a:extLst>
                    <a:ext uri="{9D8B030D-6E8A-4147-A177-3AD203B41FA5}">
                      <a16:colId xmlns:a16="http://schemas.microsoft.com/office/drawing/2014/main" val="1549287706"/>
                    </a:ext>
                  </a:extLst>
                </a:gridCol>
                <a:gridCol w="1210490">
                  <a:extLst>
                    <a:ext uri="{9D8B030D-6E8A-4147-A177-3AD203B41FA5}">
                      <a16:colId xmlns:a16="http://schemas.microsoft.com/office/drawing/2014/main" val="3510328671"/>
                    </a:ext>
                  </a:extLst>
                </a:gridCol>
                <a:gridCol w="1312777">
                  <a:extLst>
                    <a:ext uri="{9D8B030D-6E8A-4147-A177-3AD203B41FA5}">
                      <a16:colId xmlns:a16="http://schemas.microsoft.com/office/drawing/2014/main" val="2655282303"/>
                    </a:ext>
                  </a:extLst>
                </a:gridCol>
                <a:gridCol w="4169834">
                  <a:extLst>
                    <a:ext uri="{9D8B030D-6E8A-4147-A177-3AD203B41FA5}">
                      <a16:colId xmlns:a16="http://schemas.microsoft.com/office/drawing/2014/main" val="742449934"/>
                    </a:ext>
                  </a:extLst>
                </a:gridCol>
                <a:gridCol w="4364807">
                  <a:extLst>
                    <a:ext uri="{9D8B030D-6E8A-4147-A177-3AD203B41FA5}">
                      <a16:colId xmlns:a16="http://schemas.microsoft.com/office/drawing/2014/main" val="1144124477"/>
                    </a:ext>
                  </a:extLst>
                </a:gridCol>
              </a:tblGrid>
              <a:tr h="328265">
                <a:tc gridSpan="3">
                  <a:txBody>
                    <a:bodyPr/>
                    <a:lstStyle/>
                    <a:p>
                      <a:pPr algn="ctr"/>
                      <a:r>
                        <a:rPr kumimoji="1" lang="ja-JP" altLang="en-US" sz="1100" b="1" dirty="0">
                          <a:latin typeface="+mn-ea"/>
                          <a:ea typeface="+mn-ea"/>
                        </a:rPr>
                        <a:t>データ品質評価軸</a:t>
                      </a:r>
                    </a:p>
                  </a:txBody>
                  <a:tcPr>
                    <a:solidFill>
                      <a:schemeClr val="accent3">
                        <a:lumMod val="20000"/>
                        <a:lumOff val="80000"/>
                      </a:schemeClr>
                    </a:solidFill>
                  </a:tcPr>
                </a:tc>
                <a:tc hMerge="1">
                  <a:txBody>
                    <a:bodyPr/>
                    <a:lstStyle/>
                    <a:p>
                      <a:endParaRPr kumimoji="1" lang="ja-JP" altLang="en-US" dirty="0"/>
                    </a:p>
                  </a:txBody>
                  <a:tcPr/>
                </a:tc>
                <a:tc hMerge="1">
                  <a:txBody>
                    <a:bodyPr/>
                    <a:lstStyle/>
                    <a:p>
                      <a:endParaRPr kumimoji="1" lang="ja-JP" altLang="en-US" dirty="0"/>
                    </a:p>
                  </a:txBody>
                  <a:tcPr/>
                </a:tc>
                <a:tc>
                  <a:txBody>
                    <a:bodyPr/>
                    <a:lstStyle/>
                    <a:p>
                      <a:pPr algn="ctr"/>
                      <a:r>
                        <a:rPr kumimoji="1" lang="ja-JP" altLang="en-US" sz="1100" b="1" dirty="0">
                          <a:latin typeface="+mn-ea"/>
                          <a:ea typeface="+mn-ea"/>
                        </a:rPr>
                        <a:t>説明</a:t>
                      </a:r>
                    </a:p>
                  </a:txBody>
                  <a:tcPr>
                    <a:solidFill>
                      <a:schemeClr val="accent3">
                        <a:lumMod val="20000"/>
                        <a:lumOff val="80000"/>
                      </a:schemeClr>
                    </a:solidFill>
                  </a:tcPr>
                </a:tc>
                <a:tc>
                  <a:txBody>
                    <a:bodyPr/>
                    <a:lstStyle/>
                    <a:p>
                      <a:pPr algn="ctr"/>
                      <a:r>
                        <a:rPr kumimoji="1" lang="ja-JP" altLang="en-US" sz="1100" b="1" dirty="0">
                          <a:latin typeface="+mn-ea"/>
                          <a:ea typeface="+mn-ea"/>
                        </a:rPr>
                        <a:t>品質が保たれている事例（分科会にて追記）</a:t>
                      </a:r>
                    </a:p>
                  </a:txBody>
                  <a:tcPr>
                    <a:solidFill>
                      <a:srgbClr val="E4EDD6"/>
                    </a:solidFill>
                  </a:tcPr>
                </a:tc>
                <a:extLst>
                  <a:ext uri="{0D108BD9-81ED-4DB2-BD59-A6C34878D82A}">
                    <a16:rowId xmlns:a16="http://schemas.microsoft.com/office/drawing/2014/main" val="139052198"/>
                  </a:ext>
                </a:extLst>
              </a:tr>
              <a:tr h="370840">
                <a:tc>
                  <a:txBody>
                    <a:bodyPr/>
                    <a:lstStyle/>
                    <a:p>
                      <a:r>
                        <a:rPr kumimoji="1" lang="en-US" altLang="ja-JP" sz="1050" dirty="0">
                          <a:latin typeface="+mn-ea"/>
                          <a:ea typeface="+mn-ea"/>
                        </a:rPr>
                        <a:t>1</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正確性</a:t>
                      </a:r>
                    </a:p>
                  </a:txBody>
                  <a:tcPr>
                    <a:solidFill>
                      <a:schemeClr val="bg1"/>
                    </a:solidFill>
                  </a:tcPr>
                </a:tc>
                <a:tc>
                  <a:txBody>
                    <a:bodyPr/>
                    <a:lstStyle/>
                    <a:p>
                      <a:r>
                        <a:rPr kumimoji="1" lang="en-US" altLang="ja-JP" sz="1050" dirty="0">
                          <a:latin typeface="+mn-ea"/>
                          <a:ea typeface="+mn-ea"/>
                        </a:rPr>
                        <a:t>Accuracy</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データが「現実」の実体を正しく表している。他の正しい情報と値が一致している。</a:t>
                      </a:r>
                      <a:endParaRPr kumimoji="1" lang="en-US" altLang="ja-JP" sz="1050" dirty="0">
                        <a:latin typeface="+mn-ea"/>
                        <a:ea typeface="+mn-ea"/>
                      </a:endParaRPr>
                    </a:p>
                  </a:txBody>
                  <a:tcPr>
                    <a:solidFill>
                      <a:schemeClr val="bg1"/>
                    </a:solidFill>
                  </a:tcPr>
                </a:tc>
                <a:tc>
                  <a:txBody>
                    <a:bodyPr/>
                    <a:lstStyle/>
                    <a:p>
                      <a:r>
                        <a:rPr kumimoji="1" lang="ja-JP" altLang="en-US" sz="1050" dirty="0">
                          <a:latin typeface="+mn-ea"/>
                          <a:ea typeface="+mn-ea"/>
                        </a:rPr>
                        <a:t>顧客の現住所の実態と自社で管理する顧客の住所が一致している。</a:t>
                      </a:r>
                      <a:endParaRPr kumimoji="1" lang="en-US" altLang="ja-JP" sz="1050" dirty="0">
                        <a:latin typeface="+mn-ea"/>
                        <a:ea typeface="+mn-ea"/>
                      </a:endParaRPr>
                    </a:p>
                  </a:txBody>
                  <a:tcPr>
                    <a:solidFill>
                      <a:schemeClr val="bg1"/>
                    </a:solidFill>
                  </a:tcPr>
                </a:tc>
                <a:extLst>
                  <a:ext uri="{0D108BD9-81ED-4DB2-BD59-A6C34878D82A}">
                    <a16:rowId xmlns:a16="http://schemas.microsoft.com/office/drawing/2014/main" val="2430876019"/>
                  </a:ext>
                </a:extLst>
              </a:tr>
              <a:tr h="370840">
                <a:tc>
                  <a:txBody>
                    <a:bodyPr/>
                    <a:lstStyle/>
                    <a:p>
                      <a:r>
                        <a:rPr kumimoji="1" lang="en-US" altLang="ja-JP" sz="1050" dirty="0">
                          <a:latin typeface="+mn-ea"/>
                          <a:ea typeface="+mn-ea"/>
                        </a:rPr>
                        <a:t>2</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完全性</a:t>
                      </a:r>
                    </a:p>
                  </a:txBody>
                  <a:tcPr>
                    <a:solidFill>
                      <a:schemeClr val="bg1"/>
                    </a:solidFill>
                  </a:tcPr>
                </a:tc>
                <a:tc>
                  <a:txBody>
                    <a:bodyPr/>
                    <a:lstStyle/>
                    <a:p>
                      <a:r>
                        <a:rPr kumimoji="1" lang="en-US" altLang="ja-JP" sz="1050" dirty="0">
                          <a:latin typeface="+mn-ea"/>
                          <a:ea typeface="+mn-ea"/>
                        </a:rPr>
                        <a:t>Completeness</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必要なデータが、適切な値で、全て存在している。</a:t>
                      </a:r>
                    </a:p>
                  </a:txBody>
                  <a:tcPr>
                    <a:solidFill>
                      <a:schemeClr val="bg1"/>
                    </a:solidFill>
                  </a:tcPr>
                </a:tc>
                <a:tc>
                  <a:txBody>
                    <a:bodyPr/>
                    <a:lstStyle/>
                    <a:p>
                      <a:r>
                        <a:rPr kumimoji="1" lang="ja-JP" altLang="en-US" sz="1050" dirty="0">
                          <a:latin typeface="+mn-ea"/>
                          <a:ea typeface="+mn-ea"/>
                        </a:rPr>
                        <a:t>生年月日は必ず「</a:t>
                      </a:r>
                      <a:r>
                        <a:rPr kumimoji="1" lang="en-US" altLang="ja-JP" sz="1050" dirty="0">
                          <a:latin typeface="+mn-ea"/>
                          <a:ea typeface="+mn-ea"/>
                        </a:rPr>
                        <a:t>YYYYMMDD</a:t>
                      </a:r>
                      <a:r>
                        <a:rPr kumimoji="1" lang="ja-JP" altLang="en-US" sz="1050" dirty="0">
                          <a:latin typeface="+mn-ea"/>
                          <a:ea typeface="+mn-ea"/>
                        </a:rPr>
                        <a:t>」の形で入力されており、値が「</a:t>
                      </a:r>
                      <a:r>
                        <a:rPr kumimoji="1" lang="en-US" altLang="ja-JP" sz="1050" dirty="0">
                          <a:latin typeface="+mn-ea"/>
                          <a:ea typeface="+mn-ea"/>
                        </a:rPr>
                        <a:t>NULL</a:t>
                      </a:r>
                      <a:r>
                        <a:rPr kumimoji="1" lang="ja-JP" altLang="en-US" sz="1050" dirty="0">
                          <a:latin typeface="+mn-ea"/>
                          <a:ea typeface="+mn-ea"/>
                        </a:rPr>
                        <a:t>」の</a:t>
                      </a:r>
                      <a:endParaRPr kumimoji="1" lang="en-US" altLang="ja-JP" sz="1050" dirty="0">
                        <a:latin typeface="+mn-ea"/>
                        <a:ea typeface="+mn-ea"/>
                      </a:endParaRPr>
                    </a:p>
                    <a:p>
                      <a:r>
                        <a:rPr kumimoji="1" lang="ja-JP" altLang="en-US" sz="1050" dirty="0">
                          <a:latin typeface="+mn-ea"/>
                          <a:ea typeface="+mn-ea"/>
                        </a:rPr>
                        <a:t>レコードはない。</a:t>
                      </a:r>
                    </a:p>
                  </a:txBody>
                  <a:tcPr>
                    <a:solidFill>
                      <a:schemeClr val="bg1"/>
                    </a:solidFill>
                  </a:tcPr>
                </a:tc>
                <a:extLst>
                  <a:ext uri="{0D108BD9-81ED-4DB2-BD59-A6C34878D82A}">
                    <a16:rowId xmlns:a16="http://schemas.microsoft.com/office/drawing/2014/main" val="2776755524"/>
                  </a:ext>
                </a:extLst>
              </a:tr>
              <a:tr h="370840">
                <a:tc>
                  <a:txBody>
                    <a:bodyPr/>
                    <a:lstStyle/>
                    <a:p>
                      <a:r>
                        <a:rPr kumimoji="1" lang="en-US" altLang="ja-JP" sz="1050" dirty="0">
                          <a:latin typeface="+mn-ea"/>
                          <a:ea typeface="+mn-ea"/>
                        </a:rPr>
                        <a:t>3</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一貫性</a:t>
                      </a:r>
                    </a:p>
                  </a:txBody>
                  <a:tcPr>
                    <a:solidFill>
                      <a:schemeClr val="bg1"/>
                    </a:solidFill>
                  </a:tcPr>
                </a:tc>
                <a:tc>
                  <a:txBody>
                    <a:bodyPr/>
                    <a:lstStyle/>
                    <a:p>
                      <a:r>
                        <a:rPr kumimoji="1" lang="en-US" altLang="ja-JP" sz="1050" dirty="0">
                          <a:latin typeface="+mn-ea"/>
                          <a:ea typeface="+mn-ea"/>
                        </a:rPr>
                        <a:t>Consistency</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あるデータセット内のデータ値が、他のデータセットの値と一致している。</a:t>
                      </a:r>
                    </a:p>
                  </a:txBody>
                  <a:tcPr>
                    <a:solidFill>
                      <a:schemeClr val="bg1"/>
                    </a:solidFill>
                  </a:tcPr>
                </a:tc>
                <a:tc>
                  <a:txBody>
                    <a:bodyPr/>
                    <a:lstStyle/>
                    <a:p>
                      <a:r>
                        <a:rPr kumimoji="1" lang="ja-JP" altLang="en-US" sz="1050" dirty="0">
                          <a:latin typeface="+mn-ea"/>
                          <a:ea typeface="+mn-ea"/>
                        </a:rPr>
                        <a:t>単価は複数のシステムで保持している項目だが、必ず１円単位で表されている。</a:t>
                      </a:r>
                    </a:p>
                  </a:txBody>
                  <a:tcPr>
                    <a:solidFill>
                      <a:schemeClr val="bg1"/>
                    </a:solidFill>
                  </a:tcPr>
                </a:tc>
                <a:extLst>
                  <a:ext uri="{0D108BD9-81ED-4DB2-BD59-A6C34878D82A}">
                    <a16:rowId xmlns:a16="http://schemas.microsoft.com/office/drawing/2014/main" val="294486146"/>
                  </a:ext>
                </a:extLst>
              </a:tr>
              <a:tr h="370840">
                <a:tc>
                  <a:txBody>
                    <a:bodyPr/>
                    <a:lstStyle/>
                    <a:p>
                      <a:r>
                        <a:rPr kumimoji="1" lang="en-US" altLang="ja-JP" sz="1050" dirty="0">
                          <a:latin typeface="+mn-ea"/>
                          <a:ea typeface="+mn-ea"/>
                        </a:rPr>
                        <a:t>4</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最新性</a:t>
                      </a:r>
                    </a:p>
                  </a:txBody>
                  <a:tcP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dirty="0">
                          <a:latin typeface="+mn-ea"/>
                          <a:ea typeface="+mn-ea"/>
                        </a:rPr>
                        <a:t>Currency</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データが表そうとしている情報が最新である。</a:t>
                      </a:r>
                      <a:endParaRPr kumimoji="1" lang="en-US" altLang="ja-JP" sz="1050" dirty="0">
                        <a:latin typeface="+mn-ea"/>
                        <a:ea typeface="+mn-ea"/>
                      </a:endParaRPr>
                    </a:p>
                  </a:txBody>
                  <a:tcPr>
                    <a:solidFill>
                      <a:schemeClr val="bg1"/>
                    </a:solidFill>
                  </a:tcPr>
                </a:tc>
                <a:tc>
                  <a:txBody>
                    <a:bodyPr/>
                    <a:lstStyle/>
                    <a:p>
                      <a:r>
                        <a:rPr kumimoji="1" lang="ja-JP" altLang="en-US" sz="1050" dirty="0">
                          <a:latin typeface="+mn-ea"/>
                          <a:ea typeface="+mn-ea"/>
                        </a:rPr>
                        <a:t>品目マスタがリアルタイムで更新されている。</a:t>
                      </a:r>
                      <a:endParaRPr kumimoji="1" lang="en-US" altLang="ja-JP" sz="1050" dirty="0">
                        <a:latin typeface="+mn-ea"/>
                        <a:ea typeface="+mn-ea"/>
                      </a:endParaRPr>
                    </a:p>
                  </a:txBody>
                  <a:tcPr>
                    <a:solidFill>
                      <a:schemeClr val="bg1"/>
                    </a:solidFill>
                  </a:tcPr>
                </a:tc>
                <a:extLst>
                  <a:ext uri="{0D108BD9-81ED-4DB2-BD59-A6C34878D82A}">
                    <a16:rowId xmlns:a16="http://schemas.microsoft.com/office/drawing/2014/main" val="3381111160"/>
                  </a:ext>
                </a:extLst>
              </a:tr>
              <a:tr h="370840">
                <a:tc>
                  <a:txBody>
                    <a:bodyPr/>
                    <a:lstStyle/>
                    <a:p>
                      <a:r>
                        <a:rPr kumimoji="1" lang="en-US" altLang="ja-JP" sz="1050" dirty="0">
                          <a:latin typeface="+mn-ea"/>
                          <a:ea typeface="+mn-ea"/>
                        </a:rPr>
                        <a:t>5</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精度</a:t>
                      </a:r>
                    </a:p>
                  </a:txBody>
                  <a:tcPr>
                    <a:solidFill>
                      <a:schemeClr val="bg1"/>
                    </a:solidFill>
                  </a:tcPr>
                </a:tc>
                <a:tc>
                  <a:txBody>
                    <a:bodyPr/>
                    <a:lstStyle/>
                    <a:p>
                      <a:r>
                        <a:rPr kumimoji="1" lang="en-US" altLang="ja-JP" sz="1050" dirty="0">
                          <a:latin typeface="+mn-ea"/>
                          <a:ea typeface="+mn-ea"/>
                        </a:rPr>
                        <a:t>Precision</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有効桁数などデータ要素の詳細度を示す。</a:t>
                      </a:r>
                    </a:p>
                  </a:txBody>
                  <a:tcPr>
                    <a:solidFill>
                      <a:schemeClr val="bg1"/>
                    </a:solidFill>
                  </a:tcPr>
                </a:tc>
                <a:tc>
                  <a:txBody>
                    <a:bodyPr/>
                    <a:lstStyle/>
                    <a:p>
                      <a:r>
                        <a:rPr kumimoji="1" lang="ja-JP" altLang="en-US" sz="1050" dirty="0">
                          <a:latin typeface="+mn-ea"/>
                          <a:ea typeface="+mn-ea"/>
                        </a:rPr>
                        <a:t>身長は、小数点第</a:t>
                      </a:r>
                      <a:r>
                        <a:rPr kumimoji="1" lang="en-US" altLang="ja-JP" sz="1050" dirty="0">
                          <a:latin typeface="+mn-ea"/>
                          <a:ea typeface="+mn-ea"/>
                        </a:rPr>
                        <a:t>1</a:t>
                      </a:r>
                      <a:r>
                        <a:rPr kumimoji="1" lang="ja-JP" altLang="en-US" sz="1050" dirty="0">
                          <a:latin typeface="+mn-ea"/>
                          <a:ea typeface="+mn-ea"/>
                        </a:rPr>
                        <a:t>位まで保持している。</a:t>
                      </a:r>
                    </a:p>
                  </a:txBody>
                  <a:tcPr>
                    <a:solidFill>
                      <a:schemeClr val="bg1"/>
                    </a:solidFill>
                  </a:tcPr>
                </a:tc>
                <a:extLst>
                  <a:ext uri="{0D108BD9-81ED-4DB2-BD59-A6C34878D82A}">
                    <a16:rowId xmlns:a16="http://schemas.microsoft.com/office/drawing/2014/main" val="3082196008"/>
                  </a:ext>
                </a:extLst>
              </a:tr>
              <a:tr h="370840">
                <a:tc>
                  <a:txBody>
                    <a:bodyPr/>
                    <a:lstStyle/>
                    <a:p>
                      <a:r>
                        <a:rPr kumimoji="1" lang="en-US" altLang="ja-JP" sz="1050" dirty="0">
                          <a:latin typeface="+mn-ea"/>
                          <a:ea typeface="+mn-ea"/>
                        </a:rPr>
                        <a:t>6</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プライバシー</a:t>
                      </a:r>
                    </a:p>
                  </a:txBody>
                  <a:tcPr>
                    <a:solidFill>
                      <a:schemeClr val="bg1"/>
                    </a:solidFill>
                  </a:tcPr>
                </a:tc>
                <a:tc>
                  <a:txBody>
                    <a:bodyPr/>
                    <a:lstStyle/>
                    <a:p>
                      <a:r>
                        <a:rPr kumimoji="1" lang="en-US" altLang="ja-JP" sz="1050" dirty="0">
                          <a:latin typeface="+mn-ea"/>
                          <a:ea typeface="+mn-ea"/>
                        </a:rPr>
                        <a:t>Privacy</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アクセスコントロールと使用法</a:t>
                      </a:r>
                      <a:r>
                        <a:rPr kumimoji="1" lang="en-US" altLang="ja-JP" sz="1050" dirty="0">
                          <a:latin typeface="+mn-ea"/>
                          <a:ea typeface="+mn-ea"/>
                        </a:rPr>
                        <a:t>(usage)</a:t>
                      </a:r>
                      <a:r>
                        <a:rPr kumimoji="1" lang="ja-JP" altLang="en-US" sz="1050" dirty="0">
                          <a:latin typeface="+mn-ea"/>
                          <a:ea typeface="+mn-ea"/>
                        </a:rPr>
                        <a:t>監視。</a:t>
                      </a:r>
                    </a:p>
                  </a:txBody>
                  <a:tcPr>
                    <a:solidFill>
                      <a:schemeClr val="bg1"/>
                    </a:solidFill>
                  </a:tcPr>
                </a:tc>
                <a:tc>
                  <a:txBody>
                    <a:bodyPr/>
                    <a:lstStyle/>
                    <a:p>
                      <a:r>
                        <a:rPr kumimoji="1" lang="ja-JP" altLang="en-US" sz="1050" dirty="0">
                          <a:latin typeface="+mn-ea"/>
                          <a:ea typeface="+mn-ea"/>
                        </a:rPr>
                        <a:t>個人情報に関するデータに対しては適切な権限を持つ人以外のアクセスが制限され、閲覧履歴が管理されている。</a:t>
                      </a:r>
                      <a:endParaRPr kumimoji="1" lang="en-US" altLang="ja-JP" sz="1050" dirty="0">
                        <a:latin typeface="+mn-ea"/>
                        <a:ea typeface="+mn-ea"/>
                      </a:endParaRPr>
                    </a:p>
                    <a:p>
                      <a:r>
                        <a:rPr kumimoji="1" lang="en-US" altLang="ja-JP" sz="1050" dirty="0">
                          <a:latin typeface="+mn-ea"/>
                          <a:ea typeface="+mn-ea"/>
                        </a:rPr>
                        <a:t>※DMBOK2</a:t>
                      </a:r>
                      <a:r>
                        <a:rPr kumimoji="1" lang="ja-JP" altLang="en-US" sz="1050" dirty="0">
                          <a:latin typeface="+mn-ea"/>
                          <a:ea typeface="+mn-ea"/>
                        </a:rPr>
                        <a:t>では削除されており、データセキュリティ章で詳述されている</a:t>
                      </a:r>
                    </a:p>
                  </a:txBody>
                  <a:tcPr>
                    <a:solidFill>
                      <a:schemeClr val="bg1"/>
                    </a:solidFill>
                  </a:tcPr>
                </a:tc>
                <a:extLst>
                  <a:ext uri="{0D108BD9-81ED-4DB2-BD59-A6C34878D82A}">
                    <a16:rowId xmlns:a16="http://schemas.microsoft.com/office/drawing/2014/main" val="3357433130"/>
                  </a:ext>
                </a:extLst>
              </a:tr>
              <a:tr h="370840">
                <a:tc>
                  <a:txBody>
                    <a:bodyPr/>
                    <a:lstStyle/>
                    <a:p>
                      <a:r>
                        <a:rPr kumimoji="1" lang="en-US" altLang="ja-JP" sz="1050" dirty="0">
                          <a:latin typeface="+mn-ea"/>
                          <a:ea typeface="+mn-ea"/>
                        </a:rPr>
                        <a:t>7</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妥当性</a:t>
                      </a:r>
                    </a:p>
                  </a:txBody>
                  <a:tcPr>
                    <a:solidFill>
                      <a:schemeClr val="bg1"/>
                    </a:solidFill>
                  </a:tcPr>
                </a:tc>
                <a:tc>
                  <a:txBody>
                    <a:bodyPr/>
                    <a:lstStyle/>
                    <a:p>
                      <a:r>
                        <a:rPr kumimoji="1" lang="en-US" altLang="ja-JP" sz="1050" dirty="0">
                          <a:latin typeface="+mn-ea"/>
                          <a:ea typeface="+mn-ea"/>
                        </a:rPr>
                        <a:t>Reasonableness</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データのパターンが期待を満たすものである。</a:t>
                      </a:r>
                    </a:p>
                  </a:txBody>
                  <a:tcPr>
                    <a:solidFill>
                      <a:schemeClr val="bg1"/>
                    </a:solidFill>
                  </a:tcPr>
                </a:tc>
                <a:tc>
                  <a:txBody>
                    <a:bodyPr/>
                    <a:lstStyle/>
                    <a:p>
                      <a:r>
                        <a:rPr kumimoji="1" lang="ja-JP" altLang="en-US" sz="1050" dirty="0">
                          <a:latin typeface="+mn-ea"/>
                          <a:ea typeface="+mn-ea"/>
                        </a:rPr>
                        <a:t>今期の売上額が、過去５年間の平均売上額の</a:t>
                      </a:r>
                      <a:r>
                        <a:rPr kumimoji="1" lang="en-US" altLang="ja-JP" sz="1050" dirty="0">
                          <a:latin typeface="+mn-ea"/>
                          <a:ea typeface="+mn-ea"/>
                        </a:rPr>
                        <a:t>±5%</a:t>
                      </a:r>
                      <a:r>
                        <a:rPr kumimoji="1" lang="ja-JP" altLang="en-US" sz="1050" dirty="0">
                          <a:latin typeface="+mn-ea"/>
                          <a:ea typeface="+mn-ea"/>
                        </a:rPr>
                        <a:t>以内に収まっている。</a:t>
                      </a:r>
                    </a:p>
                  </a:txBody>
                  <a:tcPr>
                    <a:solidFill>
                      <a:schemeClr val="bg1"/>
                    </a:solidFill>
                  </a:tcPr>
                </a:tc>
                <a:extLst>
                  <a:ext uri="{0D108BD9-81ED-4DB2-BD59-A6C34878D82A}">
                    <a16:rowId xmlns:a16="http://schemas.microsoft.com/office/drawing/2014/main" val="3636577324"/>
                  </a:ext>
                </a:extLst>
              </a:tr>
              <a:tr h="370840">
                <a:tc>
                  <a:txBody>
                    <a:bodyPr/>
                    <a:lstStyle/>
                    <a:p>
                      <a:r>
                        <a:rPr kumimoji="1" lang="en-US" altLang="ja-JP" sz="1050" dirty="0">
                          <a:latin typeface="+mn-ea"/>
                          <a:ea typeface="+mn-ea"/>
                        </a:rPr>
                        <a:t>8</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参照整合性</a:t>
                      </a:r>
                    </a:p>
                  </a:txBody>
                  <a:tcPr>
                    <a:solidFill>
                      <a:schemeClr val="bg1"/>
                    </a:solidFill>
                  </a:tcPr>
                </a:tc>
                <a:tc>
                  <a:txBody>
                    <a:bodyPr/>
                    <a:lstStyle/>
                    <a:p>
                      <a:r>
                        <a:rPr kumimoji="1" lang="en-US" altLang="ja-JP" sz="1050" dirty="0">
                          <a:latin typeface="+mn-ea"/>
                          <a:ea typeface="+mn-ea"/>
                        </a:rPr>
                        <a:t>Referential Integrity</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外部キーで参照するレコードが実際に存在し、そのエンティティが一意である。</a:t>
                      </a:r>
                    </a:p>
                  </a:txBody>
                  <a:tcPr>
                    <a:solidFill>
                      <a:schemeClr val="bg1"/>
                    </a:solidFill>
                  </a:tcPr>
                </a:tc>
                <a:tc>
                  <a:txBody>
                    <a:bodyPr/>
                    <a:lstStyle/>
                    <a:p>
                      <a:r>
                        <a:rPr kumimoji="1" lang="ja-JP" altLang="en-US" sz="1050" dirty="0">
                          <a:latin typeface="+mn-ea"/>
                          <a:ea typeface="+mn-ea"/>
                        </a:rPr>
                        <a:t>受注明細に記載されている品目コードを外部キーとして参照した際、該当するレコードが品目マスタに存在する。</a:t>
                      </a:r>
                    </a:p>
                  </a:txBody>
                  <a:tcPr>
                    <a:solidFill>
                      <a:schemeClr val="bg1"/>
                    </a:solidFill>
                  </a:tcPr>
                </a:tc>
                <a:extLst>
                  <a:ext uri="{0D108BD9-81ED-4DB2-BD59-A6C34878D82A}">
                    <a16:rowId xmlns:a16="http://schemas.microsoft.com/office/drawing/2014/main" val="944493158"/>
                  </a:ext>
                </a:extLst>
              </a:tr>
              <a:tr h="450955">
                <a:tc>
                  <a:txBody>
                    <a:bodyPr/>
                    <a:lstStyle/>
                    <a:p>
                      <a:r>
                        <a:rPr kumimoji="1" lang="en-US" altLang="ja-JP" sz="1050" dirty="0">
                          <a:latin typeface="+mn-ea"/>
                          <a:ea typeface="+mn-ea"/>
                        </a:rPr>
                        <a:t>9</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適時性</a:t>
                      </a:r>
                    </a:p>
                  </a:txBody>
                  <a:tcPr>
                    <a:solidFill>
                      <a:schemeClr val="bg1"/>
                    </a:solidFill>
                  </a:tcPr>
                </a:tc>
                <a:tc>
                  <a:txBody>
                    <a:bodyPr/>
                    <a:lstStyle/>
                    <a:p>
                      <a:r>
                        <a:rPr kumimoji="1" lang="en-US" altLang="ja-JP" sz="1050" dirty="0">
                          <a:latin typeface="+mn-ea"/>
                          <a:ea typeface="+mn-ea"/>
                        </a:rPr>
                        <a:t>Timeliness</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情報を必要な時にすぐ利用できる。</a:t>
                      </a:r>
                      <a:endParaRPr kumimoji="1" lang="en-US" altLang="ja-JP" sz="1050" dirty="0">
                        <a:latin typeface="+mn-ea"/>
                        <a:ea typeface="+mn-ea"/>
                      </a:endParaRPr>
                    </a:p>
                  </a:txBody>
                  <a:tcPr>
                    <a:solidFill>
                      <a:schemeClr val="bg1"/>
                    </a:solidFill>
                  </a:tcPr>
                </a:tc>
                <a:tc>
                  <a:txBody>
                    <a:bodyPr/>
                    <a:lstStyle/>
                    <a:p>
                      <a:r>
                        <a:rPr kumimoji="1" lang="ja-JP" altLang="en-US" sz="1050" dirty="0">
                          <a:latin typeface="+mn-ea"/>
                          <a:ea typeface="+mn-ea"/>
                        </a:rPr>
                        <a:t>営業担当者が顧客のマスタデータを検索し、すぐに利用することができる。</a:t>
                      </a:r>
                      <a:br>
                        <a:rPr kumimoji="1" lang="en-US" altLang="ja-JP" sz="1050" dirty="0">
                          <a:latin typeface="+mn-ea"/>
                          <a:ea typeface="+mn-ea"/>
                        </a:rPr>
                      </a:br>
                      <a:r>
                        <a:rPr kumimoji="1" lang="ja-JP" altLang="en-US" sz="1050" dirty="0">
                          <a:latin typeface="+mn-ea"/>
                          <a:ea typeface="+mn-ea"/>
                        </a:rPr>
                        <a:t>（利用者が望むタイミングでデータが利用できている）</a:t>
                      </a:r>
                    </a:p>
                  </a:txBody>
                  <a:tcPr>
                    <a:solidFill>
                      <a:schemeClr val="bg1"/>
                    </a:solidFill>
                  </a:tcPr>
                </a:tc>
                <a:extLst>
                  <a:ext uri="{0D108BD9-81ED-4DB2-BD59-A6C34878D82A}">
                    <a16:rowId xmlns:a16="http://schemas.microsoft.com/office/drawing/2014/main" val="8449110"/>
                  </a:ext>
                </a:extLst>
              </a:tr>
              <a:tr h="370840">
                <a:tc>
                  <a:txBody>
                    <a:bodyPr/>
                    <a:lstStyle/>
                    <a:p>
                      <a:r>
                        <a:rPr kumimoji="1" lang="en-US" altLang="ja-JP" sz="1050" dirty="0">
                          <a:latin typeface="+mn-ea"/>
                          <a:ea typeface="+mn-ea"/>
                        </a:rPr>
                        <a:t>10</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一意性</a:t>
                      </a:r>
                    </a:p>
                  </a:txBody>
                  <a:tcPr>
                    <a:solidFill>
                      <a:schemeClr val="bg1"/>
                    </a:solidFill>
                  </a:tcPr>
                </a:tc>
                <a:tc>
                  <a:txBody>
                    <a:bodyPr/>
                    <a:lstStyle/>
                    <a:p>
                      <a:r>
                        <a:rPr kumimoji="1" lang="en-US" altLang="ja-JP" sz="1050" dirty="0">
                          <a:latin typeface="+mn-ea"/>
                          <a:ea typeface="+mn-ea"/>
                        </a:rPr>
                        <a:t>Uniqueness</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エンティティがデータセット内に一つだけ存在する。</a:t>
                      </a:r>
                    </a:p>
                  </a:txBody>
                  <a:tcPr>
                    <a:solidFill>
                      <a:schemeClr val="bg1"/>
                    </a:solidFill>
                  </a:tcPr>
                </a:tc>
                <a:tc>
                  <a:txBody>
                    <a:bodyPr/>
                    <a:lstStyle/>
                    <a:p>
                      <a:r>
                        <a:rPr kumimoji="1" lang="ja-JP" altLang="en-US" sz="1050" dirty="0">
                          <a:latin typeface="+mn-ea"/>
                          <a:ea typeface="+mn-ea"/>
                        </a:rPr>
                        <a:t>重複した顧客が登録されていない。</a:t>
                      </a:r>
                      <a:endParaRPr kumimoji="1" lang="en-US" altLang="ja-JP" sz="1050" dirty="0">
                        <a:latin typeface="+mn-ea"/>
                        <a:ea typeface="+mn-ea"/>
                      </a:endParaRPr>
                    </a:p>
                    <a:p>
                      <a:r>
                        <a:rPr kumimoji="1" lang="ja-JP" altLang="en-US" sz="1050" dirty="0">
                          <a:latin typeface="+mn-ea"/>
                          <a:ea typeface="+mn-ea"/>
                        </a:rPr>
                        <a:t>顧客「</a:t>
                      </a:r>
                      <a:r>
                        <a:rPr kumimoji="1" lang="en-US" altLang="ja-JP" sz="1050" dirty="0">
                          <a:latin typeface="+mn-ea"/>
                          <a:ea typeface="+mn-ea"/>
                        </a:rPr>
                        <a:t>ABC</a:t>
                      </a:r>
                      <a:r>
                        <a:rPr kumimoji="1" lang="ja-JP" altLang="en-US" sz="1050" dirty="0">
                          <a:latin typeface="+mn-ea"/>
                          <a:ea typeface="+mn-ea"/>
                        </a:rPr>
                        <a:t>商事」は、顧客コード「</a:t>
                      </a:r>
                      <a:r>
                        <a:rPr kumimoji="1" lang="en-US" altLang="ja-JP" sz="1050" dirty="0">
                          <a:latin typeface="+mn-ea"/>
                          <a:ea typeface="+mn-ea"/>
                        </a:rPr>
                        <a:t>0001</a:t>
                      </a:r>
                      <a:r>
                        <a:rPr kumimoji="1" lang="ja-JP" altLang="en-US" sz="1050" dirty="0">
                          <a:latin typeface="+mn-ea"/>
                          <a:ea typeface="+mn-ea"/>
                        </a:rPr>
                        <a:t>」でのみ表す。</a:t>
                      </a:r>
                    </a:p>
                  </a:txBody>
                  <a:tcPr>
                    <a:solidFill>
                      <a:schemeClr val="bg1"/>
                    </a:solidFill>
                  </a:tcPr>
                </a:tc>
                <a:extLst>
                  <a:ext uri="{0D108BD9-81ED-4DB2-BD59-A6C34878D82A}">
                    <a16:rowId xmlns:a16="http://schemas.microsoft.com/office/drawing/2014/main" val="54126891"/>
                  </a:ext>
                </a:extLst>
              </a:tr>
              <a:tr h="367463">
                <a:tc>
                  <a:txBody>
                    <a:bodyPr/>
                    <a:lstStyle/>
                    <a:p>
                      <a:r>
                        <a:rPr kumimoji="1" lang="en-US" altLang="ja-JP" sz="1050" dirty="0">
                          <a:latin typeface="+mn-ea"/>
                          <a:ea typeface="+mn-ea"/>
                        </a:rPr>
                        <a:t>11</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有効性</a:t>
                      </a:r>
                    </a:p>
                  </a:txBody>
                  <a:tcPr>
                    <a:solidFill>
                      <a:schemeClr val="bg1"/>
                    </a:solidFill>
                  </a:tcPr>
                </a:tc>
                <a:tc>
                  <a:txBody>
                    <a:bodyPr/>
                    <a:lstStyle/>
                    <a:p>
                      <a:r>
                        <a:rPr kumimoji="1" lang="en-US" altLang="ja-JP" sz="1050" dirty="0">
                          <a:latin typeface="+mn-ea"/>
                          <a:ea typeface="+mn-ea"/>
                        </a:rPr>
                        <a:t>Validity</a:t>
                      </a:r>
                      <a:endParaRPr kumimoji="1" lang="ja-JP" altLang="en-US" sz="1050" dirty="0">
                        <a:latin typeface="+mn-ea"/>
                        <a:ea typeface="+mn-ea"/>
                      </a:endParaRPr>
                    </a:p>
                  </a:txBody>
                  <a:tcPr>
                    <a:solidFill>
                      <a:schemeClr val="bg1"/>
                    </a:solidFill>
                  </a:tcPr>
                </a:tc>
                <a:tc>
                  <a:txBody>
                    <a:bodyPr/>
                    <a:lstStyle/>
                    <a:p>
                      <a:r>
                        <a:rPr kumimoji="1" lang="ja-JP" altLang="en-US" sz="1050" dirty="0">
                          <a:latin typeface="+mn-ea"/>
                          <a:ea typeface="+mn-ea"/>
                        </a:rPr>
                        <a:t>データ値が定義された値の範囲と合致している。</a:t>
                      </a:r>
                    </a:p>
                  </a:txBody>
                  <a:tcPr>
                    <a:solidFill>
                      <a:schemeClr val="bg1"/>
                    </a:solidFill>
                  </a:tcPr>
                </a:tc>
                <a:tc>
                  <a:txBody>
                    <a:bodyPr/>
                    <a:lstStyle/>
                    <a:p>
                      <a:r>
                        <a:rPr kumimoji="1" lang="ja-JP" altLang="en-US" sz="1050" dirty="0">
                          <a:latin typeface="+mn-ea"/>
                          <a:ea typeface="+mn-ea"/>
                        </a:rPr>
                        <a:t>月の値が</a:t>
                      </a:r>
                      <a:r>
                        <a:rPr kumimoji="1" lang="en-US" altLang="ja-JP" sz="1050" dirty="0">
                          <a:latin typeface="+mn-ea"/>
                          <a:ea typeface="+mn-ea"/>
                        </a:rPr>
                        <a:t>1</a:t>
                      </a:r>
                      <a:r>
                        <a:rPr kumimoji="1" lang="ja-JP" altLang="en-US" sz="1050" dirty="0">
                          <a:latin typeface="+mn-ea"/>
                          <a:ea typeface="+mn-ea"/>
                        </a:rPr>
                        <a:t>から</a:t>
                      </a:r>
                      <a:r>
                        <a:rPr kumimoji="1" lang="en-US" altLang="ja-JP" sz="1050" dirty="0">
                          <a:latin typeface="+mn-ea"/>
                          <a:ea typeface="+mn-ea"/>
                        </a:rPr>
                        <a:t>12</a:t>
                      </a:r>
                      <a:r>
                        <a:rPr kumimoji="1" lang="ja-JP" altLang="en-US" sz="1050" dirty="0">
                          <a:latin typeface="+mn-ea"/>
                          <a:ea typeface="+mn-ea"/>
                        </a:rPr>
                        <a:t>のいずれかが設定されている。</a:t>
                      </a:r>
                    </a:p>
                  </a:txBody>
                  <a:tcPr>
                    <a:solidFill>
                      <a:schemeClr val="bg1"/>
                    </a:solidFill>
                  </a:tcPr>
                </a:tc>
                <a:extLst>
                  <a:ext uri="{0D108BD9-81ED-4DB2-BD59-A6C34878D82A}">
                    <a16:rowId xmlns:a16="http://schemas.microsoft.com/office/drawing/2014/main" val="1657903246"/>
                  </a:ext>
                </a:extLst>
              </a:tr>
            </a:tbl>
          </a:graphicData>
        </a:graphic>
      </p:graphicFrame>
      <p:sp>
        <p:nvSpPr>
          <p:cNvPr id="6" name="テキスト ボックス 5">
            <a:extLst>
              <a:ext uri="{FF2B5EF4-FFF2-40B4-BE49-F238E27FC236}">
                <a16:creationId xmlns:a16="http://schemas.microsoft.com/office/drawing/2014/main" id="{D7A142F9-41BC-6756-2176-F32CF0B7A70B}"/>
              </a:ext>
            </a:extLst>
          </p:cNvPr>
          <p:cNvSpPr txBox="1"/>
          <p:nvPr/>
        </p:nvSpPr>
        <p:spPr>
          <a:xfrm>
            <a:off x="476871" y="851191"/>
            <a:ext cx="11239928" cy="954107"/>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データ品質評価軸</a:t>
            </a:r>
            <a:endParaRPr kumimoji="1" lang="en-US" altLang="ja-JP" sz="2000" i="1" dirty="0">
              <a:solidFill>
                <a:srgbClr val="0070C0"/>
              </a:solidFill>
            </a:endParaRPr>
          </a:p>
          <a:p>
            <a:r>
              <a:rPr kumimoji="1" lang="ja-JP" altLang="en-US" dirty="0"/>
              <a:t>データオーナーが</a:t>
            </a:r>
            <a:r>
              <a:rPr kumimoji="1" lang="en-US" altLang="ja-JP" dirty="0"/>
              <a:t>DS</a:t>
            </a:r>
            <a:r>
              <a:rPr kumimoji="1" lang="ja-JP" altLang="en-US" dirty="0"/>
              <a:t>と</a:t>
            </a:r>
            <a:r>
              <a:rPr kumimoji="1" lang="en-US" altLang="ja-JP" dirty="0"/>
              <a:t>KPI</a:t>
            </a:r>
            <a:r>
              <a:rPr kumimoji="1" lang="ja-JP" altLang="en-US" dirty="0"/>
              <a:t>が求めるデータ品質を定義します。品質を決める軸をデータマネジメントでルール化します。</a:t>
            </a:r>
            <a:endParaRPr kumimoji="1" lang="en-US" altLang="ja-JP" dirty="0"/>
          </a:p>
          <a:p>
            <a:r>
              <a:rPr kumimoji="1" lang="ja-JP" altLang="en-US" dirty="0"/>
              <a:t>（</a:t>
            </a:r>
            <a:r>
              <a:rPr kumimoji="1" lang="en-US" altLang="ja-JP" dirty="0"/>
              <a:t>DMBOK1</a:t>
            </a:r>
            <a:r>
              <a:rPr kumimoji="1" lang="ja-JP" altLang="en-US" dirty="0"/>
              <a:t>　</a:t>
            </a:r>
            <a:r>
              <a:rPr kumimoji="1" lang="en-US" altLang="ja-JP" dirty="0"/>
              <a:t>12.2.3</a:t>
            </a:r>
            <a:r>
              <a:rPr kumimoji="1" lang="ja-JP" altLang="en-US" dirty="0"/>
              <a:t>項　</a:t>
            </a:r>
            <a:r>
              <a:rPr kumimoji="1" lang="en-US" altLang="ja-JP" dirty="0"/>
              <a:t>295P-296P</a:t>
            </a:r>
            <a:r>
              <a:rPr kumimoji="1" lang="ja-JP" altLang="en-US" dirty="0"/>
              <a:t>を参照）</a:t>
            </a:r>
          </a:p>
        </p:txBody>
      </p:sp>
      <p:sp>
        <p:nvSpPr>
          <p:cNvPr id="9" name="Title 1">
            <a:extLst>
              <a:ext uri="{FF2B5EF4-FFF2-40B4-BE49-F238E27FC236}">
                <a16:creationId xmlns:a16="http://schemas.microsoft.com/office/drawing/2014/main" id="{22FE81A4-8211-CB22-2857-D7D8434D44EE}"/>
              </a:ext>
            </a:extLst>
          </p:cNvPr>
          <p:cNvSpPr txBox="1">
            <a:spLocks/>
          </p:cNvSpPr>
          <p:nvPr/>
        </p:nvSpPr>
        <p:spPr>
          <a:xfrm>
            <a:off x="532737" y="286604"/>
            <a:ext cx="10622943" cy="504506"/>
          </a:xfrm>
          <a:prstGeom prst="rect">
            <a:avLst/>
          </a:prstGeom>
        </p:spPr>
        <p:txBody>
          <a:bodyPr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Step1</a:t>
            </a:r>
            <a:r>
              <a:rPr lang="ja-JP" altLang="en-US" sz="3600" dirty="0"/>
              <a:t>　ビジネスニーズの把握</a:t>
            </a:r>
            <a:endParaRPr lang="en-US" sz="3600" dirty="0"/>
          </a:p>
        </p:txBody>
      </p:sp>
    </p:spTree>
    <p:extLst>
      <p:ext uri="{BB962C8B-B14F-4D97-AF65-F5344CB8AC3E}">
        <p14:creationId xmlns:p14="http://schemas.microsoft.com/office/powerpoint/2010/main" val="2979301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フッター プレースホルダー 3">
            <a:extLst>
              <a:ext uri="{FF2B5EF4-FFF2-40B4-BE49-F238E27FC236}">
                <a16:creationId xmlns:a16="http://schemas.microsoft.com/office/drawing/2014/main" id="{BF1523EE-AF00-31BD-9D6B-C66B3099E0CD}"/>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E4EBDCA5-061B-D077-9AD0-A259EB657830}"/>
              </a:ext>
            </a:extLst>
          </p:cNvPr>
          <p:cNvSpPr>
            <a:spLocks noGrp="1"/>
          </p:cNvSpPr>
          <p:nvPr>
            <p:ph type="sldNum" sz="quarter" idx="12"/>
          </p:nvPr>
        </p:nvSpPr>
        <p:spPr/>
        <p:txBody>
          <a:bodyPr/>
          <a:lstStyle/>
          <a:p>
            <a:pPr rtl="0"/>
            <a:fld id="{3A98EE3D-8CD1-4C3F-BD1C-C98C9596463C}" type="slidenum">
              <a:rPr lang="en-US" smtClean="0"/>
              <a:t>18</a:t>
            </a:fld>
            <a:endParaRPr lang="en-US" dirty="0"/>
          </a:p>
        </p:txBody>
      </p:sp>
      <p:sp>
        <p:nvSpPr>
          <p:cNvPr id="6" name="Title 1">
            <a:extLst>
              <a:ext uri="{FF2B5EF4-FFF2-40B4-BE49-F238E27FC236}">
                <a16:creationId xmlns:a16="http://schemas.microsoft.com/office/drawing/2014/main" id="{79BDC475-3300-8E9E-0BD0-FF5E0ADF96D7}"/>
              </a:ext>
            </a:extLst>
          </p:cNvPr>
          <p:cNvSpPr txBox="1">
            <a:spLocks/>
          </p:cNvSpPr>
          <p:nvPr/>
        </p:nvSpPr>
        <p:spPr>
          <a:xfrm>
            <a:off x="532737" y="286604"/>
            <a:ext cx="10622943" cy="504506"/>
          </a:xfrm>
          <a:prstGeom prst="rect">
            <a:avLst/>
          </a:prstGeom>
        </p:spPr>
        <p:txBody>
          <a:bodyPr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Step1</a:t>
            </a:r>
            <a:r>
              <a:rPr lang="ja-JP" altLang="en-US" sz="3600" dirty="0"/>
              <a:t>　ビジネスニーズの把握</a:t>
            </a:r>
            <a:endParaRPr lang="en-US" sz="3600" dirty="0"/>
          </a:p>
        </p:txBody>
      </p:sp>
      <p:sp>
        <p:nvSpPr>
          <p:cNvPr id="7" name="テキスト ボックス 6">
            <a:extLst>
              <a:ext uri="{FF2B5EF4-FFF2-40B4-BE49-F238E27FC236}">
                <a16:creationId xmlns:a16="http://schemas.microsoft.com/office/drawing/2014/main" id="{FF9A0D87-0473-A0DD-3B5A-572F5CEE26D0}"/>
              </a:ext>
            </a:extLst>
          </p:cNvPr>
          <p:cNvSpPr txBox="1"/>
          <p:nvPr/>
        </p:nvSpPr>
        <p:spPr>
          <a:xfrm>
            <a:off x="476871" y="852755"/>
            <a:ext cx="11239928" cy="677108"/>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データ品質基準の例　</a:t>
            </a:r>
            <a:r>
              <a:rPr kumimoji="1" lang="en-US" altLang="ja-JP" sz="2000" i="1" dirty="0">
                <a:solidFill>
                  <a:srgbClr val="0070C0"/>
                </a:solidFill>
              </a:rPr>
              <a:t>Citi bank 2013</a:t>
            </a:r>
            <a:endParaRPr kumimoji="1" lang="en-US" altLang="ja-JP" dirty="0"/>
          </a:p>
          <a:p>
            <a:r>
              <a:rPr lang="ja-JP" altLang="en-US" sz="1800" dirty="0">
                <a:latin typeface="+mn-ea"/>
              </a:rPr>
              <a:t>（</a:t>
            </a:r>
            <a:r>
              <a:rPr lang="en-US" altLang="ja-JP" sz="1800" dirty="0">
                <a:latin typeface="+mn-ea"/>
              </a:rPr>
              <a:t>Predictive Analytics Conference 2013</a:t>
            </a:r>
            <a:r>
              <a:rPr lang="ja-JP" altLang="en-US" sz="1800" dirty="0">
                <a:latin typeface="+mn-ea"/>
              </a:rPr>
              <a:t>　</a:t>
            </a:r>
            <a:r>
              <a:rPr lang="en-US" altLang="ja-JP" sz="1800" dirty="0">
                <a:latin typeface="+mn-ea"/>
              </a:rPr>
              <a:t>The Importance of Data Quality in the Context of Big Data</a:t>
            </a:r>
            <a:r>
              <a:rPr lang="ja-JP" altLang="en-US" sz="1800" dirty="0">
                <a:latin typeface="+mn-ea"/>
              </a:rPr>
              <a:t>　</a:t>
            </a:r>
            <a:r>
              <a:rPr lang="en-US" altLang="ja-JP" sz="1800" dirty="0">
                <a:latin typeface="+mn-ea"/>
              </a:rPr>
              <a:t>Citi</a:t>
            </a:r>
            <a:r>
              <a:rPr lang="ja-JP" altLang="en-US" sz="1800" dirty="0">
                <a:latin typeface="+mn-ea"/>
              </a:rPr>
              <a:t>　参照）</a:t>
            </a:r>
            <a:endParaRPr lang="en-US" altLang="ja-JP" sz="1800" dirty="0">
              <a:latin typeface="+mn-ea"/>
            </a:endParaRPr>
          </a:p>
        </p:txBody>
      </p:sp>
      <p:grpSp>
        <p:nvGrpSpPr>
          <p:cNvPr id="9" name="グループ化 8">
            <a:extLst>
              <a:ext uri="{FF2B5EF4-FFF2-40B4-BE49-F238E27FC236}">
                <a16:creationId xmlns:a16="http://schemas.microsoft.com/office/drawing/2014/main" id="{09DA2F54-D717-792E-1816-6E92E7438A92}"/>
              </a:ext>
            </a:extLst>
          </p:cNvPr>
          <p:cNvGrpSpPr/>
          <p:nvPr/>
        </p:nvGrpSpPr>
        <p:grpSpPr>
          <a:xfrm>
            <a:off x="7621866" y="2009040"/>
            <a:ext cx="3702044" cy="4114347"/>
            <a:chOff x="6336196" y="3932549"/>
            <a:chExt cx="1944216" cy="2160747"/>
          </a:xfrm>
        </p:grpSpPr>
        <p:sp>
          <p:nvSpPr>
            <p:cNvPr id="10" name="二等辺三角形 9">
              <a:extLst>
                <a:ext uri="{FF2B5EF4-FFF2-40B4-BE49-F238E27FC236}">
                  <a16:creationId xmlns:a16="http://schemas.microsoft.com/office/drawing/2014/main" id="{5BC15672-79EA-BA84-0A9B-4A9AF64E2FFF}"/>
                </a:ext>
              </a:extLst>
            </p:cNvPr>
            <p:cNvSpPr/>
            <p:nvPr/>
          </p:nvSpPr>
          <p:spPr>
            <a:xfrm>
              <a:off x="6336196" y="3933056"/>
              <a:ext cx="1944216" cy="2160240"/>
            </a:xfrm>
            <a:prstGeom prst="triangle">
              <a:avLst>
                <a:gd name="adj" fmla="val 49295"/>
              </a:avLst>
            </a:prstGeom>
            <a:gradFill>
              <a:gsLst>
                <a:gs pos="72000">
                  <a:schemeClr val="bg1"/>
                </a:gs>
                <a:gs pos="85000">
                  <a:schemeClr val="accent6">
                    <a:lumMod val="20000"/>
                    <a:lumOff val="80000"/>
                  </a:schemeClr>
                </a:gs>
                <a:gs pos="100000">
                  <a:schemeClr val="accent2">
                    <a:lumMod val="40000"/>
                    <a:lumOff val="60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1" name="二等辺三角形 10">
              <a:extLst>
                <a:ext uri="{FF2B5EF4-FFF2-40B4-BE49-F238E27FC236}">
                  <a16:creationId xmlns:a16="http://schemas.microsoft.com/office/drawing/2014/main" id="{5729DEA5-24F6-1E1C-33D4-AC7DC9727BDE}"/>
                </a:ext>
              </a:extLst>
            </p:cNvPr>
            <p:cNvSpPr/>
            <p:nvPr/>
          </p:nvSpPr>
          <p:spPr>
            <a:xfrm>
              <a:off x="6588224" y="3933056"/>
              <a:ext cx="1440160" cy="1584176"/>
            </a:xfrm>
            <a:prstGeom prst="triangle">
              <a:avLst/>
            </a:prstGeom>
            <a:gradFill>
              <a:gsLst>
                <a:gs pos="63000">
                  <a:schemeClr val="bg1"/>
                </a:gs>
                <a:gs pos="75000">
                  <a:schemeClr val="accent6">
                    <a:lumMod val="20000"/>
                    <a:lumOff val="80000"/>
                  </a:schemeClr>
                </a:gs>
                <a:gs pos="100000">
                  <a:schemeClr val="accent2">
                    <a:lumMod val="40000"/>
                    <a:lumOff val="60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2" name="二等辺三角形 11">
              <a:extLst>
                <a:ext uri="{FF2B5EF4-FFF2-40B4-BE49-F238E27FC236}">
                  <a16:creationId xmlns:a16="http://schemas.microsoft.com/office/drawing/2014/main" id="{B9FAB1F1-905B-C78B-A44D-E4B17817CEAE}"/>
                </a:ext>
              </a:extLst>
            </p:cNvPr>
            <p:cNvSpPr/>
            <p:nvPr/>
          </p:nvSpPr>
          <p:spPr>
            <a:xfrm>
              <a:off x="6840252" y="3933056"/>
              <a:ext cx="936104" cy="1008112"/>
            </a:xfrm>
            <a:prstGeom prst="triangle">
              <a:avLst>
                <a:gd name="adj" fmla="val 49295"/>
              </a:avLst>
            </a:prstGeom>
            <a:gradFill>
              <a:gsLst>
                <a:gs pos="63000">
                  <a:schemeClr val="bg1"/>
                </a:gs>
                <a:gs pos="75000">
                  <a:schemeClr val="accent6">
                    <a:lumMod val="20000"/>
                    <a:lumOff val="80000"/>
                  </a:schemeClr>
                </a:gs>
                <a:gs pos="100000">
                  <a:schemeClr val="accent2">
                    <a:lumMod val="40000"/>
                    <a:lumOff val="60000"/>
                  </a:schemeClr>
                </a:gs>
              </a:gsLst>
              <a:lin ang="5400000" scaled="0"/>
            </a:gra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3" name="二等辺三角形 12">
              <a:extLst>
                <a:ext uri="{FF2B5EF4-FFF2-40B4-BE49-F238E27FC236}">
                  <a16:creationId xmlns:a16="http://schemas.microsoft.com/office/drawing/2014/main" id="{2F4E7E36-FA9C-A301-A014-2A0B513587EF}"/>
                </a:ext>
              </a:extLst>
            </p:cNvPr>
            <p:cNvSpPr/>
            <p:nvPr/>
          </p:nvSpPr>
          <p:spPr>
            <a:xfrm>
              <a:off x="7022566" y="3932549"/>
              <a:ext cx="564805" cy="607530"/>
            </a:xfrm>
            <a:prstGeom prst="triangle">
              <a:avLst/>
            </a:prstGeom>
            <a:solidFill>
              <a:schemeClr val="accent6">
                <a:lumMod val="20000"/>
                <a:lumOff val="80000"/>
              </a:schemeClr>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14" name="テキスト ボックス 13">
              <a:extLst>
                <a:ext uri="{FF2B5EF4-FFF2-40B4-BE49-F238E27FC236}">
                  <a16:creationId xmlns:a16="http://schemas.microsoft.com/office/drawing/2014/main" id="{09A51881-D817-7712-6F05-02D64AC8A686}"/>
                </a:ext>
              </a:extLst>
            </p:cNvPr>
            <p:cNvSpPr txBox="1"/>
            <p:nvPr/>
          </p:nvSpPr>
          <p:spPr>
            <a:xfrm>
              <a:off x="7029237" y="4119465"/>
              <a:ext cx="558134" cy="346249"/>
            </a:xfrm>
            <a:prstGeom prst="rect">
              <a:avLst/>
            </a:prstGeom>
            <a:noFill/>
          </p:spPr>
          <p:txBody>
            <a:bodyPr wrap="none" rtlCol="0">
              <a:spAutoFit/>
            </a:bodyPr>
            <a:lstStyle/>
            <a:p>
              <a:pPr algn="ctr"/>
              <a:r>
                <a:rPr lang="ja-JP" altLang="en-US" sz="1200" dirty="0">
                  <a:latin typeface="Calibri" pitchFamily="34" charset="0"/>
                </a:rPr>
                <a:t>正確性</a:t>
              </a:r>
              <a:endParaRPr lang="en-US" altLang="ja-JP" sz="1200" dirty="0">
                <a:latin typeface="Calibri" pitchFamily="34" charset="0"/>
              </a:endParaRPr>
            </a:p>
            <a:p>
              <a:pPr algn="ctr"/>
              <a:r>
                <a:rPr lang="en-US" altLang="ja-JP" sz="1200" dirty="0">
                  <a:latin typeface="Calibri" pitchFamily="34" charset="0"/>
                </a:rPr>
                <a:t>Accuracy</a:t>
              </a:r>
              <a:endParaRPr lang="ja-JP" altLang="en-US" sz="1200" dirty="0">
                <a:latin typeface="Calibri" pitchFamily="34" charset="0"/>
              </a:endParaRPr>
            </a:p>
          </p:txBody>
        </p:sp>
        <p:sp>
          <p:nvSpPr>
            <p:cNvPr id="15" name="テキスト ボックス 14">
              <a:extLst>
                <a:ext uri="{FF2B5EF4-FFF2-40B4-BE49-F238E27FC236}">
                  <a16:creationId xmlns:a16="http://schemas.microsoft.com/office/drawing/2014/main" id="{FE246CA2-D7CF-2214-6344-4F3D9269E036}"/>
                </a:ext>
              </a:extLst>
            </p:cNvPr>
            <p:cNvSpPr txBox="1"/>
            <p:nvPr/>
          </p:nvSpPr>
          <p:spPr>
            <a:xfrm>
              <a:off x="7077978" y="4551513"/>
              <a:ext cx="484748" cy="346249"/>
            </a:xfrm>
            <a:prstGeom prst="rect">
              <a:avLst/>
            </a:prstGeom>
            <a:noFill/>
          </p:spPr>
          <p:txBody>
            <a:bodyPr wrap="none" rtlCol="0">
              <a:spAutoFit/>
            </a:bodyPr>
            <a:lstStyle/>
            <a:p>
              <a:pPr algn="ctr"/>
              <a:r>
                <a:rPr lang="ja-JP" altLang="en-US" sz="1200" dirty="0">
                  <a:latin typeface="Calibri" pitchFamily="34" charset="0"/>
                </a:rPr>
                <a:t>有効性</a:t>
              </a:r>
              <a:endParaRPr lang="en-US" altLang="ja-JP" sz="1200" dirty="0">
                <a:latin typeface="Calibri" pitchFamily="34" charset="0"/>
              </a:endParaRPr>
            </a:p>
            <a:p>
              <a:pPr algn="ctr"/>
              <a:r>
                <a:rPr lang="en-US" altLang="ja-JP" sz="1200" dirty="0">
                  <a:latin typeface="Calibri" pitchFamily="34" charset="0"/>
                </a:rPr>
                <a:t>Validity</a:t>
              </a:r>
              <a:endParaRPr lang="ja-JP" altLang="en-US" sz="1200" dirty="0">
                <a:latin typeface="Calibri" pitchFamily="34" charset="0"/>
              </a:endParaRPr>
            </a:p>
          </p:txBody>
        </p:sp>
        <p:sp>
          <p:nvSpPr>
            <p:cNvPr id="16" name="テキスト ボックス 15">
              <a:extLst>
                <a:ext uri="{FF2B5EF4-FFF2-40B4-BE49-F238E27FC236}">
                  <a16:creationId xmlns:a16="http://schemas.microsoft.com/office/drawing/2014/main" id="{8DAC70D8-4616-730F-E66E-D0F601F46104}"/>
                </a:ext>
              </a:extLst>
            </p:cNvPr>
            <p:cNvSpPr txBox="1"/>
            <p:nvPr/>
          </p:nvSpPr>
          <p:spPr>
            <a:xfrm>
              <a:off x="6835101" y="5037567"/>
              <a:ext cx="946413" cy="346249"/>
            </a:xfrm>
            <a:prstGeom prst="rect">
              <a:avLst/>
            </a:prstGeom>
            <a:noFill/>
          </p:spPr>
          <p:txBody>
            <a:bodyPr wrap="none" rtlCol="0">
              <a:spAutoFit/>
            </a:bodyPr>
            <a:lstStyle/>
            <a:p>
              <a:pPr algn="ctr"/>
              <a:r>
                <a:rPr lang="ja-JP" altLang="en-US" sz="1200" dirty="0">
                  <a:latin typeface="Calibri" pitchFamily="34" charset="0"/>
                </a:rPr>
                <a:t>（書式）適合性</a:t>
              </a:r>
              <a:endParaRPr lang="en-US" altLang="ja-JP" sz="1200" dirty="0">
                <a:latin typeface="Calibri" pitchFamily="34" charset="0"/>
              </a:endParaRPr>
            </a:p>
            <a:p>
              <a:pPr algn="ctr"/>
              <a:r>
                <a:rPr lang="en-US" altLang="ja-JP" sz="1200" dirty="0">
                  <a:latin typeface="Calibri" pitchFamily="34" charset="0"/>
                </a:rPr>
                <a:t>Conformity</a:t>
              </a:r>
              <a:endParaRPr lang="ja-JP" altLang="en-US" sz="1200" dirty="0">
                <a:latin typeface="Calibri" pitchFamily="34" charset="0"/>
              </a:endParaRPr>
            </a:p>
          </p:txBody>
        </p:sp>
        <p:sp>
          <p:nvSpPr>
            <p:cNvPr id="17" name="テキスト ボックス 16">
              <a:extLst>
                <a:ext uri="{FF2B5EF4-FFF2-40B4-BE49-F238E27FC236}">
                  <a16:creationId xmlns:a16="http://schemas.microsoft.com/office/drawing/2014/main" id="{25B6C311-7F2E-A494-1EB7-FB99837ACB3F}"/>
                </a:ext>
              </a:extLst>
            </p:cNvPr>
            <p:cNvSpPr txBox="1"/>
            <p:nvPr/>
          </p:nvSpPr>
          <p:spPr>
            <a:xfrm>
              <a:off x="6907569" y="5631632"/>
              <a:ext cx="801470" cy="346249"/>
            </a:xfrm>
            <a:prstGeom prst="rect">
              <a:avLst/>
            </a:prstGeom>
            <a:noFill/>
          </p:spPr>
          <p:txBody>
            <a:bodyPr wrap="none" rtlCol="0">
              <a:spAutoFit/>
            </a:bodyPr>
            <a:lstStyle/>
            <a:p>
              <a:pPr algn="ctr"/>
              <a:r>
                <a:rPr lang="ja-JP" altLang="en-US" sz="1200" dirty="0">
                  <a:latin typeface="Calibri" pitchFamily="34" charset="0"/>
                </a:rPr>
                <a:t>完全性</a:t>
              </a:r>
              <a:endParaRPr lang="en-US" altLang="ja-JP" sz="1200" dirty="0">
                <a:latin typeface="Calibri" pitchFamily="34" charset="0"/>
              </a:endParaRPr>
            </a:p>
            <a:p>
              <a:pPr algn="ctr"/>
              <a:r>
                <a:rPr lang="en-US" altLang="ja-JP" sz="1200" dirty="0">
                  <a:latin typeface="Calibri" pitchFamily="34" charset="0"/>
                </a:rPr>
                <a:t>Completeness</a:t>
              </a:r>
              <a:endParaRPr lang="ja-JP" altLang="en-US" sz="1200" dirty="0">
                <a:latin typeface="Calibri" pitchFamily="34" charset="0"/>
              </a:endParaRPr>
            </a:p>
          </p:txBody>
        </p:sp>
      </p:grpSp>
      <p:sp>
        <p:nvSpPr>
          <p:cNvPr id="18" name="テキスト ボックス 17">
            <a:extLst>
              <a:ext uri="{FF2B5EF4-FFF2-40B4-BE49-F238E27FC236}">
                <a16:creationId xmlns:a16="http://schemas.microsoft.com/office/drawing/2014/main" id="{E7525AE0-89C3-223B-6070-DDC083448778}"/>
              </a:ext>
            </a:extLst>
          </p:cNvPr>
          <p:cNvSpPr txBox="1"/>
          <p:nvPr/>
        </p:nvSpPr>
        <p:spPr>
          <a:xfrm>
            <a:off x="902011" y="2110913"/>
            <a:ext cx="6763597" cy="4124206"/>
          </a:xfrm>
          <a:prstGeom prst="rect">
            <a:avLst/>
          </a:prstGeom>
          <a:noFill/>
        </p:spPr>
        <p:txBody>
          <a:bodyPr wrap="square" rtlCol="0">
            <a:spAutoFit/>
          </a:bodyPr>
          <a:lstStyle/>
          <a:p>
            <a:r>
              <a:rPr lang="ja-JP" altLang="en-US" sz="1200" b="1" dirty="0">
                <a:latin typeface="+mn-ea"/>
              </a:rPr>
              <a:t>１．完全性 </a:t>
            </a:r>
            <a:r>
              <a:rPr lang="en-US" altLang="ja-JP" sz="1200" b="1" dirty="0">
                <a:latin typeface="+mn-ea"/>
              </a:rPr>
              <a:t>Completeness</a:t>
            </a:r>
            <a:r>
              <a:rPr lang="ja-JP" altLang="en-US" sz="1200" b="1" dirty="0">
                <a:latin typeface="+mn-ea"/>
              </a:rPr>
              <a:t>：すべてのデータ要素が揃っているか？</a:t>
            </a:r>
            <a:endParaRPr lang="en-US" altLang="ja-JP" sz="1200" b="1" dirty="0">
              <a:latin typeface="+mn-ea"/>
            </a:endParaRPr>
          </a:p>
          <a:p>
            <a:pPr marL="271463"/>
            <a:r>
              <a:rPr lang="ja-JP" altLang="en-US" sz="1200" dirty="0">
                <a:latin typeface="+mn-ea"/>
              </a:rPr>
              <a:t>導出項目を除くコアとなるソースデータ要素の存在を測定することであり、そのデータ要素は与えられたビジネスプロセスを完全なものとするために必ず存在しなければならないものである。</a:t>
            </a:r>
            <a:endParaRPr lang="en-US" altLang="ja-JP" sz="1200" dirty="0">
              <a:latin typeface="+mn-ea"/>
            </a:endParaRPr>
          </a:p>
          <a:p>
            <a:pPr marL="271463"/>
            <a:r>
              <a:rPr lang="ja-JP" altLang="en-US" sz="1200" dirty="0">
                <a:latin typeface="+mn-ea"/>
              </a:rPr>
              <a:t>例：融資申込書には社会保障番号が必要</a:t>
            </a:r>
            <a:br>
              <a:rPr lang="en-US" altLang="ja-JP" sz="1200" dirty="0">
                <a:latin typeface="+mn-ea"/>
              </a:rPr>
            </a:br>
            <a:endParaRPr lang="en-US" altLang="ja-JP" sz="1200" dirty="0">
              <a:latin typeface="+mn-ea"/>
            </a:endParaRPr>
          </a:p>
          <a:p>
            <a:r>
              <a:rPr lang="ja-JP" altLang="en-US" sz="1200" b="1" dirty="0">
                <a:latin typeface="+mn-ea"/>
              </a:rPr>
              <a:t>２．（書式）適合性 </a:t>
            </a:r>
            <a:r>
              <a:rPr lang="en-US" altLang="ja-JP" sz="1200" b="1" dirty="0">
                <a:latin typeface="+mn-ea"/>
              </a:rPr>
              <a:t>Conformity</a:t>
            </a:r>
            <a:r>
              <a:rPr lang="ja-JP" altLang="en-US" sz="1200" b="1" dirty="0">
                <a:latin typeface="+mn-ea"/>
              </a:rPr>
              <a:t>：データは正しい書式になっているか？</a:t>
            </a:r>
            <a:endParaRPr lang="en-US" altLang="ja-JP" sz="1200" b="1" dirty="0">
              <a:latin typeface="+mn-ea"/>
            </a:endParaRPr>
          </a:p>
          <a:p>
            <a:pPr marL="271463"/>
            <a:r>
              <a:rPr lang="ja-JP" altLang="en-US" sz="1200" dirty="0">
                <a:latin typeface="+mn-ea"/>
              </a:rPr>
              <a:t>データ要素が、要求される書式、データタイプ、桁数を守っているか測定すること。</a:t>
            </a:r>
            <a:endParaRPr lang="en-US" altLang="ja-JP" sz="1200" dirty="0">
              <a:latin typeface="+mn-ea"/>
            </a:endParaRPr>
          </a:p>
          <a:p>
            <a:pPr marL="271463"/>
            <a:r>
              <a:rPr lang="ja-JP" altLang="en-US" sz="1200" dirty="0">
                <a:latin typeface="+mn-ea"/>
              </a:rPr>
              <a:t>例：顧客氏名は数字でなく文字でなければならなく、また日付は年／月／日の書式でなければならない。</a:t>
            </a:r>
            <a:br>
              <a:rPr lang="en-US" altLang="ja-JP" sz="1200" dirty="0">
                <a:latin typeface="+mn-ea"/>
              </a:rPr>
            </a:br>
            <a:endParaRPr lang="en-US" altLang="ja-JP" sz="1200" dirty="0">
              <a:latin typeface="+mn-ea"/>
            </a:endParaRPr>
          </a:p>
          <a:p>
            <a:r>
              <a:rPr lang="ja-JP" altLang="en-US" sz="1200" b="1" dirty="0">
                <a:latin typeface="+mn-ea"/>
              </a:rPr>
              <a:t>３．有効性 </a:t>
            </a:r>
            <a:r>
              <a:rPr lang="en-US" altLang="ja-JP" sz="1200" b="1" dirty="0">
                <a:latin typeface="+mn-ea"/>
              </a:rPr>
              <a:t>Validity</a:t>
            </a:r>
            <a:r>
              <a:rPr lang="ja-JP" altLang="en-US" sz="1200" b="1" dirty="0">
                <a:latin typeface="+mn-ea"/>
              </a:rPr>
              <a:t>：データは予想される値のセットからか？</a:t>
            </a:r>
            <a:endParaRPr lang="en-US" altLang="ja-JP" sz="1200" b="1" dirty="0">
              <a:latin typeface="+mn-ea"/>
            </a:endParaRPr>
          </a:p>
          <a:p>
            <a:pPr marL="271463"/>
            <a:r>
              <a:rPr lang="ja-JP" altLang="en-US" sz="1200" dirty="0">
                <a:latin typeface="+mn-ea"/>
              </a:rPr>
              <a:t>データは参照テーブル、メタデータ、値範囲として文書化された基準資料からの値のリストに合致すること。</a:t>
            </a:r>
            <a:endParaRPr lang="en-US" altLang="ja-JP" sz="1200" dirty="0">
              <a:latin typeface="+mn-ea"/>
            </a:endParaRPr>
          </a:p>
          <a:p>
            <a:pPr marL="271463"/>
            <a:r>
              <a:rPr lang="ja-JP" altLang="en-US" sz="1200" dirty="0">
                <a:latin typeface="+mn-ea"/>
              </a:rPr>
              <a:t>例：</a:t>
            </a:r>
            <a:r>
              <a:rPr lang="en-US" altLang="ja-JP" sz="1200" dirty="0">
                <a:latin typeface="+mn-ea"/>
              </a:rPr>
              <a:t>ZIP※ </a:t>
            </a:r>
            <a:r>
              <a:rPr lang="ja-JP" altLang="en-US" sz="1200" dirty="0">
                <a:latin typeface="+mn-ea"/>
              </a:rPr>
              <a:t>コードは、</a:t>
            </a:r>
            <a:r>
              <a:rPr lang="en-US" altLang="ja-JP" sz="1200" dirty="0">
                <a:latin typeface="+mn-ea"/>
              </a:rPr>
              <a:t>US </a:t>
            </a:r>
            <a:r>
              <a:rPr lang="ja-JP" altLang="en-US" sz="1200" dirty="0">
                <a:latin typeface="+mn-ea"/>
              </a:rPr>
              <a:t>顧客においてはすべて</a:t>
            </a:r>
            <a:r>
              <a:rPr lang="en-US" altLang="ja-JP" sz="1200" dirty="0">
                <a:latin typeface="+mn-ea"/>
              </a:rPr>
              <a:t>US </a:t>
            </a:r>
            <a:r>
              <a:rPr lang="ja-JP" altLang="en-US" sz="1200" dirty="0">
                <a:latin typeface="+mn-ea"/>
              </a:rPr>
              <a:t>コードであること。</a:t>
            </a:r>
            <a:br>
              <a:rPr lang="en-US" altLang="ja-JP" sz="1200" dirty="0">
                <a:latin typeface="+mn-ea"/>
              </a:rPr>
            </a:br>
            <a:r>
              <a:rPr lang="en-US" altLang="ja-JP" sz="1100" dirty="0">
                <a:latin typeface="+mn-ea"/>
              </a:rPr>
              <a:t>※</a:t>
            </a:r>
            <a:r>
              <a:rPr lang="en-US" altLang="ja-JP" sz="1100" dirty="0" err="1">
                <a:latin typeface="+mn-ea"/>
              </a:rPr>
              <a:t>ZIP:Zone</a:t>
            </a:r>
            <a:r>
              <a:rPr lang="en-US" altLang="ja-JP" sz="1100" dirty="0">
                <a:latin typeface="+mn-ea"/>
              </a:rPr>
              <a:t> Improvement Plan</a:t>
            </a:r>
            <a:br>
              <a:rPr lang="en-US" altLang="ja-JP" sz="1100" dirty="0">
                <a:latin typeface="+mn-ea"/>
              </a:rPr>
            </a:br>
            <a:r>
              <a:rPr lang="ja-JP" altLang="en-US" sz="1100" dirty="0">
                <a:latin typeface="+mn-ea"/>
              </a:rPr>
              <a:t>　 アメリカ合衆国郵便公社の郵便番号制度</a:t>
            </a:r>
            <a:br>
              <a:rPr lang="en-US" altLang="ja-JP" sz="1100" dirty="0">
                <a:latin typeface="+mn-ea"/>
              </a:rPr>
            </a:br>
            <a:endParaRPr lang="en-US" altLang="ja-JP" sz="1200" dirty="0">
              <a:latin typeface="+mn-ea"/>
            </a:endParaRPr>
          </a:p>
          <a:p>
            <a:r>
              <a:rPr lang="ja-JP" altLang="en-US" sz="1200" b="1" dirty="0">
                <a:latin typeface="+mn-ea"/>
              </a:rPr>
              <a:t>４．正確性 </a:t>
            </a:r>
            <a:r>
              <a:rPr lang="en-US" altLang="ja-JP" sz="1200" b="1" dirty="0">
                <a:latin typeface="+mn-ea"/>
              </a:rPr>
              <a:t>Accuracy</a:t>
            </a:r>
            <a:r>
              <a:rPr lang="ja-JP" altLang="en-US" sz="1200" b="1" dirty="0">
                <a:latin typeface="+mn-ea"/>
              </a:rPr>
              <a:t>：データは検証可能で正確か？</a:t>
            </a:r>
            <a:endParaRPr lang="en-US" altLang="ja-JP" sz="1200" b="1" dirty="0">
              <a:latin typeface="+mn-ea"/>
            </a:endParaRPr>
          </a:p>
          <a:p>
            <a:pPr marL="271463"/>
            <a:r>
              <a:rPr lang="ja-JP" altLang="en-US" sz="1200" dirty="0">
                <a:latin typeface="+mn-ea"/>
              </a:rPr>
              <a:t>与えられたデータ要素の値が正しく、検証された現実の資料に照らし合わせた現実を反映しているか測定すること。</a:t>
            </a:r>
            <a:endParaRPr lang="en-US" altLang="ja-JP" sz="1200" dirty="0">
              <a:latin typeface="+mn-ea"/>
            </a:endParaRPr>
          </a:p>
          <a:p>
            <a:pPr marL="271463"/>
            <a:r>
              <a:rPr lang="ja-JP" altLang="en-US" sz="1200" dirty="0">
                <a:latin typeface="+mn-ea"/>
              </a:rPr>
              <a:t>正確性の確認にはビジネスルールが必要となる。</a:t>
            </a:r>
            <a:endParaRPr lang="en-US" altLang="ja-JP" sz="1200" dirty="0">
              <a:latin typeface="+mn-ea"/>
            </a:endParaRPr>
          </a:p>
          <a:p>
            <a:pPr marL="271463"/>
            <a:r>
              <a:rPr lang="ja-JP" altLang="en-US" sz="1200" dirty="0">
                <a:latin typeface="+mn-ea"/>
              </a:rPr>
              <a:t>例：その分野の専門家、顧客検証、プリントされた記録</a:t>
            </a:r>
          </a:p>
        </p:txBody>
      </p:sp>
    </p:spTree>
    <p:extLst>
      <p:ext uri="{BB962C8B-B14F-4D97-AF65-F5344CB8AC3E}">
        <p14:creationId xmlns:p14="http://schemas.microsoft.com/office/powerpoint/2010/main" val="16826231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31B53CC5-229B-4815-B7BF-F4E35782043E}"/>
              </a:ext>
            </a:extLst>
          </p:cNvPr>
          <p:cNvGrpSpPr/>
          <p:nvPr/>
        </p:nvGrpSpPr>
        <p:grpSpPr>
          <a:xfrm>
            <a:off x="255768" y="1237496"/>
            <a:ext cx="11064977" cy="5364956"/>
            <a:chOff x="255768" y="956548"/>
            <a:chExt cx="11064977" cy="5901452"/>
          </a:xfrm>
        </p:grpSpPr>
        <p:pic>
          <p:nvPicPr>
            <p:cNvPr id="45" name="図 44">
              <a:extLst>
                <a:ext uri="{FF2B5EF4-FFF2-40B4-BE49-F238E27FC236}">
                  <a16:creationId xmlns:a16="http://schemas.microsoft.com/office/drawing/2014/main" id="{C04A788F-E106-4214-AF7B-D73F0670A090}"/>
                </a:ext>
              </a:extLst>
            </p:cNvPr>
            <p:cNvPicPr>
              <a:picLocks noChangeAspect="1"/>
            </p:cNvPicPr>
            <p:nvPr/>
          </p:nvPicPr>
          <p:blipFill>
            <a:blip r:embed="rId3"/>
            <a:stretch>
              <a:fillRect/>
            </a:stretch>
          </p:blipFill>
          <p:spPr>
            <a:xfrm>
              <a:off x="556953" y="3808641"/>
              <a:ext cx="6949440" cy="1219200"/>
            </a:xfrm>
            <a:prstGeom prst="rect">
              <a:avLst/>
            </a:prstGeom>
          </p:spPr>
        </p:pic>
        <p:sp>
          <p:nvSpPr>
            <p:cNvPr id="19" name="テキスト ボックス 18">
              <a:extLst>
                <a:ext uri="{FF2B5EF4-FFF2-40B4-BE49-F238E27FC236}">
                  <a16:creationId xmlns:a16="http://schemas.microsoft.com/office/drawing/2014/main" id="{0E07DC2D-FE7C-490B-9BA2-81C859FFD930}"/>
                </a:ext>
              </a:extLst>
            </p:cNvPr>
            <p:cNvSpPr txBox="1"/>
            <p:nvPr/>
          </p:nvSpPr>
          <p:spPr>
            <a:xfrm>
              <a:off x="3953933" y="1709850"/>
              <a:ext cx="7366812" cy="923330"/>
            </a:xfrm>
            <a:prstGeom prst="rect">
              <a:avLst/>
            </a:prstGeom>
            <a:solidFill>
              <a:schemeClr val="bg1"/>
            </a:solidFill>
            <a:ln>
              <a:solidFill>
                <a:schemeClr val="tx1"/>
              </a:solidFill>
            </a:ln>
          </p:spPr>
          <p:txBody>
            <a:bodyPr wrap="square" rtlCol="0">
              <a:spAutoFit/>
            </a:bodyPr>
            <a:lstStyle/>
            <a:p>
              <a:r>
                <a:rPr lang="ja-JP" altLang="en-US" dirty="0"/>
                <a:t>・</a:t>
              </a:r>
              <a:r>
                <a:rPr lang="ja-JP" altLang="en-US" dirty="0">
                  <a:solidFill>
                    <a:srgbClr val="FF0000"/>
                  </a:solidFill>
                </a:rPr>
                <a:t>全ての新入社員</a:t>
              </a:r>
              <a:r>
                <a:rPr lang="ja-JP" altLang="en-US" dirty="0"/>
                <a:t>は</a:t>
              </a:r>
              <a:r>
                <a:rPr lang="ja-JP" altLang="en-US" dirty="0">
                  <a:solidFill>
                    <a:srgbClr val="FF0000"/>
                  </a:solidFill>
                </a:rPr>
                <a:t>入社</a:t>
              </a:r>
              <a:r>
                <a:rPr lang="en-US" altLang="ja-JP" dirty="0">
                  <a:solidFill>
                    <a:srgbClr val="FF0000"/>
                  </a:solidFill>
                </a:rPr>
                <a:t>3</a:t>
              </a:r>
              <a:r>
                <a:rPr lang="ja-JP" altLang="en-US" dirty="0">
                  <a:solidFill>
                    <a:srgbClr val="FF0000"/>
                  </a:solidFill>
                </a:rPr>
                <a:t>年間</a:t>
              </a:r>
              <a:r>
                <a:rPr lang="ja-JP" altLang="en-US" dirty="0"/>
                <a:t>は</a:t>
              </a:r>
              <a:r>
                <a:rPr lang="ja-JP" altLang="en-US" dirty="0">
                  <a:solidFill>
                    <a:srgbClr val="FF0000"/>
                  </a:solidFill>
                </a:rPr>
                <a:t>毎年技術系の研修（</a:t>
              </a:r>
              <a:r>
                <a:rPr lang="en-US" altLang="ja-JP" dirty="0">
                  <a:solidFill>
                    <a:srgbClr val="FF0000"/>
                  </a:solidFill>
                </a:rPr>
                <a:t>8h/</a:t>
              </a:r>
              <a:r>
                <a:rPr lang="ja-JP" altLang="en-US" dirty="0">
                  <a:solidFill>
                    <a:srgbClr val="FF0000"/>
                  </a:solidFill>
                </a:rPr>
                <a:t>年）</a:t>
              </a:r>
              <a:r>
                <a:rPr lang="ja-JP" altLang="en-US" dirty="0"/>
                <a:t>を受講しなければならない。</a:t>
              </a:r>
            </a:p>
            <a:p>
              <a:r>
                <a:rPr lang="ja-JP" altLang="en-US" dirty="0"/>
                <a:t>　⇒技術系の研修で</a:t>
              </a:r>
              <a:r>
                <a:rPr lang="en-US" altLang="ja-JP" dirty="0"/>
                <a:t>8h/</a:t>
              </a:r>
              <a:r>
                <a:rPr lang="ja-JP" altLang="en-US" dirty="0"/>
                <a:t>年を満たしていない該当年次者が居ないこと</a:t>
              </a:r>
              <a:endParaRPr lang="en-US" altLang="ja-JP" dirty="0"/>
            </a:p>
          </p:txBody>
        </p:sp>
        <p:sp>
          <p:nvSpPr>
            <p:cNvPr id="22" name="四角形: 角度付き 21">
              <a:extLst>
                <a:ext uri="{FF2B5EF4-FFF2-40B4-BE49-F238E27FC236}">
                  <a16:creationId xmlns:a16="http://schemas.microsoft.com/office/drawing/2014/main" id="{141549C4-6837-4066-9D4D-AD83743AF087}"/>
                </a:ext>
              </a:extLst>
            </p:cNvPr>
            <p:cNvSpPr/>
            <p:nvPr/>
          </p:nvSpPr>
          <p:spPr>
            <a:xfrm>
              <a:off x="255768" y="3056708"/>
              <a:ext cx="1832674" cy="576064"/>
            </a:xfrm>
            <a:prstGeom prst="bevel">
              <a:avLst>
                <a:gd name="adj" fmla="val 88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t>1.3 </a:t>
              </a:r>
              <a:r>
                <a:rPr kumimoji="1" lang="ja-JP" altLang="en-US" dirty="0"/>
                <a:t>情報要求へブレークダウン</a:t>
              </a:r>
              <a:endParaRPr kumimoji="1" lang="en-US" altLang="ja-JP" dirty="0"/>
            </a:p>
          </p:txBody>
        </p:sp>
        <p:pic>
          <p:nvPicPr>
            <p:cNvPr id="14" name="図 13">
              <a:extLst>
                <a:ext uri="{FF2B5EF4-FFF2-40B4-BE49-F238E27FC236}">
                  <a16:creationId xmlns:a16="http://schemas.microsoft.com/office/drawing/2014/main" id="{626AE5CA-FA7F-4327-8B25-5A857DADF8A3}"/>
                </a:ext>
              </a:extLst>
            </p:cNvPr>
            <p:cNvPicPr>
              <a:picLocks noChangeAspect="1"/>
            </p:cNvPicPr>
            <p:nvPr/>
          </p:nvPicPr>
          <p:blipFill>
            <a:blip r:embed="rId4"/>
            <a:stretch>
              <a:fillRect/>
            </a:stretch>
          </p:blipFill>
          <p:spPr>
            <a:xfrm>
              <a:off x="7543653" y="3650533"/>
              <a:ext cx="2896050" cy="3207467"/>
            </a:xfrm>
            <a:prstGeom prst="rect">
              <a:avLst/>
            </a:prstGeom>
          </p:spPr>
        </p:pic>
        <p:sp>
          <p:nvSpPr>
            <p:cNvPr id="11" name="四角形: 角度付き 10">
              <a:extLst>
                <a:ext uri="{FF2B5EF4-FFF2-40B4-BE49-F238E27FC236}">
                  <a16:creationId xmlns:a16="http://schemas.microsoft.com/office/drawing/2014/main" id="{1E8824B9-C649-4C78-83FB-CD435F96966C}"/>
                </a:ext>
              </a:extLst>
            </p:cNvPr>
            <p:cNvSpPr/>
            <p:nvPr/>
          </p:nvSpPr>
          <p:spPr>
            <a:xfrm>
              <a:off x="1463151" y="991681"/>
              <a:ext cx="1512168" cy="1637359"/>
            </a:xfrm>
            <a:prstGeom prst="bevel">
              <a:avLst>
                <a:gd name="adj" fmla="val 412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1.1 </a:t>
              </a:r>
              <a:r>
                <a:rPr lang="ja-JP" altLang="en-US" dirty="0"/>
                <a:t>ビジネスニーズ</a:t>
              </a:r>
              <a:endParaRPr kumimoji="1" lang="ja-JP" altLang="en-US" dirty="0"/>
            </a:p>
          </p:txBody>
        </p:sp>
        <p:sp>
          <p:nvSpPr>
            <p:cNvPr id="15" name="テキスト ボックス 14">
              <a:extLst>
                <a:ext uri="{FF2B5EF4-FFF2-40B4-BE49-F238E27FC236}">
                  <a16:creationId xmlns:a16="http://schemas.microsoft.com/office/drawing/2014/main" id="{A2EBBD34-C5E1-4ABF-BBEA-26831DF68C23}"/>
                </a:ext>
              </a:extLst>
            </p:cNvPr>
            <p:cNvSpPr txBox="1"/>
            <p:nvPr/>
          </p:nvSpPr>
          <p:spPr>
            <a:xfrm>
              <a:off x="3046936" y="956548"/>
              <a:ext cx="8273809" cy="710964"/>
            </a:xfrm>
            <a:prstGeom prst="rect">
              <a:avLst/>
            </a:prstGeom>
            <a:solidFill>
              <a:schemeClr val="bg1"/>
            </a:solidFill>
            <a:ln>
              <a:solidFill>
                <a:schemeClr val="tx1"/>
              </a:solidFill>
            </a:ln>
          </p:spPr>
          <p:txBody>
            <a:bodyPr wrap="square" rtlCol="0">
              <a:spAutoFit/>
            </a:bodyPr>
            <a:lstStyle/>
            <a:p>
              <a:r>
                <a:rPr lang="ja-JP" altLang="en-US" dirty="0"/>
                <a:t>改正派遣法に対応して、キャリア形成を行わないと</a:t>
              </a:r>
              <a:endParaRPr lang="en-US" altLang="ja-JP" dirty="0"/>
            </a:p>
            <a:p>
              <a:r>
                <a:rPr lang="ja-JP" altLang="en-US" dirty="0"/>
                <a:t>派遣業の認可が取り消されて、事業推進にインパクトが出てしまう。</a:t>
              </a:r>
              <a:endParaRPr lang="en-US" altLang="ja-JP" dirty="0"/>
            </a:p>
          </p:txBody>
        </p:sp>
        <p:sp>
          <p:nvSpPr>
            <p:cNvPr id="3" name="吹き出し: 四角形 2">
              <a:extLst>
                <a:ext uri="{FF2B5EF4-FFF2-40B4-BE49-F238E27FC236}">
                  <a16:creationId xmlns:a16="http://schemas.microsoft.com/office/drawing/2014/main" id="{4B3882E9-DFE8-4332-8358-BC39BBAEF8AD}"/>
                </a:ext>
              </a:extLst>
            </p:cNvPr>
            <p:cNvSpPr/>
            <p:nvPr/>
          </p:nvSpPr>
          <p:spPr>
            <a:xfrm>
              <a:off x="870041" y="5230978"/>
              <a:ext cx="5143828" cy="1547835"/>
            </a:xfrm>
            <a:prstGeom prst="wedgeRectCallout">
              <a:avLst>
                <a:gd name="adj1" fmla="val -34185"/>
                <a:gd name="adj2" fmla="val -64302"/>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「受講者が特定できる」情報がビジネスニーズに基づく情報要求。</a:t>
              </a:r>
              <a:endParaRPr lang="en-US" altLang="ja-JP" dirty="0">
                <a:solidFill>
                  <a:schemeClr val="tx1"/>
                </a:solidFill>
              </a:endParaRPr>
            </a:p>
            <a:p>
              <a:r>
                <a:rPr lang="ja-JP" altLang="en-US" dirty="0">
                  <a:solidFill>
                    <a:schemeClr val="tx1"/>
                  </a:solidFill>
                </a:rPr>
                <a:t>「社員番号」が想定可能だが、この例のように例外事項がある場合があるので、</a:t>
              </a:r>
              <a:r>
                <a:rPr lang="ja-JP" altLang="en-US" dirty="0">
                  <a:solidFill>
                    <a:srgbClr val="FF0000"/>
                  </a:solidFill>
                </a:rPr>
                <a:t>早計に</a:t>
              </a:r>
              <a:r>
                <a:rPr lang="en-US" altLang="ja-JP" dirty="0">
                  <a:solidFill>
                    <a:srgbClr val="FF0000"/>
                  </a:solidFill>
                </a:rPr>
                <a:t>Data</a:t>
              </a:r>
              <a:r>
                <a:rPr lang="ja-JP" altLang="en-US" dirty="0">
                  <a:solidFill>
                    <a:srgbClr val="FF0000"/>
                  </a:solidFill>
                </a:rPr>
                <a:t>項目を特定してしまうと見誤る可能性がある</a:t>
              </a:r>
              <a:r>
                <a:rPr lang="ja-JP" altLang="en-US" dirty="0">
                  <a:solidFill>
                    <a:schemeClr val="tx1"/>
                  </a:solidFill>
                </a:rPr>
                <a:t>ので注意。</a:t>
              </a:r>
              <a:endParaRPr lang="en-US" altLang="ja-JP" dirty="0">
                <a:solidFill>
                  <a:schemeClr val="tx1"/>
                </a:solidFill>
              </a:endParaRPr>
            </a:p>
          </p:txBody>
        </p:sp>
        <p:sp>
          <p:nvSpPr>
            <p:cNvPr id="18" name="円: 塗りつぶしなし 17">
              <a:extLst>
                <a:ext uri="{FF2B5EF4-FFF2-40B4-BE49-F238E27FC236}">
                  <a16:creationId xmlns:a16="http://schemas.microsoft.com/office/drawing/2014/main" id="{016D26DE-F3D6-41AD-9855-F4E935051845}"/>
                </a:ext>
              </a:extLst>
            </p:cNvPr>
            <p:cNvSpPr/>
            <p:nvPr/>
          </p:nvSpPr>
          <p:spPr>
            <a:xfrm>
              <a:off x="448733" y="3824390"/>
              <a:ext cx="2728186" cy="510903"/>
            </a:xfrm>
            <a:prstGeom prst="donut">
              <a:avLst>
                <a:gd name="adj" fmla="val 0"/>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7" name="直線矢印コネクタ 16">
              <a:extLst>
                <a:ext uri="{FF2B5EF4-FFF2-40B4-BE49-F238E27FC236}">
                  <a16:creationId xmlns:a16="http://schemas.microsoft.com/office/drawing/2014/main" id="{AE2F2E99-07B4-4876-BC82-70395B7D3E11}"/>
                </a:ext>
              </a:extLst>
            </p:cNvPr>
            <p:cNvCxnSpPr>
              <a:cxnSpLocks/>
              <a:stCxn id="18" idx="6"/>
              <a:endCxn id="24" idx="2"/>
            </p:cNvCxnSpPr>
            <p:nvPr/>
          </p:nvCxnSpPr>
          <p:spPr>
            <a:xfrm flipV="1">
              <a:off x="3176919" y="4020363"/>
              <a:ext cx="5224661" cy="59479"/>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C3502EA5-4D77-4B75-855E-B8CB244C7C7D}"/>
                </a:ext>
              </a:extLst>
            </p:cNvPr>
            <p:cNvCxnSpPr>
              <a:cxnSpLocks/>
              <a:stCxn id="18" idx="6"/>
              <a:endCxn id="26" idx="2"/>
            </p:cNvCxnSpPr>
            <p:nvPr/>
          </p:nvCxnSpPr>
          <p:spPr>
            <a:xfrm>
              <a:off x="3176919" y="4079842"/>
              <a:ext cx="5214440" cy="1900455"/>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4" name="円: 塗りつぶしなし 23">
              <a:extLst>
                <a:ext uri="{FF2B5EF4-FFF2-40B4-BE49-F238E27FC236}">
                  <a16:creationId xmlns:a16="http://schemas.microsoft.com/office/drawing/2014/main" id="{59CDE3D9-0148-438D-A191-A93A7919BB4F}"/>
                </a:ext>
              </a:extLst>
            </p:cNvPr>
            <p:cNvSpPr/>
            <p:nvPr/>
          </p:nvSpPr>
          <p:spPr>
            <a:xfrm>
              <a:off x="8401580" y="3859556"/>
              <a:ext cx="955303" cy="321614"/>
            </a:xfrm>
            <a:prstGeom prst="donut">
              <a:avLst>
                <a:gd name="adj" fmla="val 5362"/>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円: 塗りつぶしなし 25">
              <a:extLst>
                <a:ext uri="{FF2B5EF4-FFF2-40B4-BE49-F238E27FC236}">
                  <a16:creationId xmlns:a16="http://schemas.microsoft.com/office/drawing/2014/main" id="{36F7C939-046D-42A2-A5D5-ABB9E9E36BB7}"/>
                </a:ext>
              </a:extLst>
            </p:cNvPr>
            <p:cNvSpPr/>
            <p:nvPr/>
          </p:nvSpPr>
          <p:spPr>
            <a:xfrm>
              <a:off x="8391359" y="5819490"/>
              <a:ext cx="955303" cy="321614"/>
            </a:xfrm>
            <a:prstGeom prst="donut">
              <a:avLst>
                <a:gd name="adj" fmla="val 5362"/>
              </a:avLst>
            </a:prstGeom>
            <a:solidFill>
              <a:srgbClr val="FF000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8" name="図 7">
              <a:extLst>
                <a:ext uri="{FF2B5EF4-FFF2-40B4-BE49-F238E27FC236}">
                  <a16:creationId xmlns:a16="http://schemas.microsoft.com/office/drawing/2014/main" id="{EB1C4E9F-63AE-4244-AB0A-6FB720B1E8B4}"/>
                </a:ext>
              </a:extLst>
            </p:cNvPr>
            <p:cNvPicPr>
              <a:picLocks noChangeAspect="1"/>
            </p:cNvPicPr>
            <p:nvPr/>
          </p:nvPicPr>
          <p:blipFill>
            <a:blip r:embed="rId5"/>
            <a:stretch>
              <a:fillRect/>
            </a:stretch>
          </p:blipFill>
          <p:spPr>
            <a:xfrm>
              <a:off x="8446091" y="4179987"/>
              <a:ext cx="2744969" cy="902013"/>
            </a:xfrm>
            <a:prstGeom prst="rect">
              <a:avLst/>
            </a:prstGeom>
            <a:ln>
              <a:solidFill>
                <a:srgbClr val="FF0000"/>
              </a:solidFill>
            </a:ln>
          </p:spPr>
        </p:pic>
        <p:pic>
          <p:nvPicPr>
            <p:cNvPr id="10" name="図 9">
              <a:extLst>
                <a:ext uri="{FF2B5EF4-FFF2-40B4-BE49-F238E27FC236}">
                  <a16:creationId xmlns:a16="http://schemas.microsoft.com/office/drawing/2014/main" id="{D874BFA2-0CFF-46B3-A958-FA30051176EE}"/>
                </a:ext>
              </a:extLst>
            </p:cNvPr>
            <p:cNvPicPr>
              <a:picLocks noChangeAspect="1"/>
            </p:cNvPicPr>
            <p:nvPr/>
          </p:nvPicPr>
          <p:blipFill>
            <a:blip r:embed="rId6"/>
            <a:stretch>
              <a:fillRect/>
            </a:stretch>
          </p:blipFill>
          <p:spPr>
            <a:xfrm>
              <a:off x="8446091" y="6140406"/>
              <a:ext cx="2744969" cy="312944"/>
            </a:xfrm>
            <a:prstGeom prst="rect">
              <a:avLst/>
            </a:prstGeom>
            <a:ln>
              <a:solidFill>
                <a:srgbClr val="FF0000"/>
              </a:solidFill>
            </a:ln>
          </p:spPr>
        </p:pic>
        <p:sp>
          <p:nvSpPr>
            <p:cNvPr id="27" name="四角形: 角度付き 26">
              <a:extLst>
                <a:ext uri="{FF2B5EF4-FFF2-40B4-BE49-F238E27FC236}">
                  <a16:creationId xmlns:a16="http://schemas.microsoft.com/office/drawing/2014/main" id="{4B62F484-B09A-4C20-ADBF-4F72703DD07A}"/>
                </a:ext>
              </a:extLst>
            </p:cNvPr>
            <p:cNvSpPr/>
            <p:nvPr/>
          </p:nvSpPr>
          <p:spPr>
            <a:xfrm>
              <a:off x="3046936" y="1707920"/>
              <a:ext cx="849849" cy="921120"/>
            </a:xfrm>
            <a:prstGeom prst="bevel">
              <a:avLst>
                <a:gd name="adj" fmla="val 988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要求事項</a:t>
              </a:r>
            </a:p>
          </p:txBody>
        </p:sp>
        <p:sp>
          <p:nvSpPr>
            <p:cNvPr id="30" name="円: 塗りつぶしなし 29">
              <a:extLst>
                <a:ext uri="{FF2B5EF4-FFF2-40B4-BE49-F238E27FC236}">
                  <a16:creationId xmlns:a16="http://schemas.microsoft.com/office/drawing/2014/main" id="{AB2CDC4C-031E-47E6-89A6-7C8B228CE83E}"/>
                </a:ext>
              </a:extLst>
            </p:cNvPr>
            <p:cNvSpPr/>
            <p:nvPr/>
          </p:nvSpPr>
          <p:spPr>
            <a:xfrm>
              <a:off x="3953932" y="1707383"/>
              <a:ext cx="1803401" cy="376516"/>
            </a:xfrm>
            <a:prstGeom prst="donut">
              <a:avLst>
                <a:gd name="adj" fmla="val 536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31" name="直線矢印コネクタ 30">
              <a:extLst>
                <a:ext uri="{FF2B5EF4-FFF2-40B4-BE49-F238E27FC236}">
                  <a16:creationId xmlns:a16="http://schemas.microsoft.com/office/drawing/2014/main" id="{E99E6004-82C1-4211-91D9-9BF0A70A3E22}"/>
                </a:ext>
              </a:extLst>
            </p:cNvPr>
            <p:cNvCxnSpPr>
              <a:cxnSpLocks/>
              <a:stCxn id="30" idx="4"/>
            </p:cNvCxnSpPr>
            <p:nvPr/>
          </p:nvCxnSpPr>
          <p:spPr>
            <a:xfrm flipH="1">
              <a:off x="2246869" y="2083899"/>
              <a:ext cx="2608764" cy="177565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9" name="円: 塗りつぶしなし 68">
              <a:extLst>
                <a:ext uri="{FF2B5EF4-FFF2-40B4-BE49-F238E27FC236}">
                  <a16:creationId xmlns:a16="http://schemas.microsoft.com/office/drawing/2014/main" id="{CF45F77D-2231-4FF2-A0ED-1F7A493D8D81}"/>
                </a:ext>
              </a:extLst>
            </p:cNvPr>
            <p:cNvSpPr/>
            <p:nvPr/>
          </p:nvSpPr>
          <p:spPr>
            <a:xfrm>
              <a:off x="5980867" y="1707383"/>
              <a:ext cx="1241199" cy="376516"/>
            </a:xfrm>
            <a:prstGeom prst="donut">
              <a:avLst>
                <a:gd name="adj" fmla="val 536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0" name="円: 塗りつぶしなし 69">
              <a:extLst>
                <a:ext uri="{FF2B5EF4-FFF2-40B4-BE49-F238E27FC236}">
                  <a16:creationId xmlns:a16="http://schemas.microsoft.com/office/drawing/2014/main" id="{72045568-1F5D-4ECD-BCBF-28A812C2C927}"/>
                </a:ext>
              </a:extLst>
            </p:cNvPr>
            <p:cNvSpPr/>
            <p:nvPr/>
          </p:nvSpPr>
          <p:spPr>
            <a:xfrm>
              <a:off x="8910782" y="1707383"/>
              <a:ext cx="1067185" cy="376516"/>
            </a:xfrm>
            <a:prstGeom prst="donut">
              <a:avLst>
                <a:gd name="adj" fmla="val 5362"/>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71" name="直線矢印コネクタ 70">
              <a:extLst>
                <a:ext uri="{FF2B5EF4-FFF2-40B4-BE49-F238E27FC236}">
                  <a16:creationId xmlns:a16="http://schemas.microsoft.com/office/drawing/2014/main" id="{BB06D725-47FF-44B0-BACE-243573510970}"/>
                </a:ext>
              </a:extLst>
            </p:cNvPr>
            <p:cNvCxnSpPr>
              <a:cxnSpLocks/>
              <a:stCxn id="69" idx="4"/>
              <a:endCxn id="45" idx="0"/>
            </p:cNvCxnSpPr>
            <p:nvPr/>
          </p:nvCxnSpPr>
          <p:spPr>
            <a:xfrm flipH="1">
              <a:off x="4031673" y="2083899"/>
              <a:ext cx="2569794" cy="172474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C7414722-D41D-4FB2-BE09-07E550174301}"/>
                </a:ext>
              </a:extLst>
            </p:cNvPr>
            <p:cNvCxnSpPr>
              <a:cxnSpLocks/>
            </p:cNvCxnSpPr>
            <p:nvPr/>
          </p:nvCxnSpPr>
          <p:spPr>
            <a:xfrm flipH="1">
              <a:off x="6434669" y="2056448"/>
              <a:ext cx="2840528" cy="173498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四角形: 角度付き 24">
              <a:extLst>
                <a:ext uri="{FF2B5EF4-FFF2-40B4-BE49-F238E27FC236}">
                  <a16:creationId xmlns:a16="http://schemas.microsoft.com/office/drawing/2014/main" id="{5C9A7A5B-FF82-45A3-B717-C67C87BE59BC}"/>
                </a:ext>
              </a:extLst>
            </p:cNvPr>
            <p:cNvSpPr/>
            <p:nvPr/>
          </p:nvSpPr>
          <p:spPr>
            <a:xfrm>
              <a:off x="6918322" y="3056708"/>
              <a:ext cx="2149478" cy="576064"/>
            </a:xfrm>
            <a:prstGeom prst="bevel">
              <a:avLst>
                <a:gd name="adj" fmla="val 882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1.4 </a:t>
              </a:r>
              <a:r>
                <a:rPr kumimoji="1" lang="ja-JP" altLang="en-US" dirty="0"/>
                <a:t>品質要件定義</a:t>
              </a:r>
            </a:p>
          </p:txBody>
        </p:sp>
      </p:grpSp>
      <p:sp>
        <p:nvSpPr>
          <p:cNvPr id="33" name="テキスト ボックス 32">
            <a:extLst>
              <a:ext uri="{FF2B5EF4-FFF2-40B4-BE49-F238E27FC236}">
                <a16:creationId xmlns:a16="http://schemas.microsoft.com/office/drawing/2014/main" id="{9D28F1DC-56CB-4285-BFC6-D275D4467CCF}"/>
              </a:ext>
            </a:extLst>
          </p:cNvPr>
          <p:cNvSpPr txBox="1"/>
          <p:nvPr/>
        </p:nvSpPr>
        <p:spPr>
          <a:xfrm>
            <a:off x="476871" y="789885"/>
            <a:ext cx="11239928" cy="400110"/>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ビジネスニーズ把握の例</a:t>
            </a:r>
            <a:endParaRPr kumimoji="1" lang="en-US" altLang="ja-JP" sz="2000" i="1" dirty="0">
              <a:solidFill>
                <a:srgbClr val="0070C0"/>
              </a:solidFill>
            </a:endParaRPr>
          </a:p>
        </p:txBody>
      </p:sp>
      <p:sp>
        <p:nvSpPr>
          <p:cNvPr id="32" name="Title 1">
            <a:extLst>
              <a:ext uri="{FF2B5EF4-FFF2-40B4-BE49-F238E27FC236}">
                <a16:creationId xmlns:a16="http://schemas.microsoft.com/office/drawing/2014/main" id="{3B1E4AB9-0207-FD35-4897-B4381FBE2083}"/>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Step1</a:t>
            </a:r>
            <a:r>
              <a:rPr lang="ja-JP" altLang="en-US" sz="3600" dirty="0"/>
              <a:t>　ビジネスニーズの把握</a:t>
            </a:r>
            <a:endParaRPr lang="en-US" sz="3600" dirty="0"/>
          </a:p>
        </p:txBody>
      </p:sp>
      <p:sp>
        <p:nvSpPr>
          <p:cNvPr id="4" name="フッター プレースホルダー 3">
            <a:extLst>
              <a:ext uri="{FF2B5EF4-FFF2-40B4-BE49-F238E27FC236}">
                <a16:creationId xmlns:a16="http://schemas.microsoft.com/office/drawing/2014/main" id="{C9AD3DE1-C724-8403-BF83-D56F3057E5CB}"/>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7" name="スライド番号プレースホルダー 6">
            <a:extLst>
              <a:ext uri="{FF2B5EF4-FFF2-40B4-BE49-F238E27FC236}">
                <a16:creationId xmlns:a16="http://schemas.microsoft.com/office/drawing/2014/main" id="{7BDE8255-BD0C-CA5A-BA91-FBF14B4B9848}"/>
              </a:ext>
            </a:extLst>
          </p:cNvPr>
          <p:cNvSpPr>
            <a:spLocks noGrp="1"/>
          </p:cNvSpPr>
          <p:nvPr>
            <p:ph type="sldNum" sz="quarter" idx="12"/>
          </p:nvPr>
        </p:nvSpPr>
        <p:spPr/>
        <p:txBody>
          <a:bodyPr/>
          <a:lstStyle/>
          <a:p>
            <a:pPr rtl="0"/>
            <a:fld id="{3A98EE3D-8CD1-4C3F-BD1C-C98C9596463C}" type="slidenum">
              <a:rPr lang="en-US" smtClean="0"/>
              <a:t>19</a:t>
            </a:fld>
            <a:endParaRPr lang="en-US" dirty="0"/>
          </a:p>
        </p:txBody>
      </p:sp>
      <p:sp>
        <p:nvSpPr>
          <p:cNvPr id="6" name="吹き出し: 四角形 5">
            <a:extLst>
              <a:ext uri="{FF2B5EF4-FFF2-40B4-BE49-F238E27FC236}">
                <a16:creationId xmlns:a16="http://schemas.microsoft.com/office/drawing/2014/main" id="{182BCE83-3EFD-4089-AFAC-105BEC7AADC2}"/>
              </a:ext>
            </a:extLst>
          </p:cNvPr>
          <p:cNvSpPr/>
          <p:nvPr/>
        </p:nvSpPr>
        <p:spPr>
          <a:xfrm>
            <a:off x="9275197" y="2981406"/>
            <a:ext cx="2584173" cy="705625"/>
          </a:xfrm>
          <a:prstGeom prst="wedgeRectCallout">
            <a:avLst>
              <a:gd name="adj1" fmla="val -20653"/>
              <a:gd name="adj2" fmla="val 72870"/>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各情報要求に応じて、</a:t>
            </a:r>
            <a:endParaRPr kumimoji="1" lang="en-US" altLang="ja-JP" dirty="0"/>
          </a:p>
          <a:p>
            <a:pPr algn="ctr"/>
            <a:r>
              <a:rPr kumimoji="1" lang="ja-JP" altLang="en-US" dirty="0"/>
              <a:t>必要な品質要件を記載</a:t>
            </a:r>
          </a:p>
        </p:txBody>
      </p:sp>
    </p:spTree>
    <p:extLst>
      <p:ext uri="{BB962C8B-B14F-4D97-AF65-F5344CB8AC3E}">
        <p14:creationId xmlns:p14="http://schemas.microsoft.com/office/powerpoint/2010/main" val="208966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39BF7B-D35B-42AB-9660-BC1DBD639DFD}"/>
              </a:ext>
            </a:extLst>
          </p:cNvPr>
          <p:cNvSpPr>
            <a:spLocks noGrp="1"/>
          </p:cNvSpPr>
          <p:nvPr>
            <p:ph type="title"/>
          </p:nvPr>
        </p:nvSpPr>
        <p:spPr/>
        <p:txBody>
          <a:bodyPr/>
          <a:lstStyle/>
          <a:p>
            <a:r>
              <a:rPr kumimoji="1" lang="ja-JP" altLang="en-US" dirty="0"/>
              <a:t>目次</a:t>
            </a:r>
          </a:p>
        </p:txBody>
      </p:sp>
      <p:sp>
        <p:nvSpPr>
          <p:cNvPr id="3" name="コンテンツ プレースホルダー 2">
            <a:extLst>
              <a:ext uri="{FF2B5EF4-FFF2-40B4-BE49-F238E27FC236}">
                <a16:creationId xmlns:a16="http://schemas.microsoft.com/office/drawing/2014/main" id="{40D68692-A59A-46F3-BB6B-93749387C602}"/>
              </a:ext>
            </a:extLst>
          </p:cNvPr>
          <p:cNvSpPr>
            <a:spLocks noGrp="1"/>
          </p:cNvSpPr>
          <p:nvPr>
            <p:ph idx="1"/>
          </p:nvPr>
        </p:nvSpPr>
        <p:spPr>
          <a:xfrm>
            <a:off x="1097280" y="2108201"/>
            <a:ext cx="10058400" cy="3968749"/>
          </a:xfrm>
        </p:spPr>
        <p:txBody>
          <a:bodyPr>
            <a:normAutofit lnSpcReduction="10000"/>
          </a:bodyPr>
          <a:lstStyle/>
          <a:p>
            <a:r>
              <a:rPr lang="ja-JP" altLang="en-US" sz="2000" spc="-50" dirty="0">
                <a:solidFill>
                  <a:srgbClr val="000000">
                    <a:lumMod val="75000"/>
                    <a:lumOff val="25000"/>
                  </a:srgbClr>
                </a:solidFill>
                <a:cs typeface="+mj-cs"/>
              </a:rPr>
              <a:t>本ドキュメントの位置づけ</a:t>
            </a:r>
            <a:endParaRPr lang="en-US" altLang="ja-JP" sz="2000" spc="-50" dirty="0">
              <a:solidFill>
                <a:srgbClr val="000000">
                  <a:lumMod val="75000"/>
                  <a:lumOff val="25000"/>
                </a:srgbClr>
              </a:solidFill>
              <a:cs typeface="+mj-cs"/>
            </a:endParaRPr>
          </a:p>
          <a:p>
            <a:r>
              <a:rPr lang="ja-JP" altLang="en-US" sz="2000" spc="-50" dirty="0">
                <a:solidFill>
                  <a:srgbClr val="000000">
                    <a:lumMod val="75000"/>
                    <a:lumOff val="25000"/>
                  </a:srgbClr>
                </a:solidFill>
                <a:cs typeface="+mj-cs"/>
              </a:rPr>
              <a:t>利用規約</a:t>
            </a:r>
            <a:endParaRPr lang="en-US" altLang="ja-JP" sz="2000" spc="-50" dirty="0">
              <a:solidFill>
                <a:srgbClr val="000000">
                  <a:lumMod val="75000"/>
                  <a:lumOff val="25000"/>
                </a:srgbClr>
              </a:solidFill>
              <a:cs typeface="+mj-cs"/>
            </a:endParaRPr>
          </a:p>
          <a:p>
            <a:r>
              <a:rPr lang="ja-JP" altLang="en-US" sz="2000" spc="-50" dirty="0">
                <a:solidFill>
                  <a:srgbClr val="000000">
                    <a:lumMod val="75000"/>
                    <a:lumOff val="25000"/>
                  </a:srgbClr>
                </a:solidFill>
                <a:cs typeface="+mj-cs"/>
              </a:rPr>
              <a:t>データ品質マネジメント　オーバービュー</a:t>
            </a:r>
            <a:endParaRPr lang="en-US" altLang="ja-JP" sz="2000" spc="-50" dirty="0">
              <a:solidFill>
                <a:srgbClr val="000000">
                  <a:lumMod val="75000"/>
                  <a:lumOff val="25000"/>
                </a:srgbClr>
              </a:solidFill>
              <a:cs typeface="+mj-cs"/>
            </a:endParaRPr>
          </a:p>
          <a:p>
            <a:r>
              <a:rPr kumimoji="1" lang="en-US" altLang="ja-JP"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Step1</a:t>
            </a:r>
            <a:r>
              <a:rPr kumimoji="1" lang="ja-JP" altLang="en-US"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　ビジネスニーズの把握</a:t>
            </a:r>
            <a:endParaRPr kumimoji="1" lang="en-US" altLang="ja-JP" sz="20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r>
              <a:rPr kumimoji="1" lang="en-US" altLang="ja-JP"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Step2</a:t>
            </a:r>
            <a:r>
              <a:rPr kumimoji="1" lang="ja-JP" altLang="en-US"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　</a:t>
            </a:r>
            <a:r>
              <a:rPr kumimoji="1" lang="en-US" altLang="ja-JP"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DQ</a:t>
            </a:r>
            <a:r>
              <a:rPr kumimoji="1" lang="ja-JP" altLang="en-US"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管理対象の検討</a:t>
            </a:r>
            <a:endParaRPr kumimoji="1" lang="en-US" altLang="ja-JP" sz="20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r>
              <a:rPr kumimoji="1" lang="en-US" altLang="ja-JP"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Step3</a:t>
            </a:r>
            <a:r>
              <a:rPr kumimoji="1" lang="ja-JP" altLang="en-US"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　</a:t>
            </a:r>
            <a:r>
              <a:rPr kumimoji="1" lang="en-US" altLang="ja-JP"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DQ</a:t>
            </a:r>
            <a:r>
              <a:rPr kumimoji="1" lang="ja-JP" altLang="en-US"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チェック内容の精緻化</a:t>
            </a:r>
            <a:endParaRPr kumimoji="1" lang="en-US" altLang="ja-JP" sz="20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r>
              <a:rPr kumimoji="1" lang="en-US" altLang="ja-JP"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Step4</a:t>
            </a:r>
            <a:r>
              <a:rPr kumimoji="1" lang="ja-JP" altLang="en-US"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　検査・レポ</a:t>
            </a:r>
            <a:r>
              <a:rPr kumimoji="1" lang="en-US" altLang="ja-JP"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a:t>
            </a:r>
            <a:r>
              <a:rPr kumimoji="1" lang="ja-JP" altLang="en-US"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ト・運用の整備</a:t>
            </a:r>
            <a:endParaRPr kumimoji="1" lang="en-US" altLang="ja-JP" sz="20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endParaRPr>
          </a:p>
          <a:p>
            <a:r>
              <a:rPr lang="en-US" altLang="ja-JP" sz="2000" spc="-50" dirty="0">
                <a:solidFill>
                  <a:srgbClr val="000000">
                    <a:lumMod val="75000"/>
                    <a:lumOff val="25000"/>
                  </a:srgbClr>
                </a:solidFill>
                <a:cs typeface="+mj-cs"/>
              </a:rPr>
              <a:t>Appendix</a:t>
            </a:r>
            <a:endParaRPr kumimoji="1" lang="en-US" altLang="ja-JP" sz="20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p:txBody>
      </p:sp>
      <p:sp>
        <p:nvSpPr>
          <p:cNvPr id="6" name="フッター プレースホルダー 5">
            <a:extLst>
              <a:ext uri="{FF2B5EF4-FFF2-40B4-BE49-F238E27FC236}">
                <a16:creationId xmlns:a16="http://schemas.microsoft.com/office/drawing/2014/main" id="{1DE4FF75-E4E1-A02B-FC40-D585E25250F0}"/>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7" name="スライド番号プレースホルダー 6">
            <a:extLst>
              <a:ext uri="{FF2B5EF4-FFF2-40B4-BE49-F238E27FC236}">
                <a16:creationId xmlns:a16="http://schemas.microsoft.com/office/drawing/2014/main" id="{2524462F-F0DD-5301-3DC1-2090226E5910}"/>
              </a:ext>
            </a:extLst>
          </p:cNvPr>
          <p:cNvSpPr>
            <a:spLocks noGrp="1"/>
          </p:cNvSpPr>
          <p:nvPr>
            <p:ph type="sldNum" sz="quarter" idx="12"/>
          </p:nvPr>
        </p:nvSpPr>
        <p:spPr/>
        <p:txBody>
          <a:bodyPr/>
          <a:lstStyle/>
          <a:p>
            <a:pPr rtl="0"/>
            <a:fld id="{3A98EE3D-8CD1-4C3F-BD1C-C98C9596463C}" type="slidenum">
              <a:rPr lang="en-US" smtClean="0"/>
              <a:t>2</a:t>
            </a:fld>
            <a:endParaRPr lang="en-US" dirty="0"/>
          </a:p>
        </p:txBody>
      </p:sp>
    </p:spTree>
    <p:extLst>
      <p:ext uri="{BB962C8B-B14F-4D97-AF65-F5344CB8AC3E}">
        <p14:creationId xmlns:p14="http://schemas.microsoft.com/office/powerpoint/2010/main" val="39941157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3309CCDB-3C87-4F47-BFFD-55AA3B4B9381}"/>
              </a:ext>
            </a:extLst>
          </p:cNvPr>
          <p:cNvSpPr txBox="1"/>
          <p:nvPr/>
        </p:nvSpPr>
        <p:spPr>
          <a:xfrm>
            <a:off x="794327" y="932880"/>
            <a:ext cx="10935855" cy="5511189"/>
          </a:xfrm>
          <a:prstGeom prst="rect">
            <a:avLst/>
          </a:prstGeom>
          <a:noFill/>
        </p:spPr>
        <p:txBody>
          <a:bodyPr wrap="square" rtlCol="0">
            <a:spAutoFit/>
          </a:bodyPr>
          <a:lstStyle/>
          <a:p>
            <a:r>
              <a:rPr kumimoji="1" lang="en-US" altLang="ja-JP"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Step2</a:t>
            </a:r>
            <a:r>
              <a:rPr kumimoji="1" lang="ja-JP" altLang="en-US"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　</a:t>
            </a:r>
            <a:r>
              <a:rPr kumimoji="1" lang="en-US" altLang="ja-JP"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DQ</a:t>
            </a:r>
            <a:r>
              <a:rPr kumimoji="1" lang="ja-JP" altLang="en-US"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管理対象の検討</a:t>
            </a:r>
            <a:endParaRPr kumimoji="1" lang="en-US" altLang="ja-JP" sz="36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200000"/>
              </a:lnSpc>
            </a:pPr>
            <a:r>
              <a:rPr kumimoji="1" lang="en-US" altLang="ja-JP"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2.1</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プロファイルの対象データセットを定義する</a:t>
            </a:r>
            <a:endPar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150000"/>
              </a:lnSpc>
            </a:pPr>
            <a:r>
              <a:rPr kumimoji="1" lang="en-US" altLang="ja-JP"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2.2</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対象データセットの見方を定義する</a:t>
            </a:r>
            <a:endPar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2.3</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実データをプロファイルし、結果を記録する</a:t>
            </a: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2.4</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プロファイル結果を元に</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DQ</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管理の実現性を評価する</a:t>
            </a: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2.5</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部門内、部門間の影響度を評価する</a:t>
            </a: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2.6</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データ生成・更新プロセスと</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DQ</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チェック状況を確認する</a:t>
            </a:r>
            <a:endPar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2.7</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DQ</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管理対象を決定する</a:t>
            </a:r>
          </a:p>
        </p:txBody>
      </p:sp>
      <p:sp>
        <p:nvSpPr>
          <p:cNvPr id="4" name="フッター プレースホルダー 3">
            <a:extLst>
              <a:ext uri="{FF2B5EF4-FFF2-40B4-BE49-F238E27FC236}">
                <a16:creationId xmlns:a16="http://schemas.microsoft.com/office/drawing/2014/main" id="{662F177A-59AE-014C-B87B-89F372469199}"/>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FAAB66C6-890E-BDA5-B2CF-7924EC0A8619}"/>
              </a:ext>
            </a:extLst>
          </p:cNvPr>
          <p:cNvSpPr>
            <a:spLocks noGrp="1"/>
          </p:cNvSpPr>
          <p:nvPr>
            <p:ph type="sldNum" sz="quarter" idx="12"/>
          </p:nvPr>
        </p:nvSpPr>
        <p:spPr/>
        <p:txBody>
          <a:bodyPr/>
          <a:lstStyle/>
          <a:p>
            <a:pPr rtl="0"/>
            <a:fld id="{3A98EE3D-8CD1-4C3F-BD1C-C98C9596463C}" type="slidenum">
              <a:rPr lang="en-US" smtClean="0"/>
              <a:t>20</a:t>
            </a:fld>
            <a:endParaRPr lang="en-US" dirty="0"/>
          </a:p>
        </p:txBody>
      </p:sp>
    </p:spTree>
    <p:extLst>
      <p:ext uri="{BB962C8B-B14F-4D97-AF65-F5344CB8AC3E}">
        <p14:creationId xmlns:p14="http://schemas.microsoft.com/office/powerpoint/2010/main" val="12915013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0">
            <a:extLst>
              <a:ext uri="{FF2B5EF4-FFF2-40B4-BE49-F238E27FC236}">
                <a16:creationId xmlns:a16="http://schemas.microsoft.com/office/drawing/2014/main" id="{2FFC17ED-AD9A-4492-97B5-7F3BE061B031}"/>
              </a:ext>
            </a:extLst>
          </p:cNvPr>
          <p:cNvSpPr>
            <a:spLocks noChangeArrowheads="1"/>
          </p:cNvSpPr>
          <p:nvPr/>
        </p:nvSpPr>
        <p:spPr bwMode="auto">
          <a:xfrm>
            <a:off x="7418848" y="1947886"/>
            <a:ext cx="1933253"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eaLnBrk="0" hangingPunct="0">
              <a:defRPr/>
            </a:pPr>
            <a:r>
              <a:rPr lang="ja-JP" altLang="en-US" sz="1100" dirty="0">
                <a:latin typeface="Meiryo UI" panose="020B0604030504040204" pitchFamily="50" charset="-128"/>
                <a:ea typeface="Meiryo UI" panose="020B0604030504040204" pitchFamily="50" charset="-128"/>
              </a:rPr>
              <a:t>５．データクオリティに関するビジネスルールの定義（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8" name="AutoShape 41">
            <a:extLst>
              <a:ext uri="{FF2B5EF4-FFF2-40B4-BE49-F238E27FC236}">
                <a16:creationId xmlns:a16="http://schemas.microsoft.com/office/drawing/2014/main" id="{C1D85212-9B37-4F41-8B02-57AD00668A67}"/>
              </a:ext>
            </a:extLst>
          </p:cNvPr>
          <p:cNvSpPr>
            <a:spLocks noChangeArrowheads="1"/>
          </p:cNvSpPr>
          <p:nvPr/>
        </p:nvSpPr>
        <p:spPr bwMode="auto">
          <a:xfrm>
            <a:off x="7418847" y="2572276"/>
            <a:ext cx="1933254" cy="466115"/>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６．データクオリティ要件のテストと検証（</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0" name="AutoShape 42">
            <a:extLst>
              <a:ext uri="{FF2B5EF4-FFF2-40B4-BE49-F238E27FC236}">
                <a16:creationId xmlns:a16="http://schemas.microsoft.com/office/drawing/2014/main" id="{E76830BD-7DC8-43AB-A1C5-54746969E8B3}"/>
              </a:ext>
            </a:extLst>
          </p:cNvPr>
          <p:cNvSpPr>
            <a:spLocks noChangeArrowheads="1"/>
          </p:cNvSpPr>
          <p:nvPr/>
        </p:nvSpPr>
        <p:spPr bwMode="auto">
          <a:xfrm>
            <a:off x="7418847" y="3189663"/>
            <a:ext cx="1937540"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997" dirty="0">
                <a:latin typeface="Meiryo UI" panose="020B0604030504040204" pitchFamily="50" charset="-128"/>
                <a:ea typeface="Meiryo UI" panose="020B0604030504040204" pitchFamily="50" charset="-128"/>
              </a:rPr>
              <a:t>７．データクオリティのサービスレベルの設定と評価（</a:t>
            </a:r>
            <a:r>
              <a:rPr lang="en-US" altLang="ja-JP" sz="997" dirty="0">
                <a:latin typeface="Meiryo UI" panose="020B0604030504040204" pitchFamily="50" charset="-128"/>
                <a:ea typeface="Meiryo UI" panose="020B0604030504040204" pitchFamily="50" charset="-128"/>
              </a:rPr>
              <a:t>P</a:t>
            </a:r>
            <a:r>
              <a:rPr lang="ja-JP" altLang="en-US" sz="997" dirty="0">
                <a:latin typeface="Meiryo UI" panose="020B0604030504040204" pitchFamily="50" charset="-128"/>
                <a:ea typeface="Meiryo UI" panose="020B0604030504040204" pitchFamily="50" charset="-128"/>
              </a:rPr>
              <a:t>）</a:t>
            </a:r>
          </a:p>
        </p:txBody>
      </p:sp>
      <p:sp>
        <p:nvSpPr>
          <p:cNvPr id="11" name="AutoShape 42">
            <a:extLst>
              <a:ext uri="{FF2B5EF4-FFF2-40B4-BE49-F238E27FC236}">
                <a16:creationId xmlns:a16="http://schemas.microsoft.com/office/drawing/2014/main" id="{5D5EBCD7-30EE-4CB2-874E-088BD58E0F76}"/>
              </a:ext>
            </a:extLst>
          </p:cNvPr>
          <p:cNvSpPr>
            <a:spLocks noChangeArrowheads="1"/>
          </p:cNvSpPr>
          <p:nvPr/>
        </p:nvSpPr>
        <p:spPr bwMode="auto">
          <a:xfrm>
            <a:off x="9581738" y="1947885"/>
            <a:ext cx="1933254"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１１．データクオリティ管理の運用手続きの設計と実行（</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2" name="AutoShape 42">
            <a:extLst>
              <a:ext uri="{FF2B5EF4-FFF2-40B4-BE49-F238E27FC236}">
                <a16:creationId xmlns:a16="http://schemas.microsoft.com/office/drawing/2014/main" id="{7E372F2C-735C-49E9-8DFE-E207C6E47E85}"/>
              </a:ext>
            </a:extLst>
          </p:cNvPr>
          <p:cNvSpPr>
            <a:spLocks noChangeArrowheads="1"/>
          </p:cNvSpPr>
          <p:nvPr/>
        </p:nvSpPr>
        <p:spPr bwMode="auto">
          <a:xfrm>
            <a:off x="3119202" y="1947886"/>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２</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データクオリティ要件の定義</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3" name="AutoShape 42">
            <a:extLst>
              <a:ext uri="{FF2B5EF4-FFF2-40B4-BE49-F238E27FC236}">
                <a16:creationId xmlns:a16="http://schemas.microsoft.com/office/drawing/2014/main" id="{1A56247E-A38C-43A8-BEFF-AB78C3E8D878}"/>
              </a:ext>
            </a:extLst>
          </p:cNvPr>
          <p:cNvSpPr>
            <a:spLocks noChangeArrowheads="1"/>
          </p:cNvSpPr>
          <p:nvPr/>
        </p:nvSpPr>
        <p:spPr bwMode="auto">
          <a:xfrm>
            <a:off x="5262293" y="1947885"/>
            <a:ext cx="1926917" cy="482622"/>
          </a:xfrm>
          <a:prstGeom prst="roundRect">
            <a:avLst>
              <a:gd name="adj" fmla="val 0"/>
            </a:avLst>
          </a:prstGeom>
          <a:solidFill>
            <a:srgbClr val="FFFF00"/>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３</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データクオリティのプロファイル、分析、および評価（</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4" name="AutoShape 42">
            <a:extLst>
              <a:ext uri="{FF2B5EF4-FFF2-40B4-BE49-F238E27FC236}">
                <a16:creationId xmlns:a16="http://schemas.microsoft.com/office/drawing/2014/main" id="{F787ABE1-BF14-43AB-8BEF-8E66127EB340}"/>
              </a:ext>
            </a:extLst>
          </p:cNvPr>
          <p:cNvSpPr>
            <a:spLocks noChangeArrowheads="1"/>
          </p:cNvSpPr>
          <p:nvPr/>
        </p:nvSpPr>
        <p:spPr bwMode="auto">
          <a:xfrm>
            <a:off x="5262293" y="2572275"/>
            <a:ext cx="1929301" cy="475052"/>
          </a:xfrm>
          <a:prstGeom prst="roundRect">
            <a:avLst>
              <a:gd name="adj" fmla="val 0"/>
            </a:avLst>
          </a:prstGeom>
          <a:solidFill>
            <a:srgbClr val="FFFF00"/>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４．データクオリティの測定基準の定義（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16" name="AutoShape 42">
            <a:extLst>
              <a:ext uri="{FF2B5EF4-FFF2-40B4-BE49-F238E27FC236}">
                <a16:creationId xmlns:a16="http://schemas.microsoft.com/office/drawing/2014/main" id="{EA80CCB5-389B-4362-9279-2781522717C7}"/>
              </a:ext>
            </a:extLst>
          </p:cNvPr>
          <p:cNvSpPr>
            <a:spLocks noChangeArrowheads="1"/>
          </p:cNvSpPr>
          <p:nvPr/>
        </p:nvSpPr>
        <p:spPr bwMode="auto">
          <a:xfrm>
            <a:off x="9581738" y="2572276"/>
            <a:ext cx="1933254"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１２．データクオリティ管理の運用手続きとパフォーマンスの監視</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C</a:t>
            </a:r>
            <a:r>
              <a:rPr lang="ja-JP" altLang="en-US" sz="1100" dirty="0">
                <a:latin typeface="Meiryo UI" panose="020B0604030504040204" pitchFamily="50" charset="-128"/>
                <a:ea typeface="Meiryo UI" panose="020B0604030504040204" pitchFamily="50" charset="-128"/>
              </a:rPr>
              <a:t>）</a:t>
            </a:r>
          </a:p>
        </p:txBody>
      </p:sp>
      <p:cxnSp>
        <p:nvCxnSpPr>
          <p:cNvPr id="17" name="直線矢印コネクタ 16">
            <a:extLst>
              <a:ext uri="{FF2B5EF4-FFF2-40B4-BE49-F238E27FC236}">
                <a16:creationId xmlns:a16="http://schemas.microsoft.com/office/drawing/2014/main" id="{C4C58C73-947C-4DD6-B916-C67DC957769B}"/>
              </a:ext>
            </a:extLst>
          </p:cNvPr>
          <p:cNvCxnSpPr>
            <a:stCxn id="12" idx="3"/>
            <a:endCxn id="13" idx="1"/>
          </p:cNvCxnSpPr>
          <p:nvPr/>
        </p:nvCxnSpPr>
        <p:spPr bwMode="auto">
          <a:xfrm>
            <a:off x="5032654" y="2186666"/>
            <a:ext cx="229638" cy="253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8" name="直線矢印コネクタ 17">
            <a:extLst>
              <a:ext uri="{FF2B5EF4-FFF2-40B4-BE49-F238E27FC236}">
                <a16:creationId xmlns:a16="http://schemas.microsoft.com/office/drawing/2014/main" id="{83FE375F-B554-4F73-B551-42B85920D75E}"/>
              </a:ext>
            </a:extLst>
          </p:cNvPr>
          <p:cNvCxnSpPr>
            <a:stCxn id="13" idx="2"/>
            <a:endCxn id="14" idx="0"/>
          </p:cNvCxnSpPr>
          <p:nvPr/>
        </p:nvCxnSpPr>
        <p:spPr bwMode="auto">
          <a:xfrm>
            <a:off x="6225751" y="2430507"/>
            <a:ext cx="1192" cy="141768"/>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9" name="直線矢印コネクタ 18">
            <a:extLst>
              <a:ext uri="{FF2B5EF4-FFF2-40B4-BE49-F238E27FC236}">
                <a16:creationId xmlns:a16="http://schemas.microsoft.com/office/drawing/2014/main" id="{E280C0C8-4FC6-45E2-9EDE-B25DBF679BC7}"/>
              </a:ext>
            </a:extLst>
          </p:cNvPr>
          <p:cNvCxnSpPr>
            <a:stCxn id="7" idx="2"/>
            <a:endCxn id="8" idx="0"/>
          </p:cNvCxnSpPr>
          <p:nvPr/>
        </p:nvCxnSpPr>
        <p:spPr bwMode="auto">
          <a:xfrm>
            <a:off x="8385474" y="2419203"/>
            <a:ext cx="0" cy="1530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1" name="直線矢印コネクタ 20">
            <a:extLst>
              <a:ext uri="{FF2B5EF4-FFF2-40B4-BE49-F238E27FC236}">
                <a16:creationId xmlns:a16="http://schemas.microsoft.com/office/drawing/2014/main" id="{F89BDA62-9614-49B6-AB8B-1678BA5061F0}"/>
              </a:ext>
            </a:extLst>
          </p:cNvPr>
          <p:cNvCxnSpPr>
            <a:cxnSpLocks/>
            <a:stCxn id="8" idx="2"/>
            <a:endCxn id="10" idx="0"/>
          </p:cNvCxnSpPr>
          <p:nvPr/>
        </p:nvCxnSpPr>
        <p:spPr bwMode="auto">
          <a:xfrm>
            <a:off x="8385475" y="3038391"/>
            <a:ext cx="2143" cy="1512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3" name="コネクタ: カギ線 30">
            <a:extLst>
              <a:ext uri="{FF2B5EF4-FFF2-40B4-BE49-F238E27FC236}">
                <a16:creationId xmlns:a16="http://schemas.microsoft.com/office/drawing/2014/main" id="{B4D6284D-DCDD-41F4-B905-2A28B04CF8AC}"/>
              </a:ext>
            </a:extLst>
          </p:cNvPr>
          <p:cNvCxnSpPr>
            <a:stCxn id="14" idx="2"/>
            <a:endCxn id="7" idx="1"/>
          </p:cNvCxnSpPr>
          <p:nvPr/>
        </p:nvCxnSpPr>
        <p:spPr bwMode="auto">
          <a:xfrm rot="5400000" flipH="1" flipV="1">
            <a:off x="6391004" y="2019484"/>
            <a:ext cx="863783" cy="1191904"/>
          </a:xfrm>
          <a:prstGeom prst="bentConnector4">
            <a:avLst>
              <a:gd name="adj1" fmla="val -11150"/>
              <a:gd name="adj2" fmla="val 90467"/>
            </a:avLst>
          </a:prstGeom>
          <a:solidFill>
            <a:schemeClr val="accent1"/>
          </a:solidFill>
          <a:ln w="12700" cap="flat" cmpd="sng" algn="ctr">
            <a:solidFill>
              <a:schemeClr val="tx1"/>
            </a:solidFill>
            <a:prstDash val="solid"/>
            <a:round/>
            <a:headEnd type="none" w="sm" len="sm"/>
            <a:tailEnd type="triangle"/>
          </a:ln>
          <a:effectLst/>
        </p:spPr>
      </p:cxnSp>
      <p:cxnSp>
        <p:nvCxnSpPr>
          <p:cNvPr id="24" name="直線矢印コネクタ 23">
            <a:extLst>
              <a:ext uri="{FF2B5EF4-FFF2-40B4-BE49-F238E27FC236}">
                <a16:creationId xmlns:a16="http://schemas.microsoft.com/office/drawing/2014/main" id="{F216E7E1-E8F8-4814-99A2-B1C670852DC7}"/>
              </a:ext>
            </a:extLst>
          </p:cNvPr>
          <p:cNvCxnSpPr>
            <a:stCxn id="11" idx="2"/>
            <a:endCxn id="16" idx="0"/>
          </p:cNvCxnSpPr>
          <p:nvPr/>
        </p:nvCxnSpPr>
        <p:spPr bwMode="auto">
          <a:xfrm>
            <a:off x="10548365" y="2420243"/>
            <a:ext cx="0" cy="15203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正方形/長方形 26">
            <a:extLst>
              <a:ext uri="{FF2B5EF4-FFF2-40B4-BE49-F238E27FC236}">
                <a16:creationId xmlns:a16="http://schemas.microsoft.com/office/drawing/2014/main" id="{0524B668-4E15-4AEF-AE0C-D08EB35DFDB4}"/>
              </a:ext>
            </a:extLst>
          </p:cNvPr>
          <p:cNvSpPr/>
          <p:nvPr/>
        </p:nvSpPr>
        <p:spPr bwMode="auto">
          <a:xfrm>
            <a:off x="3119202" y="3799902"/>
            <a:ext cx="1913452" cy="595878"/>
          </a:xfrm>
          <a:prstGeom prst="rect">
            <a:avLst/>
          </a:prstGeom>
          <a:solidFill>
            <a:srgbClr val="9BA8B7"/>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①ビジネスニーズ</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整理ワークシート</a:t>
            </a:r>
          </a:p>
        </p:txBody>
      </p:sp>
      <p:sp>
        <p:nvSpPr>
          <p:cNvPr id="28" name="正方形/長方形 27">
            <a:extLst>
              <a:ext uri="{FF2B5EF4-FFF2-40B4-BE49-F238E27FC236}">
                <a16:creationId xmlns:a16="http://schemas.microsoft.com/office/drawing/2014/main" id="{0524B668-4E15-4AEF-AE0C-D08EB35DFDB4}"/>
              </a:ext>
            </a:extLst>
          </p:cNvPr>
          <p:cNvSpPr/>
          <p:nvPr/>
        </p:nvSpPr>
        <p:spPr bwMode="auto">
          <a:xfrm>
            <a:off x="9575402" y="3804567"/>
            <a:ext cx="1939591"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ctr" anchorCtr="0" compatLnSpc="1">
            <a:prstTxWarp prst="textNoShape">
              <a:avLst/>
            </a:prstTxWarp>
          </a:bodyPr>
          <a:lstStyle/>
          <a:p>
            <a:pPr algn="ctr" defTabSz="868223" fontAlgn="base">
              <a:spcBef>
                <a:spcPct val="0"/>
              </a:spcBef>
              <a:spcAft>
                <a:spcPct val="0"/>
              </a:spcAft>
            </a:pPr>
            <a:r>
              <a:rPr lang="ja-JP" altLang="en-US" sz="1600" dirty="0">
                <a:solidFill>
                  <a:schemeClr val="bg1"/>
                </a:solidFill>
                <a:latin typeface="Meiryo UI" panose="020B0604030504040204" pitchFamily="50" charset="-128"/>
                <a:ea typeface="Meiryo UI" panose="020B0604030504040204" pitchFamily="50" charset="-128"/>
              </a:rPr>
              <a:t>④検査・レポート</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fontAlgn="base">
              <a:spcBef>
                <a:spcPct val="0"/>
              </a:spcBef>
              <a:spcAft>
                <a:spcPct val="0"/>
              </a:spcAft>
            </a:pPr>
            <a:r>
              <a:rPr lang="ja-JP" altLang="en-US" sz="1600" dirty="0">
                <a:solidFill>
                  <a:schemeClr val="bg1"/>
                </a:solidFill>
                <a:latin typeface="Meiryo UI" panose="020B0604030504040204" pitchFamily="50" charset="-128"/>
                <a:ea typeface="Meiryo UI" panose="020B0604030504040204" pitchFamily="50" charset="-128"/>
              </a:rPr>
              <a:t>運用整備ワークシート</a:t>
            </a:r>
          </a:p>
        </p:txBody>
      </p:sp>
      <p:sp>
        <p:nvSpPr>
          <p:cNvPr id="29" name="正方形/長方形 28">
            <a:extLst>
              <a:ext uri="{FF2B5EF4-FFF2-40B4-BE49-F238E27FC236}">
                <a16:creationId xmlns:a16="http://schemas.microsoft.com/office/drawing/2014/main" id="{0524B668-4E15-4AEF-AE0C-D08EB35DFDB4}"/>
              </a:ext>
            </a:extLst>
          </p:cNvPr>
          <p:cNvSpPr/>
          <p:nvPr/>
        </p:nvSpPr>
        <p:spPr bwMode="auto">
          <a:xfrm>
            <a:off x="5262293" y="3799902"/>
            <a:ext cx="1926917" cy="595878"/>
          </a:xfrm>
          <a:prstGeom prst="rect">
            <a:avLst/>
          </a:prstGeom>
          <a:solidFill>
            <a:srgbClr val="00B0F0"/>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②</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管理対象</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検討ワークシート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524B668-4E15-4AEF-AE0C-D08EB35DFDB4}"/>
              </a:ext>
            </a:extLst>
          </p:cNvPr>
          <p:cNvSpPr/>
          <p:nvPr/>
        </p:nvSpPr>
        <p:spPr bwMode="auto">
          <a:xfrm>
            <a:off x="7418847" y="3804567"/>
            <a:ext cx="1933253"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③</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チェック</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精緻化ワークシート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cxnSp>
        <p:nvCxnSpPr>
          <p:cNvPr id="43" name="コネクタ: カギ線 30">
            <a:extLst>
              <a:ext uri="{FF2B5EF4-FFF2-40B4-BE49-F238E27FC236}">
                <a16:creationId xmlns:a16="http://schemas.microsoft.com/office/drawing/2014/main" id="{B4D6284D-DCDD-41F4-B905-2A28B04CF8AC}"/>
              </a:ext>
            </a:extLst>
          </p:cNvPr>
          <p:cNvCxnSpPr>
            <a:stCxn id="10" idx="2"/>
            <a:endCxn id="11" idx="1"/>
          </p:cNvCxnSpPr>
          <p:nvPr/>
        </p:nvCxnSpPr>
        <p:spPr bwMode="auto">
          <a:xfrm rot="5400000" flipH="1" flipV="1">
            <a:off x="8245699" y="2325983"/>
            <a:ext cx="1477957" cy="1194121"/>
          </a:xfrm>
          <a:prstGeom prst="bentConnector4">
            <a:avLst>
              <a:gd name="adj1" fmla="val -5532"/>
              <a:gd name="adj2" fmla="val 90564"/>
            </a:avLst>
          </a:prstGeom>
          <a:solidFill>
            <a:schemeClr val="accent1"/>
          </a:solidFill>
          <a:ln w="12700" cap="flat" cmpd="sng" algn="ctr">
            <a:solidFill>
              <a:schemeClr val="tx1"/>
            </a:solidFill>
            <a:prstDash val="solid"/>
            <a:round/>
            <a:headEnd type="none" w="sm" len="sm"/>
            <a:tailEnd type="triangle"/>
          </a:ln>
          <a:effectLst/>
        </p:spPr>
      </p:cxnSp>
      <p:sp>
        <p:nvSpPr>
          <p:cNvPr id="50" name="テキスト ボックス 49"/>
          <p:cNvSpPr txBox="1"/>
          <p:nvPr/>
        </p:nvSpPr>
        <p:spPr>
          <a:xfrm>
            <a:off x="479442" y="1922546"/>
            <a:ext cx="314386" cy="1816766"/>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アクティビティ</a:t>
            </a:r>
          </a:p>
        </p:txBody>
      </p:sp>
      <p:sp>
        <p:nvSpPr>
          <p:cNvPr id="51" name="テキスト ボックス 50"/>
          <p:cNvSpPr txBox="1"/>
          <p:nvPr/>
        </p:nvSpPr>
        <p:spPr>
          <a:xfrm>
            <a:off x="479442" y="3799902"/>
            <a:ext cx="314386" cy="2592000"/>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アウトプット</a:t>
            </a:r>
          </a:p>
        </p:txBody>
      </p:sp>
      <p:sp>
        <p:nvSpPr>
          <p:cNvPr id="57" name="テキスト ボックス 56"/>
          <p:cNvSpPr txBox="1"/>
          <p:nvPr/>
        </p:nvSpPr>
        <p:spPr>
          <a:xfrm>
            <a:off x="3119202" y="4408211"/>
            <a:ext cx="1913452" cy="2021510"/>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ビジネスニーズを</a:t>
            </a:r>
            <a:r>
              <a:rPr lang="en-US" altLang="ja-JP" sz="1400" dirty="0">
                <a:latin typeface="Meiryo UI" panose="020B0604030504040204" pitchFamily="50" charset="-128"/>
                <a:ea typeface="Meiryo UI" panose="020B0604030504040204" pitchFamily="50" charset="-128"/>
              </a:rPr>
              <a:t>5W1H</a:t>
            </a:r>
            <a:r>
              <a:rPr lang="ja-JP" altLang="en-US" sz="1400" dirty="0">
                <a:latin typeface="Meiryo UI" panose="020B0604030504040204" pitchFamily="50" charset="-128"/>
                <a:ea typeface="Meiryo UI" panose="020B0604030504040204" pitchFamily="50" charset="-128"/>
              </a:rPr>
              <a:t>で纏める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●ビジネス目的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●対象業務</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●管轄部門</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●情報要求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データセットの特定には踏み込まずビジネス視点で纏める</a:t>
            </a:r>
            <a:endParaRPr lang="en-US" altLang="ja-JP" sz="1400" u="sng" dirty="0">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5243837" y="4412102"/>
            <a:ext cx="1913452" cy="1815882"/>
          </a:xfrm>
          <a:prstGeom prst="rect">
            <a:avLst/>
          </a:prstGeom>
          <a:noFill/>
        </p:spPr>
        <p:txBody>
          <a:bodyPr wrap="square" tIns="36000" rtlCol="0">
            <a:spAutoFit/>
          </a:bodyPr>
          <a:lstStyle/>
          <a:p>
            <a:r>
              <a:rPr lang="ja-JP" altLang="en-US" sz="1400" dirty="0">
                <a:solidFill>
                  <a:srgbClr val="0070C0"/>
                </a:solidFill>
                <a:latin typeface="Meiryo UI" panose="020B0604030504040204" pitchFamily="50" charset="-128"/>
                <a:ea typeface="Meiryo UI" panose="020B0604030504040204" pitchFamily="50" charset="-128"/>
              </a:rPr>
              <a:t>実データを見て</a:t>
            </a:r>
            <a:r>
              <a:rPr lang="en-US" altLang="ja-JP" sz="1400" dirty="0">
                <a:solidFill>
                  <a:srgbClr val="0070C0"/>
                </a:solidFill>
                <a:latin typeface="Meiryo UI" panose="020B0604030504040204" pitchFamily="50" charset="-128"/>
                <a:ea typeface="Meiryo UI" panose="020B0604030504040204" pitchFamily="50" charset="-128"/>
              </a:rPr>
              <a:t>DQ</a:t>
            </a:r>
            <a:r>
              <a:rPr lang="ja-JP" altLang="en-US" sz="1400" dirty="0">
                <a:solidFill>
                  <a:srgbClr val="0070C0"/>
                </a:solidFill>
                <a:latin typeface="Meiryo UI" panose="020B0604030504040204" pitchFamily="50" charset="-128"/>
                <a:ea typeface="Meiryo UI" panose="020B0604030504040204" pitchFamily="50" charset="-128"/>
              </a:rPr>
              <a:t>管理対象を絞り込む</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●プロファイル方法</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●プロファイル結果</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●結果の評価</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a:t>
            </a:r>
            <a:r>
              <a:rPr lang="en-US" altLang="ja-JP" sz="1400" dirty="0">
                <a:solidFill>
                  <a:srgbClr val="0070C0"/>
                </a:solidFill>
                <a:latin typeface="Meiryo UI" panose="020B0604030504040204" pitchFamily="50" charset="-128"/>
                <a:ea typeface="Meiryo UI" panose="020B0604030504040204" pitchFamily="50" charset="-128"/>
              </a:rPr>
              <a:t>DQ</a:t>
            </a:r>
            <a:r>
              <a:rPr lang="ja-JP" altLang="en-US" sz="1400" dirty="0">
                <a:solidFill>
                  <a:srgbClr val="0070C0"/>
                </a:solidFill>
                <a:latin typeface="Meiryo UI" panose="020B0604030504040204" pitchFamily="50" charset="-128"/>
                <a:ea typeface="Meiryo UI" panose="020B0604030504040204" pitchFamily="50" charset="-128"/>
              </a:rPr>
              <a:t>管理要否　　</a:t>
            </a:r>
            <a:r>
              <a:rPr lang="en-US" altLang="ja-JP" sz="1400" dirty="0" err="1">
                <a:solidFill>
                  <a:srgbClr val="0070C0"/>
                </a:solidFill>
                <a:latin typeface="Meiryo UI" panose="020B0604030504040204" pitchFamily="50" charset="-128"/>
                <a:ea typeface="Meiryo UI" panose="020B0604030504040204" pitchFamily="50" charset="-128"/>
              </a:rPr>
              <a:t>Etc</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u="sng" dirty="0">
                <a:solidFill>
                  <a:srgbClr val="0070C0"/>
                </a:solidFill>
                <a:latin typeface="Meiryo UI" panose="020B0604030504040204" pitchFamily="50" charset="-128"/>
                <a:ea typeface="Meiryo UI" panose="020B0604030504040204" pitchFamily="50" charset="-128"/>
              </a:rPr>
              <a:t>実データを見た気づきや申し送りも整理</a:t>
            </a:r>
            <a:endParaRPr lang="en-US" altLang="ja-JP" sz="1400" u="sng" dirty="0">
              <a:solidFill>
                <a:srgbClr val="0070C0"/>
              </a:solidFill>
              <a:latin typeface="Meiryo UI" panose="020B0604030504040204" pitchFamily="50" charset="-128"/>
              <a:ea typeface="Meiryo UI" panose="020B0604030504040204" pitchFamily="50" charset="-128"/>
            </a:endParaRPr>
          </a:p>
        </p:txBody>
      </p:sp>
      <p:sp>
        <p:nvSpPr>
          <p:cNvPr id="59" name="テキスト ボックス 58"/>
          <p:cNvSpPr txBox="1"/>
          <p:nvPr/>
        </p:nvSpPr>
        <p:spPr>
          <a:xfrm>
            <a:off x="7418846" y="4408211"/>
            <a:ext cx="1913452" cy="2021510"/>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チェック方法を精緻化してビジネス部門と確認・合意する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●ビジネスルール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●管轄部門の検証（見逃し、過検知等）</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●閾値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ルール化しきれないものへの対応方法も合意</a:t>
            </a:r>
            <a:endParaRPr lang="en-US" altLang="ja-JP" sz="1400" u="sng"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9575401" y="4412102"/>
            <a:ext cx="1913452" cy="1815882"/>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平時、問題発生時の運用方法を決める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●定期検査、監視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●診断、評価</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●問題解決</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●レポーティング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「いつ」「誰が」「どのように」実施するかを定義</a:t>
            </a:r>
            <a:endParaRPr lang="en-US" altLang="ja-JP" sz="1400" u="sng" dirty="0">
              <a:latin typeface="Meiryo UI" panose="020B0604030504040204" pitchFamily="50" charset="-128"/>
              <a:ea typeface="Meiryo UI" panose="020B0604030504040204" pitchFamily="50" charset="-128"/>
            </a:endParaRPr>
          </a:p>
        </p:txBody>
      </p:sp>
      <p:sp>
        <p:nvSpPr>
          <p:cNvPr id="38" name="Title 1">
            <a:extLst>
              <a:ext uri="{FF2B5EF4-FFF2-40B4-BE49-F238E27FC236}">
                <a16:creationId xmlns:a16="http://schemas.microsoft.com/office/drawing/2014/main" id="{78806F3F-2600-4255-85B8-BEC7509A7C3F}"/>
              </a:ext>
            </a:extLst>
          </p:cNvPr>
          <p:cNvSpPr>
            <a:spLocks noGrp="1"/>
          </p:cNvSpPr>
          <p:nvPr>
            <p:ph type="title"/>
          </p:nvPr>
        </p:nvSpPr>
        <p:spPr>
          <a:xfrm>
            <a:off x="532737" y="286604"/>
            <a:ext cx="10622943" cy="504506"/>
          </a:xfrm>
        </p:spPr>
        <p:txBody>
          <a:bodyPr>
            <a:noAutofit/>
          </a:bodyPr>
          <a:lstStyle/>
          <a:p>
            <a:r>
              <a:rPr lang="en-US" altLang="ja-JP" sz="3600" dirty="0"/>
              <a:t>Step2</a:t>
            </a:r>
            <a:r>
              <a:rPr lang="ja-JP" altLang="en-US" sz="3600" dirty="0"/>
              <a:t>　</a:t>
            </a:r>
            <a:r>
              <a:rPr lang="en-US" altLang="ja-JP" sz="3600" dirty="0"/>
              <a:t>DQ</a:t>
            </a:r>
            <a:r>
              <a:rPr lang="zh-TW" altLang="en-US" sz="3600" dirty="0"/>
              <a:t>管理対象</a:t>
            </a:r>
            <a:r>
              <a:rPr lang="ja-JP" altLang="en-US" sz="3600" dirty="0"/>
              <a:t>の</a:t>
            </a:r>
            <a:r>
              <a:rPr lang="zh-TW" altLang="en-US" sz="3600" dirty="0"/>
              <a:t>検討</a:t>
            </a:r>
            <a:endParaRPr lang="en-US" sz="3600" dirty="0"/>
          </a:p>
        </p:txBody>
      </p:sp>
      <p:sp>
        <p:nvSpPr>
          <p:cNvPr id="40" name="AutoShape 42">
            <a:extLst>
              <a:ext uri="{FF2B5EF4-FFF2-40B4-BE49-F238E27FC236}">
                <a16:creationId xmlns:a16="http://schemas.microsoft.com/office/drawing/2014/main" id="{D8F81C91-1E42-4F63-83BD-0B7C19CD677F}"/>
              </a:ext>
            </a:extLst>
          </p:cNvPr>
          <p:cNvSpPr>
            <a:spLocks noChangeArrowheads="1"/>
          </p:cNvSpPr>
          <p:nvPr/>
        </p:nvSpPr>
        <p:spPr bwMode="auto">
          <a:xfrm>
            <a:off x="971968" y="1952428"/>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ヒアリング</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41" name="正方形/長方形 40">
            <a:extLst>
              <a:ext uri="{FF2B5EF4-FFF2-40B4-BE49-F238E27FC236}">
                <a16:creationId xmlns:a16="http://schemas.microsoft.com/office/drawing/2014/main" id="{0A541986-F2BF-4B40-B1F8-4A7CCB14E730}"/>
              </a:ext>
            </a:extLst>
          </p:cNvPr>
          <p:cNvSpPr/>
          <p:nvPr/>
        </p:nvSpPr>
        <p:spPr bwMode="auto">
          <a:xfrm>
            <a:off x="971968" y="3804444"/>
            <a:ext cx="1913452" cy="595878"/>
          </a:xfrm>
          <a:prstGeom prst="rect">
            <a:avLst/>
          </a:prstGeom>
          <a:solidFill>
            <a:srgbClr val="9BA8B7"/>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ヒアリングシート</a:t>
            </a:r>
          </a:p>
        </p:txBody>
      </p:sp>
      <p:sp>
        <p:nvSpPr>
          <p:cNvPr id="42" name="テキスト ボックス 41">
            <a:extLst>
              <a:ext uri="{FF2B5EF4-FFF2-40B4-BE49-F238E27FC236}">
                <a16:creationId xmlns:a16="http://schemas.microsoft.com/office/drawing/2014/main" id="{8139ED6D-266F-414E-90EE-C8E67A5CA225}"/>
              </a:ext>
            </a:extLst>
          </p:cNvPr>
          <p:cNvSpPr txBox="1"/>
          <p:nvPr/>
        </p:nvSpPr>
        <p:spPr>
          <a:xfrm>
            <a:off x="971968" y="4412753"/>
            <a:ext cx="1913452" cy="944292"/>
          </a:xfrm>
          <a:prstGeom prst="rect">
            <a:avLst/>
          </a:prstGeom>
          <a:noFill/>
        </p:spPr>
        <p:txBody>
          <a:bodyPr wrap="square" tIns="36000" rtlCol="0">
            <a:spAutoFit/>
          </a:bodyPr>
          <a:lstStyle/>
          <a:p>
            <a:r>
              <a:rPr lang="ja-JP" altLang="en-US" sz="1400" u="sng" dirty="0">
                <a:latin typeface="Meiryo UI" panose="020B0604030504040204" pitchFamily="50" charset="-128"/>
                <a:ea typeface="Meiryo UI" panose="020B0604030504040204" pitchFamily="50" charset="-128"/>
              </a:rPr>
              <a:t>ビジネスニーズを決める前にどういった部門や業務に問題があるか、ヒアリングを行う</a:t>
            </a:r>
            <a:endParaRPr lang="en-US" altLang="ja-JP" sz="1400" u="sng" dirty="0">
              <a:latin typeface="Meiryo UI" panose="020B0604030504040204" pitchFamily="50" charset="-128"/>
              <a:ea typeface="Meiryo UI" panose="020B0604030504040204" pitchFamily="50" charset="-128"/>
            </a:endParaRPr>
          </a:p>
        </p:txBody>
      </p:sp>
      <p:cxnSp>
        <p:nvCxnSpPr>
          <p:cNvPr id="44" name="直線矢印コネクタ 43">
            <a:extLst>
              <a:ext uri="{FF2B5EF4-FFF2-40B4-BE49-F238E27FC236}">
                <a16:creationId xmlns:a16="http://schemas.microsoft.com/office/drawing/2014/main" id="{885D4F0C-D63A-4223-A5C6-4E3DEBE92644}"/>
              </a:ext>
            </a:extLst>
          </p:cNvPr>
          <p:cNvCxnSpPr>
            <a:cxnSpLocks/>
            <a:stCxn id="40" idx="3"/>
            <a:endCxn id="12" idx="1"/>
          </p:cNvCxnSpPr>
          <p:nvPr/>
        </p:nvCxnSpPr>
        <p:spPr bwMode="auto">
          <a:xfrm flipV="1">
            <a:off x="2885420" y="2186666"/>
            <a:ext cx="233782" cy="454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46" name="テキスト ボックス 45">
            <a:extLst>
              <a:ext uri="{FF2B5EF4-FFF2-40B4-BE49-F238E27FC236}">
                <a16:creationId xmlns:a16="http://schemas.microsoft.com/office/drawing/2014/main" id="{B52599F3-EBE1-46EF-AE8D-0032C17AE7D2}"/>
              </a:ext>
            </a:extLst>
          </p:cNvPr>
          <p:cNvSpPr txBox="1"/>
          <p:nvPr/>
        </p:nvSpPr>
        <p:spPr>
          <a:xfrm>
            <a:off x="476871" y="852755"/>
            <a:ext cx="11239928" cy="1200329"/>
          </a:xfrm>
          <a:prstGeom prst="rect">
            <a:avLst/>
          </a:prstGeom>
          <a:noFill/>
        </p:spPr>
        <p:txBody>
          <a:bodyPr wrap="square" rtlCol="0">
            <a:spAutoFit/>
          </a:bodyPr>
          <a:lstStyle/>
          <a:p>
            <a:r>
              <a:rPr kumimoji="1" lang="ja-JP" altLang="en-US" dirty="0"/>
              <a:t>次は「</a:t>
            </a:r>
            <a:r>
              <a:rPr kumimoji="1" lang="en-US" altLang="ja-JP" dirty="0"/>
              <a:t>DQ</a:t>
            </a:r>
            <a:r>
              <a:rPr kumimoji="1" lang="ja-JP" altLang="en-US" dirty="0"/>
              <a:t>管理対象の検討」です。</a:t>
            </a:r>
            <a:endParaRPr kumimoji="1" lang="en-US" altLang="ja-JP" dirty="0"/>
          </a:p>
          <a:p>
            <a:r>
              <a:rPr kumimoji="1" lang="ja-JP" altLang="en-US" dirty="0"/>
              <a:t>対象候補データのアセスメントを行い、</a:t>
            </a:r>
            <a:r>
              <a:rPr kumimoji="1" lang="en-US" altLang="ja-JP" dirty="0"/>
              <a:t>DQ</a:t>
            </a:r>
            <a:r>
              <a:rPr kumimoji="1" lang="ja-JP" altLang="en-US" dirty="0"/>
              <a:t>管理の対象となるデータを決めていくステップですが、「 </a:t>
            </a:r>
            <a:r>
              <a:rPr kumimoji="1" lang="en-US" altLang="ja-JP" dirty="0"/>
              <a:t>DQ</a:t>
            </a:r>
            <a:r>
              <a:rPr kumimoji="1" lang="ja-JP" altLang="en-US" dirty="0"/>
              <a:t>管理対象検討ワークシート」を用いて進めていきます。</a:t>
            </a:r>
            <a:endParaRPr kumimoji="1" lang="en-US" altLang="ja-JP" dirty="0"/>
          </a:p>
          <a:p>
            <a:endParaRPr kumimoji="1" lang="ja-JP" altLang="en-US" dirty="0"/>
          </a:p>
        </p:txBody>
      </p:sp>
      <p:sp>
        <p:nvSpPr>
          <p:cNvPr id="3" name="フッター プレースホルダー 2">
            <a:extLst>
              <a:ext uri="{FF2B5EF4-FFF2-40B4-BE49-F238E27FC236}">
                <a16:creationId xmlns:a16="http://schemas.microsoft.com/office/drawing/2014/main" id="{10E8E584-02B3-3CAE-ECBA-F0357704C419}"/>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154D6900-C8D6-DA30-CC58-FA7DB2856D07}"/>
              </a:ext>
            </a:extLst>
          </p:cNvPr>
          <p:cNvSpPr>
            <a:spLocks noGrp="1"/>
          </p:cNvSpPr>
          <p:nvPr>
            <p:ph type="sldNum" sz="quarter" idx="12"/>
          </p:nvPr>
        </p:nvSpPr>
        <p:spPr/>
        <p:txBody>
          <a:bodyPr/>
          <a:lstStyle/>
          <a:p>
            <a:pPr rtl="0"/>
            <a:fld id="{3A98EE3D-8CD1-4C3F-BD1C-C98C9596463C}" type="slidenum">
              <a:rPr lang="en-US" smtClean="0"/>
              <a:t>21</a:t>
            </a:fld>
            <a:endParaRPr lang="en-US" dirty="0"/>
          </a:p>
        </p:txBody>
      </p:sp>
    </p:spTree>
    <p:extLst>
      <p:ext uri="{BB962C8B-B14F-4D97-AF65-F5344CB8AC3E}">
        <p14:creationId xmlns:p14="http://schemas.microsoft.com/office/powerpoint/2010/main" val="40600384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BEC7DC6A-1D9E-473D-9B2A-B7C2DC6BE998}"/>
              </a:ext>
            </a:extLst>
          </p:cNvPr>
          <p:cNvPicPr>
            <a:picLocks noChangeAspect="1"/>
          </p:cNvPicPr>
          <p:nvPr/>
        </p:nvPicPr>
        <p:blipFill>
          <a:blip r:embed="rId2"/>
          <a:stretch>
            <a:fillRect/>
          </a:stretch>
        </p:blipFill>
        <p:spPr>
          <a:xfrm>
            <a:off x="105007" y="2654451"/>
            <a:ext cx="5595271" cy="3065412"/>
          </a:xfrm>
          <a:prstGeom prst="rect">
            <a:avLst/>
          </a:prstGeom>
        </p:spPr>
      </p:pic>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Step2</a:t>
            </a:r>
            <a:r>
              <a:rPr lang="ja-JP" altLang="en-US" sz="3600" dirty="0"/>
              <a:t>　</a:t>
            </a:r>
            <a:r>
              <a:rPr lang="en-US" altLang="ja-JP" sz="3600" dirty="0"/>
              <a:t>DQ</a:t>
            </a:r>
            <a:r>
              <a:rPr lang="zh-TW" altLang="en-US" sz="3600" dirty="0"/>
              <a:t>管理対象</a:t>
            </a:r>
            <a:r>
              <a:rPr lang="ja-JP" altLang="en-US" sz="3600" dirty="0"/>
              <a:t>の</a:t>
            </a:r>
            <a:r>
              <a:rPr lang="zh-TW" altLang="en-US" sz="3600" dirty="0"/>
              <a:t>検討</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en-US" altLang="ja-JP" dirty="0"/>
              <a:t>DQ</a:t>
            </a:r>
            <a:r>
              <a:rPr lang="ja-JP" altLang="en-US" dirty="0"/>
              <a:t>管理対象検討ワークシート</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dirty="0" err="1"/>
              <a:t>Dq</a:t>
            </a:r>
            <a:r>
              <a:rPr lang="ja-JP" altLang="en-US" dirty="0"/>
              <a:t>管理対象の検討を行う</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5"/>
            <a:ext cx="5903872" cy="3759877"/>
          </a:xfrm>
        </p:spPr>
        <p:txBody>
          <a:bodyPr>
            <a:normAutofit/>
          </a:bodyPr>
          <a:lstStyle/>
          <a:p>
            <a:pPr marL="0" indent="0">
              <a:spcBef>
                <a:spcPts val="600"/>
              </a:spcBef>
              <a:buNone/>
            </a:pPr>
            <a:r>
              <a:rPr lang="en-US" altLang="ja-JP" sz="1800" dirty="0"/>
              <a:t>Step1</a:t>
            </a:r>
            <a:r>
              <a:rPr lang="ja-JP" altLang="en-US" sz="1800" dirty="0"/>
              <a:t>で整理した</a:t>
            </a:r>
            <a:r>
              <a:rPr lang="ja-JP" altLang="en-US" sz="1800" u="sng" dirty="0"/>
              <a:t>情報要求とデータの品質要件の組み合わせ単位に行</a:t>
            </a:r>
            <a:r>
              <a:rPr lang="ja-JP" altLang="en-US" sz="1800" dirty="0"/>
              <a:t>を作ります。その単位で最初のデータ品質のアセスメントとして、</a:t>
            </a:r>
            <a:r>
              <a:rPr lang="ja-JP" altLang="en-US" sz="1800" dirty="0">
                <a:solidFill>
                  <a:srgbClr val="0070C0"/>
                </a:solidFill>
              </a:rPr>
              <a:t>対象情報のテーブルやカラム</a:t>
            </a:r>
            <a:r>
              <a:rPr lang="ja-JP" altLang="en-US" sz="1800" dirty="0"/>
              <a:t>を特定し、</a:t>
            </a:r>
            <a:r>
              <a:rPr lang="ja-JP" altLang="en-US" sz="1800" dirty="0">
                <a:solidFill>
                  <a:srgbClr val="0070C0"/>
                </a:solidFill>
              </a:rPr>
              <a:t>プロファイル</a:t>
            </a:r>
            <a:r>
              <a:rPr lang="ja-JP" altLang="en-US" sz="1800" dirty="0"/>
              <a:t>を実施して、その結果を記載します。</a:t>
            </a:r>
            <a:r>
              <a:rPr lang="en-US" altLang="ja-JP" sz="1800" dirty="0"/>
              <a:t>(DMBOK2 13</a:t>
            </a:r>
            <a:r>
              <a:rPr lang="ja-JP" altLang="en-US" sz="1800" dirty="0"/>
              <a:t>章</a:t>
            </a:r>
            <a:r>
              <a:rPr lang="en-US" altLang="ja-JP" sz="1800" dirty="0"/>
              <a:t>2.4)</a:t>
            </a:r>
          </a:p>
          <a:p>
            <a:pPr marL="0" indent="0">
              <a:spcBef>
                <a:spcPts val="600"/>
              </a:spcBef>
              <a:buNone/>
            </a:pPr>
            <a:r>
              <a:rPr lang="ja-JP" altLang="en-US" sz="1800" dirty="0"/>
              <a:t>プロファイルの結果を見て、</a:t>
            </a:r>
            <a:r>
              <a:rPr lang="ja-JP" altLang="en-US" sz="1800" u="sng" dirty="0">
                <a:solidFill>
                  <a:schemeClr val="tx1"/>
                </a:solidFill>
              </a:rPr>
              <a:t>対象データがそもそも測定可能か、データの汚れ具合が許容可能か</a:t>
            </a:r>
            <a:r>
              <a:rPr lang="ja-JP" altLang="en-US" sz="1800" dirty="0"/>
              <a:t>など、データ品質管理の</a:t>
            </a:r>
            <a:r>
              <a:rPr lang="ja-JP" altLang="en-US" sz="1800" dirty="0">
                <a:solidFill>
                  <a:srgbClr val="0070C0"/>
                </a:solidFill>
              </a:rPr>
              <a:t>実現性を評価</a:t>
            </a:r>
            <a:r>
              <a:rPr lang="ja-JP" altLang="en-US" sz="1800" dirty="0"/>
              <a:t>し、さらにその</a:t>
            </a:r>
            <a:r>
              <a:rPr lang="ja-JP" altLang="en-US" sz="1800" u="sng" dirty="0"/>
              <a:t>データの</a:t>
            </a:r>
            <a:r>
              <a:rPr lang="ja-JP" altLang="en-US" sz="1800" u="sng" dirty="0">
                <a:solidFill>
                  <a:srgbClr val="0070C0"/>
                </a:solidFill>
              </a:rPr>
              <a:t>生成・更新プロセス</a:t>
            </a:r>
            <a:r>
              <a:rPr lang="ja-JP" altLang="en-US" sz="1800" u="sng" dirty="0"/>
              <a:t>に問題がないか</a:t>
            </a:r>
            <a:r>
              <a:rPr lang="ja-JP" altLang="en-US" sz="1800" dirty="0"/>
              <a:t>、評価を行います。</a:t>
            </a:r>
            <a:endParaRPr lang="en-US" altLang="ja-JP" sz="1800" dirty="0"/>
          </a:p>
          <a:p>
            <a:pPr marL="0" indent="0">
              <a:spcBef>
                <a:spcPts val="600"/>
              </a:spcBef>
              <a:buNone/>
            </a:pPr>
            <a:r>
              <a:rPr lang="ja-JP" altLang="en-US" sz="1800" dirty="0"/>
              <a:t>最後に上記評価のすべてを総合して、</a:t>
            </a:r>
            <a:r>
              <a:rPr lang="ja-JP" altLang="en-US" sz="1800" dirty="0">
                <a:solidFill>
                  <a:srgbClr val="0070C0"/>
                </a:solidFill>
              </a:rPr>
              <a:t>データ品質管理の対象とすべきか否か</a:t>
            </a:r>
            <a:r>
              <a:rPr lang="ja-JP" altLang="en-US" sz="1800" dirty="0"/>
              <a:t>を決定します。</a:t>
            </a:r>
            <a:endParaRPr lang="en-US" altLang="ja-JP" sz="1800" dirty="0"/>
          </a:p>
          <a:p>
            <a:pPr marL="0" indent="0">
              <a:spcBef>
                <a:spcPts val="600"/>
              </a:spcBef>
              <a:buNone/>
            </a:pPr>
            <a:endParaRPr lang="en-US" sz="18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788040"/>
            <a:ext cx="11239928" cy="1200329"/>
          </a:xfrm>
          <a:prstGeom prst="rect">
            <a:avLst/>
          </a:prstGeom>
          <a:noFill/>
        </p:spPr>
        <p:txBody>
          <a:bodyPr wrap="square" rtlCol="0">
            <a:spAutoFit/>
          </a:bodyPr>
          <a:lstStyle/>
          <a:p>
            <a:r>
              <a:rPr kumimoji="1" lang="ja-JP" altLang="en-US" dirty="0"/>
              <a:t>「データ品質管理の取組みは、まず組織内の最も重要なデータに焦点をあてる必要がある」（</a:t>
            </a:r>
            <a:r>
              <a:rPr kumimoji="1" lang="en-US" altLang="ja-JP" dirty="0"/>
              <a:t>DMBOK2</a:t>
            </a:r>
            <a:r>
              <a:rPr kumimoji="1" lang="ja-JP" altLang="en-US" dirty="0"/>
              <a:t>　</a:t>
            </a:r>
            <a:r>
              <a:rPr kumimoji="1" lang="en-US" altLang="ja-JP" dirty="0"/>
              <a:t>507P</a:t>
            </a:r>
            <a:r>
              <a:rPr kumimoji="1" lang="ja-JP" altLang="en-US" dirty="0"/>
              <a:t>）とあるように、</a:t>
            </a:r>
            <a:r>
              <a:rPr kumimoji="1" lang="en-US" altLang="ja-JP" dirty="0"/>
              <a:t>DQ</a:t>
            </a:r>
            <a:r>
              <a:rPr kumimoji="1" lang="ja-JP" altLang="en-US" dirty="0"/>
              <a:t>は全データを対象に実施するのではなく、ビジネス上重要なデータに絞って実施します。対象データを絞り込む方法は、</a:t>
            </a:r>
            <a:r>
              <a:rPr lang="en-US" altLang="ja-JP" dirty="0"/>
              <a:t>Step1</a:t>
            </a:r>
            <a:r>
              <a:rPr lang="ja-JP" altLang="en-US" dirty="0"/>
              <a:t>で整理した情報要求と品質要件単位に、プロファイルを行いながらデータの汚れ具合やビジネスへの影響度、汚れ具合の受容可否などを総合的に判断して決めていきます。</a:t>
            </a:r>
            <a:endParaRPr kumimoji="1" lang="en-US" altLang="ja-JP" dirty="0"/>
          </a:p>
        </p:txBody>
      </p:sp>
      <p:sp>
        <p:nvSpPr>
          <p:cNvPr id="7" name="四角形: 角を丸くする 6">
            <a:extLst>
              <a:ext uri="{FF2B5EF4-FFF2-40B4-BE49-F238E27FC236}">
                <a16:creationId xmlns:a16="http://schemas.microsoft.com/office/drawing/2014/main" id="{331405AE-9201-4E07-85B4-17343472DBFB}"/>
              </a:ext>
            </a:extLst>
          </p:cNvPr>
          <p:cNvSpPr/>
          <p:nvPr/>
        </p:nvSpPr>
        <p:spPr>
          <a:xfrm>
            <a:off x="1080817" y="3488660"/>
            <a:ext cx="1212932" cy="2468688"/>
          </a:xfrm>
          <a:prstGeom prst="roundRect">
            <a:avLst>
              <a:gd name="adj" fmla="val 74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a:t>プロファイル</a:t>
            </a:r>
            <a:endParaRPr kumimoji="1" lang="en-US" altLang="ja-JP" sz="1300" dirty="0"/>
          </a:p>
          <a:p>
            <a:pPr algn="ctr"/>
            <a:r>
              <a:rPr kumimoji="1" lang="ja-JP" altLang="en-US" sz="1300" dirty="0"/>
              <a:t>対象</a:t>
            </a:r>
          </a:p>
        </p:txBody>
      </p:sp>
      <p:sp>
        <p:nvSpPr>
          <p:cNvPr id="13" name="四角形: 角を丸くする 12">
            <a:extLst>
              <a:ext uri="{FF2B5EF4-FFF2-40B4-BE49-F238E27FC236}">
                <a16:creationId xmlns:a16="http://schemas.microsoft.com/office/drawing/2014/main" id="{46B7D7FE-0C38-4AC9-83B0-1AC328697CBB}"/>
              </a:ext>
            </a:extLst>
          </p:cNvPr>
          <p:cNvSpPr/>
          <p:nvPr/>
        </p:nvSpPr>
        <p:spPr>
          <a:xfrm>
            <a:off x="3150127" y="3488660"/>
            <a:ext cx="830257" cy="2468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a:t>プロ</a:t>
            </a:r>
            <a:r>
              <a:rPr kumimoji="1" lang="ja-JP" altLang="en-US" sz="1300" dirty="0"/>
              <a:t>ファイル結果</a:t>
            </a:r>
          </a:p>
        </p:txBody>
      </p:sp>
      <p:sp>
        <p:nvSpPr>
          <p:cNvPr id="18" name="四角形: 角を丸くする 17">
            <a:extLst>
              <a:ext uri="{FF2B5EF4-FFF2-40B4-BE49-F238E27FC236}">
                <a16:creationId xmlns:a16="http://schemas.microsoft.com/office/drawing/2014/main" id="{3D776706-CCE3-4B8C-95EC-1EDA5981833F}"/>
              </a:ext>
            </a:extLst>
          </p:cNvPr>
          <p:cNvSpPr/>
          <p:nvPr/>
        </p:nvSpPr>
        <p:spPr>
          <a:xfrm>
            <a:off x="4039130" y="3488660"/>
            <a:ext cx="816411" cy="2468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00" dirty="0"/>
              <a:t>DQ</a:t>
            </a:r>
            <a:r>
              <a:rPr lang="ja-JP" altLang="en-US" sz="1300" dirty="0"/>
              <a:t>管理実現性</a:t>
            </a:r>
            <a:endParaRPr lang="en-US" altLang="ja-JP" sz="1300" dirty="0"/>
          </a:p>
          <a:p>
            <a:pPr algn="ctr"/>
            <a:r>
              <a:rPr lang="ja-JP" altLang="en-US" sz="1300" dirty="0"/>
              <a:t>評価</a:t>
            </a:r>
            <a:endParaRPr kumimoji="1" lang="ja-JP" altLang="en-US" sz="1300" dirty="0"/>
          </a:p>
        </p:txBody>
      </p:sp>
      <p:sp>
        <p:nvSpPr>
          <p:cNvPr id="15" name="四角形: 角を丸くする 14">
            <a:extLst>
              <a:ext uri="{FF2B5EF4-FFF2-40B4-BE49-F238E27FC236}">
                <a16:creationId xmlns:a16="http://schemas.microsoft.com/office/drawing/2014/main" id="{535B7AD4-E23F-4142-9F1C-47552B501B96}"/>
              </a:ext>
            </a:extLst>
          </p:cNvPr>
          <p:cNvSpPr/>
          <p:nvPr/>
        </p:nvSpPr>
        <p:spPr>
          <a:xfrm>
            <a:off x="105006" y="3488660"/>
            <a:ext cx="945581" cy="2468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a:t>情報要求と</a:t>
            </a:r>
            <a:endParaRPr kumimoji="1" lang="en-US" altLang="ja-JP" sz="1300" dirty="0"/>
          </a:p>
          <a:p>
            <a:pPr algn="ctr"/>
            <a:r>
              <a:rPr lang="ja-JP" altLang="en-US" sz="1300" dirty="0"/>
              <a:t>品質要件</a:t>
            </a:r>
            <a:endParaRPr lang="en-US" altLang="ja-JP" sz="1300" dirty="0"/>
          </a:p>
          <a:p>
            <a:pPr algn="ctr"/>
            <a:r>
              <a:rPr kumimoji="1" lang="en-US" altLang="ja-JP" sz="1300" dirty="0"/>
              <a:t>(Step1</a:t>
            </a:r>
            <a:r>
              <a:rPr kumimoji="1" lang="ja-JP" altLang="en-US" sz="1300" dirty="0"/>
              <a:t>を転記</a:t>
            </a:r>
            <a:r>
              <a:rPr kumimoji="1" lang="en-US" altLang="ja-JP" sz="1300" dirty="0"/>
              <a:t>)</a:t>
            </a:r>
            <a:endParaRPr kumimoji="1" lang="ja-JP" altLang="en-US" sz="1300" dirty="0"/>
          </a:p>
        </p:txBody>
      </p:sp>
      <p:sp>
        <p:nvSpPr>
          <p:cNvPr id="21" name="四角形: 角を丸くする 20">
            <a:extLst>
              <a:ext uri="{FF2B5EF4-FFF2-40B4-BE49-F238E27FC236}">
                <a16:creationId xmlns:a16="http://schemas.microsoft.com/office/drawing/2014/main" id="{AD836B66-1153-423E-805B-E59CD71F46B3}"/>
              </a:ext>
            </a:extLst>
          </p:cNvPr>
          <p:cNvSpPr/>
          <p:nvPr/>
        </p:nvSpPr>
        <p:spPr>
          <a:xfrm>
            <a:off x="4914287" y="3488660"/>
            <a:ext cx="615135" cy="2468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a:t>生成更新プロセスの</a:t>
            </a:r>
            <a:endParaRPr kumimoji="1" lang="en-US" altLang="ja-JP" sz="1300" dirty="0"/>
          </a:p>
          <a:p>
            <a:pPr algn="ctr"/>
            <a:r>
              <a:rPr kumimoji="1" lang="ja-JP" altLang="en-US" sz="1300" dirty="0"/>
              <a:t>評価</a:t>
            </a:r>
          </a:p>
        </p:txBody>
      </p:sp>
      <p:sp>
        <p:nvSpPr>
          <p:cNvPr id="17" name="四角形: 角を丸くする 16">
            <a:extLst>
              <a:ext uri="{FF2B5EF4-FFF2-40B4-BE49-F238E27FC236}">
                <a16:creationId xmlns:a16="http://schemas.microsoft.com/office/drawing/2014/main" id="{36FAA192-851D-4FFB-8512-E24477BECD52}"/>
              </a:ext>
            </a:extLst>
          </p:cNvPr>
          <p:cNvSpPr/>
          <p:nvPr/>
        </p:nvSpPr>
        <p:spPr>
          <a:xfrm>
            <a:off x="5553095" y="3488660"/>
            <a:ext cx="224137" cy="2468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a:t>最終結果</a:t>
            </a:r>
          </a:p>
        </p:txBody>
      </p:sp>
      <p:sp>
        <p:nvSpPr>
          <p:cNvPr id="24" name="四角形: 角を丸くする 23">
            <a:extLst>
              <a:ext uri="{FF2B5EF4-FFF2-40B4-BE49-F238E27FC236}">
                <a16:creationId xmlns:a16="http://schemas.microsoft.com/office/drawing/2014/main" id="{5900CAE5-5732-4878-A39F-D136E9B697A8}"/>
              </a:ext>
            </a:extLst>
          </p:cNvPr>
          <p:cNvSpPr/>
          <p:nvPr/>
        </p:nvSpPr>
        <p:spPr>
          <a:xfrm>
            <a:off x="2334840" y="3488660"/>
            <a:ext cx="751034" cy="2468688"/>
          </a:xfrm>
          <a:prstGeom prst="roundRect">
            <a:avLst>
              <a:gd name="adj" fmla="val 74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a:t>プロファイル</a:t>
            </a:r>
            <a:endParaRPr kumimoji="1" lang="en-US" altLang="ja-JP" sz="1300" dirty="0"/>
          </a:p>
          <a:p>
            <a:pPr algn="ctr"/>
            <a:r>
              <a:rPr kumimoji="1" lang="ja-JP" altLang="en-US" sz="1300" dirty="0"/>
              <a:t>方法</a:t>
            </a:r>
          </a:p>
        </p:txBody>
      </p:sp>
      <p:sp>
        <p:nvSpPr>
          <p:cNvPr id="22" name="四角形: 角を丸くする 21">
            <a:extLst>
              <a:ext uri="{FF2B5EF4-FFF2-40B4-BE49-F238E27FC236}">
                <a16:creationId xmlns:a16="http://schemas.microsoft.com/office/drawing/2014/main" id="{4DDE8EA2-7F46-44E1-81F3-6CA871FFD81F}"/>
              </a:ext>
            </a:extLst>
          </p:cNvPr>
          <p:cNvSpPr/>
          <p:nvPr/>
        </p:nvSpPr>
        <p:spPr>
          <a:xfrm>
            <a:off x="192014" y="5597722"/>
            <a:ext cx="5632009" cy="385233"/>
          </a:xfrm>
          <a:prstGeom prst="roundRect">
            <a:avLst/>
          </a:prstGeom>
          <a:solidFill>
            <a:srgbClr val="CCFF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情報要求・品質要件単位で評価</a:t>
            </a:r>
          </a:p>
        </p:txBody>
      </p:sp>
      <p:sp>
        <p:nvSpPr>
          <p:cNvPr id="4" name="フッター プレースホルダー 3">
            <a:extLst>
              <a:ext uri="{FF2B5EF4-FFF2-40B4-BE49-F238E27FC236}">
                <a16:creationId xmlns:a16="http://schemas.microsoft.com/office/drawing/2014/main" id="{E5A757B0-7FFE-B6BF-FE90-BFCB77A2CFBF}"/>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50F5545C-311B-E6C1-CD62-E98310915AA4}"/>
              </a:ext>
            </a:extLst>
          </p:cNvPr>
          <p:cNvSpPr>
            <a:spLocks noGrp="1"/>
          </p:cNvSpPr>
          <p:nvPr>
            <p:ph type="sldNum" sz="quarter" idx="12"/>
          </p:nvPr>
        </p:nvSpPr>
        <p:spPr/>
        <p:txBody>
          <a:bodyPr/>
          <a:lstStyle/>
          <a:p>
            <a:pPr rtl="0"/>
            <a:fld id="{3A98EE3D-8CD1-4C3F-BD1C-C98C9596463C}" type="slidenum">
              <a:rPr lang="en-US" smtClean="0"/>
              <a:t>22</a:t>
            </a:fld>
            <a:endParaRPr lang="en-US" dirty="0"/>
          </a:p>
        </p:txBody>
      </p:sp>
    </p:spTree>
    <p:extLst>
      <p:ext uri="{BB962C8B-B14F-4D97-AF65-F5344CB8AC3E}">
        <p14:creationId xmlns:p14="http://schemas.microsoft.com/office/powerpoint/2010/main" val="37634744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図 38">
            <a:extLst>
              <a:ext uri="{FF2B5EF4-FFF2-40B4-BE49-F238E27FC236}">
                <a16:creationId xmlns:a16="http://schemas.microsoft.com/office/drawing/2014/main" id="{E7A916F0-733F-4591-BB8E-058E1A7CE37F}"/>
              </a:ext>
            </a:extLst>
          </p:cNvPr>
          <p:cNvPicPr>
            <a:picLocks noChangeAspect="1"/>
          </p:cNvPicPr>
          <p:nvPr/>
        </p:nvPicPr>
        <p:blipFill>
          <a:blip r:embed="rId2"/>
          <a:stretch>
            <a:fillRect/>
          </a:stretch>
        </p:blipFill>
        <p:spPr>
          <a:xfrm>
            <a:off x="1941359" y="1416375"/>
            <a:ext cx="9132375" cy="4156937"/>
          </a:xfrm>
          <a:prstGeom prst="rect">
            <a:avLst/>
          </a:prstGeom>
        </p:spPr>
      </p:pic>
      <p:sp>
        <p:nvSpPr>
          <p:cNvPr id="5" name="フローチャート: 複数書類 4">
            <a:extLst>
              <a:ext uri="{FF2B5EF4-FFF2-40B4-BE49-F238E27FC236}">
                <a16:creationId xmlns:a16="http://schemas.microsoft.com/office/drawing/2014/main" id="{D4AFA85F-39A3-4FE7-A974-254D2B46B497}"/>
              </a:ext>
            </a:extLst>
          </p:cNvPr>
          <p:cNvSpPr/>
          <p:nvPr/>
        </p:nvSpPr>
        <p:spPr>
          <a:xfrm>
            <a:off x="108447" y="1658335"/>
            <a:ext cx="1536971" cy="898836"/>
          </a:xfrm>
          <a:prstGeom prst="flowChartMultidocumen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i="1" dirty="0">
                <a:solidFill>
                  <a:srgbClr val="0070C0"/>
                </a:solidFill>
              </a:rPr>
              <a:t>ビジネス整理ワークシート</a:t>
            </a:r>
            <a:endParaRPr kumimoji="1" lang="ja-JP" altLang="en-US" sz="1400" dirty="0">
              <a:solidFill>
                <a:schemeClr val="tx1"/>
              </a:solidFill>
            </a:endParaRPr>
          </a:p>
        </p:txBody>
      </p:sp>
      <p:cxnSp>
        <p:nvCxnSpPr>
          <p:cNvPr id="18" name="直線矢印コネクタ 17">
            <a:extLst>
              <a:ext uri="{FF2B5EF4-FFF2-40B4-BE49-F238E27FC236}">
                <a16:creationId xmlns:a16="http://schemas.microsoft.com/office/drawing/2014/main" id="{9A0B39CA-496E-440F-B9EC-E74EC432199A}"/>
              </a:ext>
            </a:extLst>
          </p:cNvPr>
          <p:cNvCxnSpPr>
            <a:cxnSpLocks/>
            <a:stCxn id="5" idx="2"/>
            <a:endCxn id="41" idx="1"/>
          </p:cNvCxnSpPr>
          <p:nvPr/>
        </p:nvCxnSpPr>
        <p:spPr>
          <a:xfrm rot="16200000" flipH="1">
            <a:off x="1236557" y="2056631"/>
            <a:ext cx="238302" cy="1171304"/>
          </a:xfrm>
          <a:prstGeom prst="bentConnector2">
            <a:avLst/>
          </a:prstGeom>
          <a:ln w="19050">
            <a:solidFill>
              <a:srgbClr val="4094D0"/>
            </a:solidFill>
            <a:tailEnd type="triangle"/>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03E100C-F9BF-4F4C-B9C5-3BDDAE9C870E}"/>
              </a:ext>
            </a:extLst>
          </p:cNvPr>
          <p:cNvSpPr/>
          <p:nvPr/>
        </p:nvSpPr>
        <p:spPr>
          <a:xfrm>
            <a:off x="372268" y="2801104"/>
            <a:ext cx="1378842" cy="49948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転記する</a:t>
            </a:r>
            <a:endParaRPr kumimoji="1" lang="ja-JP" altLang="en-US" sz="1400" dirty="0">
              <a:solidFill>
                <a:schemeClr val="tx1"/>
              </a:solidFill>
            </a:endParaRPr>
          </a:p>
        </p:txBody>
      </p:sp>
      <p:sp>
        <p:nvSpPr>
          <p:cNvPr id="41" name="四角形: 角を丸くする 40">
            <a:extLst>
              <a:ext uri="{FF2B5EF4-FFF2-40B4-BE49-F238E27FC236}">
                <a16:creationId xmlns:a16="http://schemas.microsoft.com/office/drawing/2014/main" id="{A091D34F-7A30-41B8-BB6A-A0A3692495F7}"/>
              </a:ext>
            </a:extLst>
          </p:cNvPr>
          <p:cNvSpPr/>
          <p:nvPr/>
        </p:nvSpPr>
        <p:spPr>
          <a:xfrm>
            <a:off x="1941360" y="2483460"/>
            <a:ext cx="1490325" cy="555948"/>
          </a:xfrm>
          <a:prstGeom prst="roundRect">
            <a:avLst/>
          </a:prstGeom>
          <a:noFill/>
          <a:ln w="38100">
            <a:solidFill>
              <a:srgbClr val="4094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テキスト ボックス 70">
            <a:extLst>
              <a:ext uri="{FF2B5EF4-FFF2-40B4-BE49-F238E27FC236}">
                <a16:creationId xmlns:a16="http://schemas.microsoft.com/office/drawing/2014/main" id="{23CA058E-9F7F-4555-8195-B1D33DA52C98}"/>
              </a:ext>
            </a:extLst>
          </p:cNvPr>
          <p:cNvSpPr txBox="1"/>
          <p:nvPr/>
        </p:nvSpPr>
        <p:spPr>
          <a:xfrm>
            <a:off x="476871" y="852755"/>
            <a:ext cx="11239928" cy="400110"/>
          </a:xfrm>
          <a:prstGeom prst="rect">
            <a:avLst/>
          </a:prstGeom>
          <a:noFill/>
        </p:spPr>
        <p:txBody>
          <a:bodyPr wrap="square" rtlCol="0">
            <a:spAutoFit/>
          </a:bodyPr>
          <a:lstStyle/>
          <a:p>
            <a:r>
              <a:rPr kumimoji="1" lang="en-US" altLang="ja-JP" sz="2000" i="1" dirty="0">
                <a:solidFill>
                  <a:srgbClr val="0070C0"/>
                </a:solidFill>
              </a:rPr>
              <a:t>【</a:t>
            </a:r>
            <a:r>
              <a:rPr kumimoji="1" lang="en-US" altLang="ja-JP" sz="2000" i="1" dirty="0" err="1">
                <a:solidFill>
                  <a:srgbClr val="0070C0"/>
                </a:solidFill>
              </a:rPr>
              <a:t>Tips】DQ</a:t>
            </a:r>
            <a:r>
              <a:rPr kumimoji="1" lang="ja-JP" altLang="en-US" sz="2000" i="1" dirty="0">
                <a:solidFill>
                  <a:srgbClr val="0070C0"/>
                </a:solidFill>
              </a:rPr>
              <a:t>管理対象検討ワークシートの構造と項目間のインプットフロー</a:t>
            </a:r>
            <a:endParaRPr kumimoji="1" lang="en-US" altLang="ja-JP" sz="2000" i="1" dirty="0">
              <a:solidFill>
                <a:srgbClr val="0070C0"/>
              </a:solidFill>
            </a:endParaRPr>
          </a:p>
        </p:txBody>
      </p:sp>
      <p:sp>
        <p:nvSpPr>
          <p:cNvPr id="44" name="四角形: 角を丸くする 43">
            <a:extLst>
              <a:ext uri="{FF2B5EF4-FFF2-40B4-BE49-F238E27FC236}">
                <a16:creationId xmlns:a16="http://schemas.microsoft.com/office/drawing/2014/main" id="{AC11CA95-120F-499E-9794-4BDAB3E9139F}"/>
              </a:ext>
            </a:extLst>
          </p:cNvPr>
          <p:cNvSpPr/>
          <p:nvPr/>
        </p:nvSpPr>
        <p:spPr>
          <a:xfrm>
            <a:off x="3478330" y="2483460"/>
            <a:ext cx="2062028" cy="55594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id="{8889C019-80BA-4FD7-A6EC-26397E490457}"/>
              </a:ext>
            </a:extLst>
          </p:cNvPr>
          <p:cNvSpPr/>
          <p:nvPr/>
        </p:nvSpPr>
        <p:spPr>
          <a:xfrm>
            <a:off x="2375800" y="3621957"/>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情報要求と品質要件に該当するデータセットを画面項目や帳票項目から決める</a:t>
            </a:r>
            <a:endParaRPr kumimoji="1" lang="ja-JP" altLang="en-US" sz="1400" dirty="0">
              <a:solidFill>
                <a:schemeClr val="tx1"/>
              </a:solidFill>
            </a:endParaRPr>
          </a:p>
        </p:txBody>
      </p:sp>
      <p:sp>
        <p:nvSpPr>
          <p:cNvPr id="58" name="四角形: 角を丸くする 57">
            <a:extLst>
              <a:ext uri="{FF2B5EF4-FFF2-40B4-BE49-F238E27FC236}">
                <a16:creationId xmlns:a16="http://schemas.microsoft.com/office/drawing/2014/main" id="{05A5A467-8E44-4D40-AB98-1FC0E1104E4F}"/>
              </a:ext>
            </a:extLst>
          </p:cNvPr>
          <p:cNvSpPr/>
          <p:nvPr/>
        </p:nvSpPr>
        <p:spPr>
          <a:xfrm>
            <a:off x="5560049" y="2483460"/>
            <a:ext cx="1214059" cy="55594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矢印: 上カーブ 27">
            <a:extLst>
              <a:ext uri="{FF2B5EF4-FFF2-40B4-BE49-F238E27FC236}">
                <a16:creationId xmlns:a16="http://schemas.microsoft.com/office/drawing/2014/main" id="{8109AF81-AE0F-433F-ACA1-20AC37E7B24B}"/>
              </a:ext>
            </a:extLst>
          </p:cNvPr>
          <p:cNvSpPr/>
          <p:nvPr/>
        </p:nvSpPr>
        <p:spPr>
          <a:xfrm>
            <a:off x="2447245" y="3098339"/>
            <a:ext cx="130739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2" name="四角形: 角を丸くする 61">
            <a:extLst>
              <a:ext uri="{FF2B5EF4-FFF2-40B4-BE49-F238E27FC236}">
                <a16:creationId xmlns:a16="http://schemas.microsoft.com/office/drawing/2014/main" id="{336EF4B4-2C8C-46E0-8765-372160C1111E}"/>
              </a:ext>
            </a:extLst>
          </p:cNvPr>
          <p:cNvSpPr/>
          <p:nvPr/>
        </p:nvSpPr>
        <p:spPr>
          <a:xfrm>
            <a:off x="6879167" y="2483460"/>
            <a:ext cx="1361873" cy="54463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四角形: 角を丸くする 67">
            <a:extLst>
              <a:ext uri="{FF2B5EF4-FFF2-40B4-BE49-F238E27FC236}">
                <a16:creationId xmlns:a16="http://schemas.microsoft.com/office/drawing/2014/main" id="{8C79C802-AC42-4C31-9831-D54CAC9D512F}"/>
              </a:ext>
            </a:extLst>
          </p:cNvPr>
          <p:cNvSpPr/>
          <p:nvPr/>
        </p:nvSpPr>
        <p:spPr>
          <a:xfrm>
            <a:off x="8346099" y="2483460"/>
            <a:ext cx="1131116" cy="55529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四角形: 角を丸くする 71">
            <a:extLst>
              <a:ext uri="{FF2B5EF4-FFF2-40B4-BE49-F238E27FC236}">
                <a16:creationId xmlns:a16="http://schemas.microsoft.com/office/drawing/2014/main" id="{A33913D6-A586-4048-B97E-4629DABA65D6}"/>
              </a:ext>
            </a:extLst>
          </p:cNvPr>
          <p:cNvSpPr/>
          <p:nvPr/>
        </p:nvSpPr>
        <p:spPr>
          <a:xfrm>
            <a:off x="9758506" y="2483460"/>
            <a:ext cx="1085655" cy="55529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四角形: 角を丸くする 72">
            <a:extLst>
              <a:ext uri="{FF2B5EF4-FFF2-40B4-BE49-F238E27FC236}">
                <a16:creationId xmlns:a16="http://schemas.microsoft.com/office/drawing/2014/main" id="{B104B51E-F479-480F-82EE-384A49A1EA67}"/>
              </a:ext>
            </a:extLst>
          </p:cNvPr>
          <p:cNvSpPr/>
          <p:nvPr/>
        </p:nvSpPr>
        <p:spPr>
          <a:xfrm>
            <a:off x="10890206" y="2483460"/>
            <a:ext cx="195201" cy="55529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正方形/長方形 73">
            <a:extLst>
              <a:ext uri="{FF2B5EF4-FFF2-40B4-BE49-F238E27FC236}">
                <a16:creationId xmlns:a16="http://schemas.microsoft.com/office/drawing/2014/main" id="{A74C069F-D782-402B-B0B1-AAED06D8F8C3}"/>
              </a:ext>
            </a:extLst>
          </p:cNvPr>
          <p:cNvSpPr/>
          <p:nvPr/>
        </p:nvSpPr>
        <p:spPr>
          <a:xfrm>
            <a:off x="4055382" y="3621957"/>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対象データセットの属性を調べ、抽出条件やプロファイル方法を決める</a:t>
            </a:r>
            <a:endParaRPr kumimoji="1" lang="ja-JP" altLang="en-US" sz="1400" dirty="0">
              <a:solidFill>
                <a:schemeClr val="tx1"/>
              </a:solidFill>
            </a:endParaRPr>
          </a:p>
        </p:txBody>
      </p:sp>
      <p:sp>
        <p:nvSpPr>
          <p:cNvPr id="76" name="矢印: 上カーブ 75">
            <a:extLst>
              <a:ext uri="{FF2B5EF4-FFF2-40B4-BE49-F238E27FC236}">
                <a16:creationId xmlns:a16="http://schemas.microsoft.com/office/drawing/2014/main" id="{99489757-6F1A-497E-8B15-438E1431983F}"/>
              </a:ext>
            </a:extLst>
          </p:cNvPr>
          <p:cNvSpPr/>
          <p:nvPr/>
        </p:nvSpPr>
        <p:spPr>
          <a:xfrm>
            <a:off x="4538073" y="3098339"/>
            <a:ext cx="130739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7" name="正方形/長方形 76">
            <a:extLst>
              <a:ext uri="{FF2B5EF4-FFF2-40B4-BE49-F238E27FC236}">
                <a16:creationId xmlns:a16="http://schemas.microsoft.com/office/drawing/2014/main" id="{D18D26FB-BE37-46BA-B272-50BCC5D340F0}"/>
              </a:ext>
            </a:extLst>
          </p:cNvPr>
          <p:cNvSpPr/>
          <p:nvPr/>
        </p:nvSpPr>
        <p:spPr>
          <a:xfrm>
            <a:off x="5943847" y="3621957"/>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プロファイルを実施し、その結果（件数や汚れ具合など）を記載する</a:t>
            </a:r>
          </a:p>
        </p:txBody>
      </p:sp>
      <p:sp>
        <p:nvSpPr>
          <p:cNvPr id="78" name="矢印: 上カーブ 77">
            <a:extLst>
              <a:ext uri="{FF2B5EF4-FFF2-40B4-BE49-F238E27FC236}">
                <a16:creationId xmlns:a16="http://schemas.microsoft.com/office/drawing/2014/main" id="{7656D890-2CBC-4710-B58A-743E0F478960}"/>
              </a:ext>
            </a:extLst>
          </p:cNvPr>
          <p:cNvSpPr/>
          <p:nvPr/>
        </p:nvSpPr>
        <p:spPr>
          <a:xfrm>
            <a:off x="6015292" y="3098339"/>
            <a:ext cx="130739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9" name="正方形/長方形 78">
            <a:extLst>
              <a:ext uri="{FF2B5EF4-FFF2-40B4-BE49-F238E27FC236}">
                <a16:creationId xmlns:a16="http://schemas.microsoft.com/office/drawing/2014/main" id="{17EAD980-291B-41FD-A463-6EB8E136DCA7}"/>
              </a:ext>
            </a:extLst>
          </p:cNvPr>
          <p:cNvSpPr/>
          <p:nvPr/>
        </p:nvSpPr>
        <p:spPr>
          <a:xfrm>
            <a:off x="7590888" y="3621957"/>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対象データセットの品質管理を行えるか否か、記載された観点でチェックする</a:t>
            </a:r>
          </a:p>
        </p:txBody>
      </p:sp>
      <p:sp>
        <p:nvSpPr>
          <p:cNvPr id="80" name="矢印: 上カーブ 79">
            <a:extLst>
              <a:ext uri="{FF2B5EF4-FFF2-40B4-BE49-F238E27FC236}">
                <a16:creationId xmlns:a16="http://schemas.microsoft.com/office/drawing/2014/main" id="{200DFE87-814E-438C-86E2-D3688F89EA2A}"/>
              </a:ext>
            </a:extLst>
          </p:cNvPr>
          <p:cNvSpPr/>
          <p:nvPr/>
        </p:nvSpPr>
        <p:spPr>
          <a:xfrm>
            <a:off x="7662333" y="3098339"/>
            <a:ext cx="130739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1" name="正方形/長方形 80">
            <a:extLst>
              <a:ext uri="{FF2B5EF4-FFF2-40B4-BE49-F238E27FC236}">
                <a16:creationId xmlns:a16="http://schemas.microsoft.com/office/drawing/2014/main" id="{23CFFC81-BA80-47E4-BF33-786145474AE8}"/>
              </a:ext>
            </a:extLst>
          </p:cNvPr>
          <p:cNvSpPr/>
          <p:nvPr/>
        </p:nvSpPr>
        <p:spPr>
          <a:xfrm>
            <a:off x="9255704" y="3634184"/>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データの生成・更新プロセスを記載し、プロセス上の問題が無いかをチェックする</a:t>
            </a:r>
            <a:endParaRPr kumimoji="1" lang="en-US" altLang="ja-JP" sz="1400" dirty="0">
              <a:solidFill>
                <a:schemeClr val="tx1"/>
              </a:solidFill>
            </a:endParaRPr>
          </a:p>
        </p:txBody>
      </p:sp>
      <p:sp>
        <p:nvSpPr>
          <p:cNvPr id="82" name="矢印: 上カーブ 81">
            <a:extLst>
              <a:ext uri="{FF2B5EF4-FFF2-40B4-BE49-F238E27FC236}">
                <a16:creationId xmlns:a16="http://schemas.microsoft.com/office/drawing/2014/main" id="{B2B3B3D5-5147-4C62-9C3F-246AFED1C573}"/>
              </a:ext>
            </a:extLst>
          </p:cNvPr>
          <p:cNvSpPr/>
          <p:nvPr/>
        </p:nvSpPr>
        <p:spPr>
          <a:xfrm>
            <a:off x="9211016" y="3098339"/>
            <a:ext cx="130739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3" name="正方形/長方形 82">
            <a:extLst>
              <a:ext uri="{FF2B5EF4-FFF2-40B4-BE49-F238E27FC236}">
                <a16:creationId xmlns:a16="http://schemas.microsoft.com/office/drawing/2014/main" id="{278EFC38-05B0-4607-BF14-5180B61A73B0}"/>
              </a:ext>
            </a:extLst>
          </p:cNvPr>
          <p:cNvSpPr/>
          <p:nvPr/>
        </p:nvSpPr>
        <p:spPr>
          <a:xfrm>
            <a:off x="10657781" y="3621957"/>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総合的に見て対象データセットのデータ品質管理を行うべきか否かを評価する</a:t>
            </a:r>
            <a:endParaRPr kumimoji="1" lang="en-US" altLang="ja-JP" sz="1400" dirty="0">
              <a:solidFill>
                <a:schemeClr val="tx1"/>
              </a:solidFill>
            </a:endParaRPr>
          </a:p>
        </p:txBody>
      </p:sp>
      <p:sp>
        <p:nvSpPr>
          <p:cNvPr id="84" name="矢印: 上カーブ 83">
            <a:extLst>
              <a:ext uri="{FF2B5EF4-FFF2-40B4-BE49-F238E27FC236}">
                <a16:creationId xmlns:a16="http://schemas.microsoft.com/office/drawing/2014/main" id="{F59A8F10-7891-406E-B4AA-4B40662CE843}"/>
              </a:ext>
            </a:extLst>
          </p:cNvPr>
          <p:cNvSpPr/>
          <p:nvPr/>
        </p:nvSpPr>
        <p:spPr>
          <a:xfrm>
            <a:off x="10641618" y="3098339"/>
            <a:ext cx="45180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6" name="正方形/長方形 85">
            <a:extLst>
              <a:ext uri="{FF2B5EF4-FFF2-40B4-BE49-F238E27FC236}">
                <a16:creationId xmlns:a16="http://schemas.microsoft.com/office/drawing/2014/main" id="{81BD79DF-16FD-4CC1-9329-52F0E8C4E7BF}"/>
              </a:ext>
            </a:extLst>
          </p:cNvPr>
          <p:cNvSpPr/>
          <p:nvPr/>
        </p:nvSpPr>
        <p:spPr>
          <a:xfrm>
            <a:off x="8664688" y="5104782"/>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対象データセットの品質が部門内や部門間で与える影響度を評価する</a:t>
            </a:r>
            <a:endParaRPr kumimoji="1" lang="en-US" altLang="ja-JP" sz="1400" dirty="0">
              <a:solidFill>
                <a:schemeClr val="tx1"/>
              </a:solidFill>
            </a:endParaRPr>
          </a:p>
        </p:txBody>
      </p:sp>
      <p:sp>
        <p:nvSpPr>
          <p:cNvPr id="4" name="楕円 3">
            <a:extLst>
              <a:ext uri="{FF2B5EF4-FFF2-40B4-BE49-F238E27FC236}">
                <a16:creationId xmlns:a16="http://schemas.microsoft.com/office/drawing/2014/main" id="{11712A77-2110-4225-AEC3-08683B3A5F36}"/>
              </a:ext>
            </a:extLst>
          </p:cNvPr>
          <p:cNvSpPr/>
          <p:nvPr/>
        </p:nvSpPr>
        <p:spPr>
          <a:xfrm>
            <a:off x="3143026" y="2810257"/>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a:solidFill>
                  <a:schemeClr val="bg1"/>
                </a:solidFill>
              </a:rPr>
              <a:t>2.1</a:t>
            </a:r>
            <a:endParaRPr kumimoji="1" lang="ja-JP" altLang="en-US" sz="1200">
              <a:solidFill>
                <a:schemeClr val="bg1"/>
              </a:solidFill>
            </a:endParaRPr>
          </a:p>
        </p:txBody>
      </p:sp>
      <p:sp>
        <p:nvSpPr>
          <p:cNvPr id="30" name="四角形: 角を丸くする 29">
            <a:extLst>
              <a:ext uri="{FF2B5EF4-FFF2-40B4-BE49-F238E27FC236}">
                <a16:creationId xmlns:a16="http://schemas.microsoft.com/office/drawing/2014/main" id="{471A7BFF-052D-4E54-944A-6AEC8C54514C}"/>
              </a:ext>
            </a:extLst>
          </p:cNvPr>
          <p:cNvSpPr/>
          <p:nvPr/>
        </p:nvSpPr>
        <p:spPr>
          <a:xfrm>
            <a:off x="9477215" y="2483460"/>
            <a:ext cx="257440" cy="55529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a:extLst>
              <a:ext uri="{FF2B5EF4-FFF2-40B4-BE49-F238E27FC236}">
                <a16:creationId xmlns:a16="http://schemas.microsoft.com/office/drawing/2014/main" id="{B65EFC7D-903F-4C52-914D-74AA3B190501}"/>
              </a:ext>
            </a:extLst>
          </p:cNvPr>
          <p:cNvSpPr/>
          <p:nvPr/>
        </p:nvSpPr>
        <p:spPr>
          <a:xfrm>
            <a:off x="5268088" y="2810257"/>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2.2</a:t>
            </a:r>
            <a:endParaRPr kumimoji="1" lang="ja-JP" altLang="en-US" sz="1200" dirty="0">
              <a:solidFill>
                <a:schemeClr val="bg1"/>
              </a:solidFill>
            </a:endParaRPr>
          </a:p>
        </p:txBody>
      </p:sp>
      <p:sp>
        <p:nvSpPr>
          <p:cNvPr id="34" name="楕円 33">
            <a:extLst>
              <a:ext uri="{FF2B5EF4-FFF2-40B4-BE49-F238E27FC236}">
                <a16:creationId xmlns:a16="http://schemas.microsoft.com/office/drawing/2014/main" id="{38464BE6-F8CB-46C9-BBAF-82717CE47109}"/>
              </a:ext>
            </a:extLst>
          </p:cNvPr>
          <p:cNvSpPr/>
          <p:nvPr/>
        </p:nvSpPr>
        <p:spPr>
          <a:xfrm>
            <a:off x="6610868" y="2810257"/>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2.3</a:t>
            </a:r>
            <a:endParaRPr kumimoji="1" lang="ja-JP" altLang="en-US" sz="1200" dirty="0">
              <a:solidFill>
                <a:schemeClr val="bg1"/>
              </a:solidFill>
            </a:endParaRPr>
          </a:p>
        </p:txBody>
      </p:sp>
      <p:sp>
        <p:nvSpPr>
          <p:cNvPr id="36" name="矢印: 上カーブ 35">
            <a:extLst>
              <a:ext uri="{FF2B5EF4-FFF2-40B4-BE49-F238E27FC236}">
                <a16:creationId xmlns:a16="http://schemas.microsoft.com/office/drawing/2014/main" id="{FD72EEB3-5B64-4929-8681-EB69AB6D04E3}"/>
              </a:ext>
            </a:extLst>
          </p:cNvPr>
          <p:cNvSpPr/>
          <p:nvPr/>
        </p:nvSpPr>
        <p:spPr>
          <a:xfrm>
            <a:off x="9211015" y="3098339"/>
            <a:ext cx="533740"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7" name="楕円 36">
            <a:extLst>
              <a:ext uri="{FF2B5EF4-FFF2-40B4-BE49-F238E27FC236}">
                <a16:creationId xmlns:a16="http://schemas.microsoft.com/office/drawing/2014/main" id="{5E6B0BE6-88CD-431A-92D9-27A2EBDEAE0B}"/>
              </a:ext>
            </a:extLst>
          </p:cNvPr>
          <p:cNvSpPr/>
          <p:nvPr/>
        </p:nvSpPr>
        <p:spPr>
          <a:xfrm>
            <a:off x="7995766" y="2810257"/>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2.4</a:t>
            </a:r>
            <a:endParaRPr kumimoji="1" lang="ja-JP" altLang="en-US" sz="1200" dirty="0">
              <a:solidFill>
                <a:schemeClr val="bg1"/>
              </a:solidFill>
            </a:endParaRPr>
          </a:p>
        </p:txBody>
      </p:sp>
      <p:sp>
        <p:nvSpPr>
          <p:cNvPr id="38" name="楕円 37">
            <a:extLst>
              <a:ext uri="{FF2B5EF4-FFF2-40B4-BE49-F238E27FC236}">
                <a16:creationId xmlns:a16="http://schemas.microsoft.com/office/drawing/2014/main" id="{5CAA47CC-798F-4412-A983-5E6DFC316425}"/>
              </a:ext>
            </a:extLst>
          </p:cNvPr>
          <p:cNvSpPr/>
          <p:nvPr/>
        </p:nvSpPr>
        <p:spPr>
          <a:xfrm>
            <a:off x="9093564" y="2810257"/>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2.5</a:t>
            </a:r>
            <a:endParaRPr kumimoji="1" lang="ja-JP" altLang="en-US" sz="1200" dirty="0">
              <a:solidFill>
                <a:schemeClr val="bg1"/>
              </a:solidFill>
            </a:endParaRPr>
          </a:p>
        </p:txBody>
      </p:sp>
      <p:sp>
        <p:nvSpPr>
          <p:cNvPr id="40" name="楕円 39">
            <a:extLst>
              <a:ext uri="{FF2B5EF4-FFF2-40B4-BE49-F238E27FC236}">
                <a16:creationId xmlns:a16="http://schemas.microsoft.com/office/drawing/2014/main" id="{7D036C4F-93F1-470D-B916-057E82DD5C08}"/>
              </a:ext>
            </a:extLst>
          </p:cNvPr>
          <p:cNvSpPr/>
          <p:nvPr/>
        </p:nvSpPr>
        <p:spPr>
          <a:xfrm>
            <a:off x="9696285" y="2810257"/>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2.6</a:t>
            </a:r>
            <a:endParaRPr kumimoji="1" lang="ja-JP" altLang="en-US" sz="1200" dirty="0">
              <a:solidFill>
                <a:schemeClr val="bg1"/>
              </a:solidFill>
            </a:endParaRPr>
          </a:p>
        </p:txBody>
      </p:sp>
      <p:sp>
        <p:nvSpPr>
          <p:cNvPr id="42" name="楕円 41">
            <a:extLst>
              <a:ext uri="{FF2B5EF4-FFF2-40B4-BE49-F238E27FC236}">
                <a16:creationId xmlns:a16="http://schemas.microsoft.com/office/drawing/2014/main" id="{90D7DBF1-BC61-474F-B324-55EB92F2D5C2}"/>
              </a:ext>
            </a:extLst>
          </p:cNvPr>
          <p:cNvSpPr/>
          <p:nvPr/>
        </p:nvSpPr>
        <p:spPr>
          <a:xfrm>
            <a:off x="10536459" y="2810257"/>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bg1"/>
                </a:solidFill>
              </a:rPr>
              <a:t>2.7</a:t>
            </a:r>
            <a:endParaRPr kumimoji="1" lang="ja-JP" altLang="en-US" sz="1200" dirty="0">
              <a:solidFill>
                <a:schemeClr val="bg1"/>
              </a:solidFill>
            </a:endParaRPr>
          </a:p>
        </p:txBody>
      </p:sp>
      <p:sp>
        <p:nvSpPr>
          <p:cNvPr id="43" name="Title 1">
            <a:extLst>
              <a:ext uri="{FF2B5EF4-FFF2-40B4-BE49-F238E27FC236}">
                <a16:creationId xmlns:a16="http://schemas.microsoft.com/office/drawing/2014/main" id="{29DC031B-5610-009D-730D-40A59725813F}"/>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Step2</a:t>
            </a:r>
            <a:r>
              <a:rPr lang="ja-JP" altLang="en-US" dirty="0"/>
              <a:t>　</a:t>
            </a:r>
            <a:r>
              <a:rPr lang="en-US" altLang="ja-JP" dirty="0"/>
              <a:t>DQ</a:t>
            </a:r>
            <a:r>
              <a:rPr lang="zh-TW" altLang="en-US" dirty="0"/>
              <a:t>管理対象</a:t>
            </a:r>
            <a:r>
              <a:rPr lang="ja-JP" altLang="en-US" dirty="0"/>
              <a:t>の</a:t>
            </a:r>
            <a:r>
              <a:rPr lang="zh-TW" altLang="en-US" dirty="0"/>
              <a:t>検討</a:t>
            </a:r>
            <a:endParaRPr lang="en-US" dirty="0"/>
          </a:p>
        </p:txBody>
      </p:sp>
      <p:sp>
        <p:nvSpPr>
          <p:cNvPr id="7" name="フッター プレースホルダー 6">
            <a:extLst>
              <a:ext uri="{FF2B5EF4-FFF2-40B4-BE49-F238E27FC236}">
                <a16:creationId xmlns:a16="http://schemas.microsoft.com/office/drawing/2014/main" id="{7152B2E4-686F-BE4C-CA9A-13579A51BE1B}"/>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8" name="スライド番号プレースホルダー 7">
            <a:extLst>
              <a:ext uri="{FF2B5EF4-FFF2-40B4-BE49-F238E27FC236}">
                <a16:creationId xmlns:a16="http://schemas.microsoft.com/office/drawing/2014/main" id="{B34B7D5D-ABBB-E631-4C85-58DC2A67137E}"/>
              </a:ext>
            </a:extLst>
          </p:cNvPr>
          <p:cNvSpPr>
            <a:spLocks noGrp="1"/>
          </p:cNvSpPr>
          <p:nvPr>
            <p:ph type="sldNum" sz="quarter" idx="12"/>
          </p:nvPr>
        </p:nvSpPr>
        <p:spPr/>
        <p:txBody>
          <a:bodyPr/>
          <a:lstStyle/>
          <a:p>
            <a:pPr rtl="0"/>
            <a:fld id="{3A98EE3D-8CD1-4C3F-BD1C-C98C9596463C}" type="slidenum">
              <a:rPr lang="en-US" smtClean="0"/>
              <a:t>23</a:t>
            </a:fld>
            <a:endParaRPr lang="en-US" dirty="0"/>
          </a:p>
        </p:txBody>
      </p:sp>
    </p:spTree>
    <p:extLst>
      <p:ext uri="{BB962C8B-B14F-4D97-AF65-F5344CB8AC3E}">
        <p14:creationId xmlns:p14="http://schemas.microsoft.com/office/powerpoint/2010/main" val="42413843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4" name="表 23">
            <a:extLst>
              <a:ext uri="{FF2B5EF4-FFF2-40B4-BE49-F238E27FC236}">
                <a16:creationId xmlns:a16="http://schemas.microsoft.com/office/drawing/2014/main" id="{AA099909-17F3-40FD-A285-16B3B665BB2B}"/>
              </a:ext>
            </a:extLst>
          </p:cNvPr>
          <p:cNvGraphicFramePr>
            <a:graphicFrameLocks noGrp="1" noChangeAspect="1"/>
          </p:cNvGraphicFramePr>
          <p:nvPr/>
        </p:nvGraphicFramePr>
        <p:xfrm>
          <a:off x="442932" y="2581111"/>
          <a:ext cx="5294082" cy="3242766"/>
        </p:xfrm>
        <a:graphic>
          <a:graphicData uri="http://schemas.openxmlformats.org/drawingml/2006/table">
            <a:tbl>
              <a:tblPr/>
              <a:tblGrid>
                <a:gridCol w="504627">
                  <a:extLst>
                    <a:ext uri="{9D8B030D-6E8A-4147-A177-3AD203B41FA5}">
                      <a16:colId xmlns:a16="http://schemas.microsoft.com/office/drawing/2014/main" val="2270076110"/>
                    </a:ext>
                  </a:extLst>
                </a:gridCol>
                <a:gridCol w="590234">
                  <a:extLst>
                    <a:ext uri="{9D8B030D-6E8A-4147-A177-3AD203B41FA5}">
                      <a16:colId xmlns:a16="http://schemas.microsoft.com/office/drawing/2014/main" val="2735626386"/>
                    </a:ext>
                  </a:extLst>
                </a:gridCol>
                <a:gridCol w="639796">
                  <a:extLst>
                    <a:ext uri="{9D8B030D-6E8A-4147-A177-3AD203B41FA5}">
                      <a16:colId xmlns:a16="http://schemas.microsoft.com/office/drawing/2014/main" val="393213390"/>
                    </a:ext>
                  </a:extLst>
                </a:gridCol>
                <a:gridCol w="711885">
                  <a:extLst>
                    <a:ext uri="{9D8B030D-6E8A-4147-A177-3AD203B41FA5}">
                      <a16:colId xmlns:a16="http://schemas.microsoft.com/office/drawing/2014/main" val="160694173"/>
                    </a:ext>
                  </a:extLst>
                </a:gridCol>
                <a:gridCol w="711885">
                  <a:extLst>
                    <a:ext uri="{9D8B030D-6E8A-4147-A177-3AD203B41FA5}">
                      <a16:colId xmlns:a16="http://schemas.microsoft.com/office/drawing/2014/main" val="1353189689"/>
                    </a:ext>
                  </a:extLst>
                </a:gridCol>
                <a:gridCol w="711885">
                  <a:extLst>
                    <a:ext uri="{9D8B030D-6E8A-4147-A177-3AD203B41FA5}">
                      <a16:colId xmlns:a16="http://schemas.microsoft.com/office/drawing/2014/main" val="2515747871"/>
                    </a:ext>
                  </a:extLst>
                </a:gridCol>
                <a:gridCol w="711885">
                  <a:extLst>
                    <a:ext uri="{9D8B030D-6E8A-4147-A177-3AD203B41FA5}">
                      <a16:colId xmlns:a16="http://schemas.microsoft.com/office/drawing/2014/main" val="1874405624"/>
                    </a:ext>
                  </a:extLst>
                </a:gridCol>
                <a:gridCol w="711885">
                  <a:extLst>
                    <a:ext uri="{9D8B030D-6E8A-4147-A177-3AD203B41FA5}">
                      <a16:colId xmlns:a16="http://schemas.microsoft.com/office/drawing/2014/main" val="3079103419"/>
                    </a:ext>
                  </a:extLst>
                </a:gridCol>
              </a:tblGrid>
              <a:tr h="195442">
                <a:tc>
                  <a:txBody>
                    <a:bodyPr/>
                    <a:lstStyle/>
                    <a:p>
                      <a:pPr algn="l" fontAlgn="ctr"/>
                      <a:endParaRPr lang="ja-JP" altLang="en-US" sz="1300" b="1"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a:noFill/>
                    </a:lnL>
                    <a:lnR>
                      <a:noFill/>
                    </a:lnR>
                    <a:lnT>
                      <a:noFill/>
                    </a:lnT>
                    <a:lnB>
                      <a:noFill/>
                    </a:lnB>
                  </a:tcPr>
                </a:tc>
                <a:tc>
                  <a:txBody>
                    <a:bodyPr/>
                    <a:lstStyle/>
                    <a:p>
                      <a:pPr algn="l" fontAlgn="ctr"/>
                      <a:endParaRPr lang="ja-JP" altLang="en-US" sz="8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a:noFill/>
                    </a:lnL>
                    <a:lnR>
                      <a:noFill/>
                    </a:lnR>
                    <a:lnT>
                      <a:noFill/>
                    </a:lnT>
                    <a:lnB>
                      <a:noFill/>
                    </a:lnB>
                  </a:tcPr>
                </a:tc>
                <a:tc>
                  <a:txBody>
                    <a:bodyPr/>
                    <a:lstStyle/>
                    <a:p>
                      <a:pPr algn="ctr" fontAlgn="ctr"/>
                      <a:endParaRPr lang="ja-JP" altLang="en-US" sz="8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a:noFill/>
                    </a:lnL>
                    <a:lnR>
                      <a:noFill/>
                    </a:lnR>
                    <a:lnT>
                      <a:noFill/>
                    </a:lnT>
                    <a:lnB>
                      <a:noFill/>
                    </a:lnB>
                  </a:tcPr>
                </a:tc>
                <a:tc>
                  <a:txBody>
                    <a:bodyPr/>
                    <a:lstStyle/>
                    <a:p>
                      <a:pPr algn="l" fontAlgn="ctr"/>
                      <a:endParaRPr lang="ja-JP" altLang="en-US" sz="8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a:noFill/>
                    </a:lnL>
                    <a:lnR w="635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プロファイル対象選定</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4140143898"/>
                  </a:ext>
                </a:extLst>
              </a:tr>
              <a:tr h="126034">
                <a:tc>
                  <a:txBody>
                    <a:bodyPr/>
                    <a:lstStyle/>
                    <a:p>
                      <a:pPr algn="l" fontAlgn="ctr"/>
                      <a:endParaRPr lang="ja-JP" altLang="en-US" sz="8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8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ja-JP" altLang="en-US" sz="8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endParaRPr lang="ja-JP" altLang="en-US" sz="8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gridSpan="4">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データプロファイル結果</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220017519"/>
                  </a:ext>
                </a:extLst>
              </a:tr>
              <a:tr h="126034">
                <a:tc rowSpan="2">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情報要求</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情報要求の付帯条件</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gridSpan="2">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データ品質要件</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kumimoji="1" lang="ja-JP" altLang="en-US"/>
                    </a:p>
                  </a:txBody>
                  <a:tcPr/>
                </a:tc>
                <a:tc gridSpan="3">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対象データセット</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extLst>
                  <a:ext uri="{0D108BD9-81ED-4DB2-BD59-A6C34878D82A}">
                    <a16:rowId xmlns:a16="http://schemas.microsoft.com/office/drawing/2014/main" val="3640923385"/>
                  </a:ext>
                </a:extLst>
              </a:tr>
              <a:tr h="1512418">
                <a:tc vMerge="1">
                  <a:txBody>
                    <a:bodyPr/>
                    <a:lstStyle/>
                    <a:p>
                      <a:endParaRPr kumimoji="1" lang="ja-JP" altLang="en-US"/>
                    </a:p>
                  </a:txBody>
                  <a:tcPr/>
                </a:tc>
                <a:tc vMerge="1">
                  <a:txBody>
                    <a:bodyPr/>
                    <a:lstStyle/>
                    <a:p>
                      <a:endParaRPr kumimoji="1" lang="ja-JP" altLang="en-US"/>
                    </a:p>
                  </a:txBody>
                  <a:tcPr/>
                </a:tc>
                <a:tc>
                  <a:txBody>
                    <a:bodyPr/>
                    <a:lstStyle/>
                    <a:p>
                      <a:pPr algn="l"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正確性</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完全性</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一貫性</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最新性</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精度</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プライバシー</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妥当性</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参照整合性</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適時性</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一意性</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有効性</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l"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要求事項</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対象画面・帳票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テーブル・</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ファイル</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カラム</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1" i="0" u="none" strike="noStrike" dirty="0">
                          <a:solidFill>
                            <a:srgbClr val="000000"/>
                          </a:solidFill>
                          <a:effectLst/>
                          <a:latin typeface="メイリオ" panose="020B0604030504040204" pitchFamily="50" charset="-128"/>
                          <a:ea typeface="メイリオ" panose="020B0604030504040204" pitchFamily="50" charset="-128"/>
                        </a:rPr>
                        <a:t>カラム定義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956725511"/>
                  </a:ext>
                </a:extLst>
              </a:tr>
              <a:tr h="1262858">
                <a:tc>
                  <a:txBody>
                    <a:bodyPr/>
                    <a:lstStyle/>
                    <a:p>
                      <a:pPr algn="ctr" fontAlgn="t"/>
                      <a:br>
                        <a:rPr lang="ja-JP" altLang="en-US" sz="800" b="0" i="0" u="none" strike="noStrike">
                          <a:solidFill>
                            <a:srgbClr val="000000"/>
                          </a:solidFill>
                          <a:effectLst/>
                          <a:latin typeface="メイリオ" panose="020B0604030504040204" pitchFamily="50" charset="-128"/>
                          <a:ea typeface="メイリオ" panose="020B0604030504040204" pitchFamily="50" charset="-128"/>
                        </a:rPr>
                      </a:br>
                      <a:br>
                        <a:rPr lang="ja-JP" altLang="en-US" sz="800" b="0" i="0" u="none" strike="noStrike">
                          <a:solidFill>
                            <a:srgbClr val="000000"/>
                          </a:solidFill>
                          <a:effectLst/>
                          <a:latin typeface="メイリオ" panose="020B0604030504040204" pitchFamily="50" charset="-128"/>
                          <a:ea typeface="メイリオ" panose="020B0604030504040204" pitchFamily="50" charset="-128"/>
                        </a:rPr>
                      </a:b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受講者個人を特定できること</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t"/>
                      <a:b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br>
                      <a:b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・社員</a:t>
                      </a:r>
                      <a:r>
                        <a:rPr lang="en-US" altLang="ja-JP" sz="800" b="0" i="0" u="none" strike="noStrike" dirty="0">
                          <a:solidFill>
                            <a:srgbClr val="000000"/>
                          </a:solidFill>
                          <a:effectLst/>
                          <a:latin typeface="メイリオ" panose="020B0604030504040204" pitchFamily="50" charset="-128"/>
                          <a:ea typeface="メイリオ" panose="020B0604030504040204" pitchFamily="50" charset="-128"/>
                        </a:rPr>
                        <a:t>1</a:t>
                      </a: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名が複数の社員番号を保持するケースがある（嘱託など）。</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完全性</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社員を識別する項目に抜け、モレがないこと。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受講履歴検索画面</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出力</a:t>
                      </a:r>
                      <a:r>
                        <a:rPr lang="en-US" sz="800" b="0" i="0" u="none" strike="noStrike">
                          <a:solidFill>
                            <a:srgbClr val="000000"/>
                          </a:solidFill>
                          <a:effectLst/>
                          <a:latin typeface="メイリオ" panose="020B0604030504040204" pitchFamily="50" charset="-128"/>
                          <a:ea typeface="メイリオ" panose="020B0604030504040204" pitchFamily="50" charset="-128"/>
                        </a:rPr>
                        <a:t>CSV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社員番号</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（社員番号の定義のイメージ）</a:t>
                      </a:r>
                      <a:b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体系：</a:t>
                      </a: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199999</a:t>
                      </a: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（頭</a:t>
                      </a: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桁が</a:t>
                      </a:r>
                      <a:r>
                        <a:rPr lang="en-US" altLang="ja-JP" sz="700" b="0" i="0" u="none" strike="noStrike" dirty="0">
                          <a:solidFill>
                            <a:srgbClr val="000000"/>
                          </a:solidFill>
                          <a:effectLst/>
                          <a:latin typeface="メイリオ" panose="020B0604030504040204" pitchFamily="50" charset="-128"/>
                          <a:ea typeface="メイリオ" panose="020B0604030504040204" pitchFamily="50" charset="-128"/>
                        </a:rPr>
                        <a:t>1</a:t>
                      </a: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は正社員、９は嘱託社員、・・・・＋連番）</a:t>
                      </a:r>
                      <a:b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意味：</a:t>
                      </a:r>
                      <a:b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発番範囲：</a:t>
                      </a:r>
                      <a:b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700" b="0" i="0" u="none" strike="noStrike" dirty="0">
                          <a:solidFill>
                            <a:srgbClr val="000000"/>
                          </a:solidFill>
                          <a:effectLst/>
                          <a:latin typeface="メイリオ" panose="020B0604030504040204" pitchFamily="50" charset="-128"/>
                          <a:ea typeface="メイリオ" panose="020B0604030504040204" pitchFamily="50" charset="-128"/>
                        </a:rPr>
                        <a:t>発番単位：契約形態が変わると新たに発番する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6835421"/>
                  </a:ext>
                </a:extLst>
              </a:tr>
            </a:tbl>
          </a:graphicData>
        </a:graphic>
      </p:graphicFrame>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Step2</a:t>
            </a:r>
            <a:r>
              <a:rPr lang="ja-JP" altLang="en-US" sz="3600" dirty="0"/>
              <a:t>　</a:t>
            </a:r>
            <a:r>
              <a:rPr lang="en-US" altLang="ja-JP" sz="3600" dirty="0"/>
              <a:t>DQ</a:t>
            </a:r>
            <a:r>
              <a:rPr lang="ja-JP" altLang="en-US" sz="3600" dirty="0"/>
              <a:t>管理対象の検討</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プロファイル対象選定</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2.1</a:t>
            </a:r>
            <a:r>
              <a:rPr lang="ja-JP" altLang="en-US" dirty="0"/>
              <a:t>　</a:t>
            </a:r>
            <a:r>
              <a:rPr kumimoji="1" lang="ja-JP" altLang="en-US" sz="2000" spc="-50" dirty="0">
                <a:solidFill>
                  <a:srgbClr val="000000">
                    <a:lumMod val="75000"/>
                    <a:lumOff val="25000"/>
                  </a:srgbClr>
                </a:solidFill>
                <a:latin typeface="Meiryo UI" panose="020B0604030504040204" pitchFamily="50" charset="-128"/>
                <a:ea typeface="Meiryo UI" panose="020B0604030504040204" pitchFamily="50" charset="-128"/>
                <a:cs typeface="+mj-cs"/>
              </a:rPr>
              <a:t>プロファイルの対象データセットを定義する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a:bodyPr>
          <a:lstStyle/>
          <a:p>
            <a:r>
              <a:rPr lang="ja-JP" altLang="en-US" sz="1600" dirty="0"/>
              <a:t>①対象データセット　</a:t>
            </a:r>
            <a:br>
              <a:rPr lang="en-US" altLang="ja-JP" sz="1600" dirty="0"/>
            </a:br>
            <a:r>
              <a:rPr lang="ja-JP" altLang="en-US" sz="1600" dirty="0"/>
              <a:t>　　・対象画面</a:t>
            </a:r>
            <a:r>
              <a:rPr lang="en-US" altLang="ja-JP" sz="1600" dirty="0"/>
              <a:t>/</a:t>
            </a:r>
            <a:r>
              <a:rPr lang="ja-JP" altLang="en-US" sz="1600" dirty="0"/>
              <a:t>帳票</a:t>
            </a:r>
            <a:br>
              <a:rPr lang="en-US" altLang="ja-JP" sz="1600" dirty="0"/>
            </a:br>
            <a:r>
              <a:rPr lang="ja-JP" altLang="en-US" sz="1600" dirty="0"/>
              <a:t>　　・テーブル</a:t>
            </a:r>
            <a:r>
              <a:rPr lang="en-US" altLang="ja-JP" sz="1600" dirty="0"/>
              <a:t>/</a:t>
            </a:r>
            <a:r>
              <a:rPr lang="ja-JP" altLang="en-US" sz="1600" dirty="0"/>
              <a:t>ファイル</a:t>
            </a:r>
            <a:br>
              <a:rPr lang="en-US" altLang="ja-JP" sz="1600" dirty="0"/>
            </a:br>
            <a:r>
              <a:rPr lang="ja-JP" altLang="en-US" sz="1600" dirty="0"/>
              <a:t>　　・カラム</a:t>
            </a:r>
            <a:endParaRPr lang="en-US" altLang="ja-JP" sz="1600" dirty="0"/>
          </a:p>
          <a:p>
            <a:pPr marL="266400" indent="-266400">
              <a:spcBef>
                <a:spcPts val="300"/>
              </a:spcBef>
            </a:pPr>
            <a:r>
              <a:rPr lang="ja-JP" altLang="en-US" sz="1500" dirty="0"/>
              <a:t>対象テーブル、カラムを特定する事が望ましいですが、</a:t>
            </a:r>
            <a:r>
              <a:rPr lang="ja-JP" altLang="en-US" sz="1500" u="sng" dirty="0"/>
              <a:t>不明の場合や特定が難しい場合は、</a:t>
            </a:r>
            <a:r>
              <a:rPr lang="ja-JP" altLang="en-US" sz="1500" u="sng" dirty="0">
                <a:solidFill>
                  <a:srgbClr val="0070C0"/>
                </a:solidFill>
              </a:rPr>
              <a:t>対象画面や帳票</a:t>
            </a:r>
            <a:r>
              <a:rPr lang="ja-JP" altLang="en-US" sz="1500" u="sng" dirty="0"/>
              <a:t>を記載</a:t>
            </a:r>
            <a:r>
              <a:rPr lang="ja-JP" altLang="en-US" sz="1500" dirty="0"/>
              <a:t>します。</a:t>
            </a:r>
          </a:p>
          <a:p>
            <a:pPr>
              <a:spcBef>
                <a:spcPts val="300"/>
              </a:spcBef>
            </a:pPr>
            <a:r>
              <a:rPr lang="ja-JP" altLang="en-US" sz="1600" dirty="0"/>
              <a:t>②カラム定義</a:t>
            </a:r>
            <a:endParaRPr lang="en-US" altLang="ja-JP" sz="1600" dirty="0"/>
          </a:p>
          <a:p>
            <a:pPr marL="266400" indent="-266400">
              <a:spcBef>
                <a:spcPts val="300"/>
              </a:spcBef>
            </a:pPr>
            <a:r>
              <a:rPr lang="ja-JP" altLang="en-US" sz="1500" dirty="0"/>
              <a:t>特定したデータセットについて可能な範囲で</a:t>
            </a:r>
            <a:r>
              <a:rPr lang="ja-JP" altLang="en-US" sz="1500" u="sng" dirty="0">
                <a:solidFill>
                  <a:srgbClr val="0070C0"/>
                </a:solidFill>
              </a:rPr>
              <a:t>カラム定義</a:t>
            </a:r>
            <a:r>
              <a:rPr lang="ja-JP" altLang="en-US" sz="1500" u="sng" dirty="0"/>
              <a:t>を収集</a:t>
            </a:r>
            <a:r>
              <a:rPr lang="ja-JP" altLang="en-US" sz="1500" dirty="0"/>
              <a:t>します。</a:t>
            </a:r>
            <a:br>
              <a:rPr lang="en-US" altLang="ja-JP" sz="1500" dirty="0"/>
            </a:br>
            <a:r>
              <a:rPr lang="ja-JP" altLang="en-US" sz="1500" dirty="0"/>
              <a:t>テーブル定義書等、別紙で参照してもよいでしょう。</a:t>
            </a:r>
            <a:endParaRPr lang="en-US" altLang="ja-JP" sz="1500" dirty="0"/>
          </a:p>
          <a:p>
            <a:pPr marL="266400" indent="-266400">
              <a:spcBef>
                <a:spcPts val="300"/>
              </a:spcBef>
            </a:pPr>
            <a:r>
              <a:rPr lang="ja-JP" altLang="en-US" sz="1500" dirty="0"/>
              <a:t>カラム定義は、そのカラムに本来どのようなデータが入るべきかを示すため、プロファイル方法を定義するインプットになります。</a:t>
            </a:r>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lang="ja-JP" altLang="en-US" sz="1800" dirty="0"/>
              <a:t>プロファイルの準備を行います。プロファイル対象を決めるため、情報要求とデータ品質要件に基づいて、データ品質管理の対象と想定される各項目を記載していきます。</a:t>
            </a:r>
            <a:br>
              <a:rPr lang="en-US" altLang="ja-JP" sz="1800" dirty="0"/>
            </a:br>
            <a:r>
              <a:rPr lang="en-US" altLang="ja-JP" sz="1800" dirty="0"/>
              <a:t>※SME</a:t>
            </a:r>
            <a:r>
              <a:rPr lang="ja-JP" altLang="en-US" sz="1800" dirty="0"/>
              <a:t>へヒアリングを行い、アタリを付けるとよいでしょう。</a:t>
            </a:r>
            <a:endParaRPr lang="en-US" altLang="ja-JP" sz="1800" dirty="0"/>
          </a:p>
        </p:txBody>
      </p:sp>
      <p:sp>
        <p:nvSpPr>
          <p:cNvPr id="4" name="Google Shape;477;p18">
            <a:extLst>
              <a:ext uri="{FF2B5EF4-FFF2-40B4-BE49-F238E27FC236}">
                <a16:creationId xmlns:a16="http://schemas.microsoft.com/office/drawing/2014/main" id="{5CC70642-64F8-49F6-BB62-1B3194C09A40}"/>
              </a:ext>
            </a:extLst>
          </p:cNvPr>
          <p:cNvSpPr/>
          <p:nvPr/>
        </p:nvSpPr>
        <p:spPr>
          <a:xfrm>
            <a:off x="434732" y="4560425"/>
            <a:ext cx="2424215" cy="1244321"/>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5" name="Google Shape;479;p18">
            <a:extLst>
              <a:ext uri="{FF2B5EF4-FFF2-40B4-BE49-F238E27FC236}">
                <a16:creationId xmlns:a16="http://schemas.microsoft.com/office/drawing/2014/main" id="{A9DE2D09-69A6-488A-B1EE-D937069F98A0}"/>
              </a:ext>
            </a:extLst>
          </p:cNvPr>
          <p:cNvSpPr/>
          <p:nvPr/>
        </p:nvSpPr>
        <p:spPr>
          <a:xfrm>
            <a:off x="2902004" y="4559575"/>
            <a:ext cx="2823435" cy="1244321"/>
          </a:xfrm>
          <a:prstGeom prst="roundRect">
            <a:avLst>
              <a:gd name="adj" fmla="val 924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7" name="Google Shape;486;p18">
            <a:extLst>
              <a:ext uri="{FF2B5EF4-FFF2-40B4-BE49-F238E27FC236}">
                <a16:creationId xmlns:a16="http://schemas.microsoft.com/office/drawing/2014/main" id="{F30DA039-CF18-4712-B244-3D557656ECFA}"/>
              </a:ext>
            </a:extLst>
          </p:cNvPr>
          <p:cNvSpPr/>
          <p:nvPr/>
        </p:nvSpPr>
        <p:spPr>
          <a:xfrm>
            <a:off x="2205248" y="5898093"/>
            <a:ext cx="1307397" cy="455000"/>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Libre Franklin"/>
              <a:ea typeface="Libre Franklin"/>
              <a:cs typeface="Libre Franklin"/>
              <a:sym typeface="Libre Franklin"/>
            </a:endParaRPr>
          </a:p>
        </p:txBody>
      </p:sp>
      <p:sp>
        <p:nvSpPr>
          <p:cNvPr id="13" name="Google Shape;477;p18">
            <a:extLst>
              <a:ext uri="{FF2B5EF4-FFF2-40B4-BE49-F238E27FC236}">
                <a16:creationId xmlns:a16="http://schemas.microsoft.com/office/drawing/2014/main" id="{6E97367F-3C69-475B-9508-37249269E371}"/>
              </a:ext>
            </a:extLst>
          </p:cNvPr>
          <p:cNvSpPr/>
          <p:nvPr/>
        </p:nvSpPr>
        <p:spPr>
          <a:xfrm>
            <a:off x="2865525" y="2887926"/>
            <a:ext cx="2127494" cy="1627963"/>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Google Shape;477;p18">
            <a:extLst>
              <a:ext uri="{FF2B5EF4-FFF2-40B4-BE49-F238E27FC236}">
                <a16:creationId xmlns:a16="http://schemas.microsoft.com/office/drawing/2014/main" id="{C5FF0A56-2265-4EAE-BF09-F72B5ECAC868}"/>
              </a:ext>
            </a:extLst>
          </p:cNvPr>
          <p:cNvSpPr/>
          <p:nvPr/>
        </p:nvSpPr>
        <p:spPr>
          <a:xfrm>
            <a:off x="5045265" y="2894504"/>
            <a:ext cx="680174" cy="1627963"/>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8" name="フッター プレースホルダー 7">
            <a:extLst>
              <a:ext uri="{FF2B5EF4-FFF2-40B4-BE49-F238E27FC236}">
                <a16:creationId xmlns:a16="http://schemas.microsoft.com/office/drawing/2014/main" id="{8D194843-7A0A-9E3B-583C-81D176E843C4}"/>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15" name="スライド番号プレースホルダー 14">
            <a:extLst>
              <a:ext uri="{FF2B5EF4-FFF2-40B4-BE49-F238E27FC236}">
                <a16:creationId xmlns:a16="http://schemas.microsoft.com/office/drawing/2014/main" id="{9FD700D9-C101-B659-2DF1-CE7586315B19}"/>
              </a:ext>
            </a:extLst>
          </p:cNvPr>
          <p:cNvSpPr>
            <a:spLocks noGrp="1"/>
          </p:cNvSpPr>
          <p:nvPr>
            <p:ph type="sldNum" sz="quarter" idx="12"/>
          </p:nvPr>
        </p:nvSpPr>
        <p:spPr/>
        <p:txBody>
          <a:bodyPr/>
          <a:lstStyle/>
          <a:p>
            <a:pPr rtl="0"/>
            <a:fld id="{3A98EE3D-8CD1-4C3F-BD1C-C98C9596463C}" type="slidenum">
              <a:rPr lang="en-US" smtClean="0"/>
              <a:t>24</a:t>
            </a:fld>
            <a:endParaRPr lang="en-US" dirty="0"/>
          </a:p>
        </p:txBody>
      </p:sp>
    </p:spTree>
    <p:extLst>
      <p:ext uri="{BB962C8B-B14F-4D97-AF65-F5344CB8AC3E}">
        <p14:creationId xmlns:p14="http://schemas.microsoft.com/office/powerpoint/2010/main" val="14226022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表 31">
            <a:extLst>
              <a:ext uri="{FF2B5EF4-FFF2-40B4-BE49-F238E27FC236}">
                <a16:creationId xmlns:a16="http://schemas.microsoft.com/office/drawing/2014/main" id="{83F03ACA-D31D-4E5C-BBDF-9A15C2919F06}"/>
              </a:ext>
            </a:extLst>
          </p:cNvPr>
          <p:cNvGraphicFramePr>
            <a:graphicFrameLocks noGrp="1"/>
          </p:cNvGraphicFramePr>
          <p:nvPr/>
        </p:nvGraphicFramePr>
        <p:xfrm>
          <a:off x="418575" y="2729534"/>
          <a:ext cx="5302284" cy="2974718"/>
        </p:xfrm>
        <a:graphic>
          <a:graphicData uri="http://schemas.openxmlformats.org/drawingml/2006/table">
            <a:tbl>
              <a:tblPr/>
              <a:tblGrid>
                <a:gridCol w="883714">
                  <a:extLst>
                    <a:ext uri="{9D8B030D-6E8A-4147-A177-3AD203B41FA5}">
                      <a16:colId xmlns:a16="http://schemas.microsoft.com/office/drawing/2014/main" val="1961361428"/>
                    </a:ext>
                  </a:extLst>
                </a:gridCol>
                <a:gridCol w="883714">
                  <a:extLst>
                    <a:ext uri="{9D8B030D-6E8A-4147-A177-3AD203B41FA5}">
                      <a16:colId xmlns:a16="http://schemas.microsoft.com/office/drawing/2014/main" val="540474001"/>
                    </a:ext>
                  </a:extLst>
                </a:gridCol>
                <a:gridCol w="883714">
                  <a:extLst>
                    <a:ext uri="{9D8B030D-6E8A-4147-A177-3AD203B41FA5}">
                      <a16:colId xmlns:a16="http://schemas.microsoft.com/office/drawing/2014/main" val="2027244413"/>
                    </a:ext>
                  </a:extLst>
                </a:gridCol>
                <a:gridCol w="883714">
                  <a:extLst>
                    <a:ext uri="{9D8B030D-6E8A-4147-A177-3AD203B41FA5}">
                      <a16:colId xmlns:a16="http://schemas.microsoft.com/office/drawing/2014/main" val="1841520181"/>
                    </a:ext>
                  </a:extLst>
                </a:gridCol>
                <a:gridCol w="883714">
                  <a:extLst>
                    <a:ext uri="{9D8B030D-6E8A-4147-A177-3AD203B41FA5}">
                      <a16:colId xmlns:a16="http://schemas.microsoft.com/office/drawing/2014/main" val="4224299741"/>
                    </a:ext>
                  </a:extLst>
                </a:gridCol>
                <a:gridCol w="883714">
                  <a:extLst>
                    <a:ext uri="{9D8B030D-6E8A-4147-A177-3AD203B41FA5}">
                      <a16:colId xmlns:a16="http://schemas.microsoft.com/office/drawing/2014/main" val="1414341165"/>
                    </a:ext>
                  </a:extLst>
                </a:gridCol>
              </a:tblGrid>
              <a:tr h="157086">
                <a:tc gridSpan="6">
                  <a:txBody>
                    <a:bodyPr/>
                    <a:lstStyle/>
                    <a:p>
                      <a:pPr algn="ctr"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プロファイル対象選定</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770943380"/>
                  </a:ext>
                </a:extLst>
              </a:tr>
              <a:tr h="116692">
                <a:tc gridSpan="6">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データプロファイル結果</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125433644"/>
                  </a:ext>
                </a:extLst>
              </a:tr>
              <a:tr h="116692">
                <a:tc gridSpan="3">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対象データセット</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rowSpan="2">
                  <a:txBody>
                    <a:bodyPr/>
                    <a:lstStyle/>
                    <a:p>
                      <a:pPr algn="ctr" fontAlgn="ctr"/>
                      <a:r>
                        <a:rPr lang="ja-JP" altLang="en-US" sz="800" b="1" i="0" u="none" strike="noStrike" dirty="0">
                          <a:solidFill>
                            <a:srgbClr val="000000"/>
                          </a:solidFill>
                          <a:effectLst/>
                          <a:latin typeface="メイリオ" panose="020B0604030504040204" pitchFamily="50" charset="-128"/>
                          <a:ea typeface="メイリオ" panose="020B0604030504040204" pitchFamily="50" charset="-128"/>
                        </a:rPr>
                        <a:t>プロファイル方法</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1983511409"/>
                  </a:ext>
                </a:extLst>
              </a:tr>
              <a:tr h="1400312">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対象画面・帳票</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テーブル・</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ファイル</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カラム</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カラム定義</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抽出条件</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en-US" sz="800" b="1" i="0" u="none" strike="noStrike">
                          <a:solidFill>
                            <a:srgbClr val="000000"/>
                          </a:solidFill>
                          <a:effectLst/>
                          <a:latin typeface="メイリオ" panose="020B0604030504040204" pitchFamily="50" charset="-128"/>
                          <a:ea typeface="メイリオ" panose="020B0604030504040204" pitchFamily="50" charset="-128"/>
                        </a:rPr>
                        <a:t>or</a:t>
                      </a:r>
                      <a:br>
                        <a:rPr 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除外条件</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tc vMerge="1">
                  <a:txBody>
                    <a:bodyPr/>
                    <a:lstStyle/>
                    <a:p>
                      <a:endParaRPr kumimoji="1" lang="ja-JP" altLang="en-US"/>
                    </a:p>
                  </a:txBody>
                  <a:tcPr/>
                </a:tc>
                <a:extLst>
                  <a:ext uri="{0D108BD9-81ED-4DB2-BD59-A6C34878D82A}">
                    <a16:rowId xmlns:a16="http://schemas.microsoft.com/office/drawing/2014/main" val="2271488298"/>
                  </a:ext>
                </a:extLst>
              </a:tr>
              <a:tr h="947904">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受講履歴検索画面</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出力</a:t>
                      </a:r>
                      <a:r>
                        <a:rPr lang="en-US" sz="800" b="0" i="0" u="none" strike="noStrike">
                          <a:solidFill>
                            <a:srgbClr val="000000"/>
                          </a:solidFill>
                          <a:effectLst/>
                          <a:latin typeface="メイリオ" panose="020B0604030504040204" pitchFamily="50" charset="-128"/>
                          <a:ea typeface="メイリオ" panose="020B0604030504040204" pitchFamily="50" charset="-128"/>
                        </a:rPr>
                        <a:t>CSV</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社員番号</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（社員番号の定義のイメージ）</a:t>
                      </a:r>
                      <a:br>
                        <a:rPr lang="ja-JP" altLang="en-US" sz="700" b="0" i="0" u="none" strike="noStrike">
                          <a:solidFill>
                            <a:srgbClr val="000000"/>
                          </a:solidFill>
                          <a:effectLst/>
                          <a:latin typeface="メイリオ" panose="020B0604030504040204" pitchFamily="50" charset="-128"/>
                          <a:ea typeface="メイリオ" panose="020B0604030504040204" pitchFamily="50" charset="-128"/>
                        </a:rPr>
                      </a:b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体系：</a:t>
                      </a:r>
                      <a:r>
                        <a:rPr lang="en-US" altLang="ja-JP" sz="700" b="0" i="0" u="none" strike="noStrike">
                          <a:solidFill>
                            <a:srgbClr val="000000"/>
                          </a:solidFill>
                          <a:effectLst/>
                          <a:latin typeface="メイリオ" panose="020B0604030504040204" pitchFamily="50" charset="-128"/>
                          <a:ea typeface="メイリオ" panose="020B0604030504040204" pitchFamily="50" charset="-128"/>
                        </a:rPr>
                        <a:t>199999</a:t>
                      </a: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（頭</a:t>
                      </a:r>
                      <a:r>
                        <a:rPr lang="en-US" altLang="ja-JP" sz="700" b="0" i="0" u="none" strike="noStrike">
                          <a:solidFill>
                            <a:srgbClr val="000000"/>
                          </a:solidFill>
                          <a:effectLst/>
                          <a:latin typeface="メイリオ" panose="020B0604030504040204" pitchFamily="50" charset="-128"/>
                          <a:ea typeface="メイリオ" panose="020B0604030504040204" pitchFamily="50" charset="-128"/>
                        </a:rPr>
                        <a:t>1</a:t>
                      </a: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桁が</a:t>
                      </a:r>
                      <a:r>
                        <a:rPr lang="en-US" altLang="ja-JP" sz="700" b="0" i="0" u="none" strike="noStrike">
                          <a:solidFill>
                            <a:srgbClr val="000000"/>
                          </a:solidFill>
                          <a:effectLst/>
                          <a:latin typeface="メイリオ" panose="020B0604030504040204" pitchFamily="50" charset="-128"/>
                          <a:ea typeface="メイリオ" panose="020B0604030504040204" pitchFamily="50" charset="-128"/>
                        </a:rPr>
                        <a:t>1</a:t>
                      </a: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は正社員、９は嘱託社員、・・・・＋連番）</a:t>
                      </a:r>
                      <a:br>
                        <a:rPr lang="ja-JP" altLang="en-US" sz="700" b="0" i="0" u="none" strike="noStrike">
                          <a:solidFill>
                            <a:srgbClr val="000000"/>
                          </a:solidFill>
                          <a:effectLst/>
                          <a:latin typeface="メイリオ" panose="020B0604030504040204" pitchFamily="50" charset="-128"/>
                          <a:ea typeface="メイリオ" panose="020B0604030504040204" pitchFamily="50" charset="-128"/>
                        </a:rPr>
                      </a:b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意味：</a:t>
                      </a:r>
                      <a:br>
                        <a:rPr lang="ja-JP" altLang="en-US" sz="700" b="0" i="0" u="none" strike="noStrike">
                          <a:solidFill>
                            <a:srgbClr val="000000"/>
                          </a:solidFill>
                          <a:effectLst/>
                          <a:latin typeface="メイリオ" panose="020B0604030504040204" pitchFamily="50" charset="-128"/>
                          <a:ea typeface="メイリオ" panose="020B0604030504040204" pitchFamily="50" charset="-128"/>
                        </a:rPr>
                      </a:b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発番範囲：</a:t>
                      </a:r>
                      <a:br>
                        <a:rPr lang="ja-JP" altLang="en-US" sz="700" b="0" i="0" u="none" strike="noStrike">
                          <a:solidFill>
                            <a:srgbClr val="000000"/>
                          </a:solidFill>
                          <a:effectLst/>
                          <a:latin typeface="メイリオ" panose="020B0604030504040204" pitchFamily="50" charset="-128"/>
                          <a:ea typeface="メイリオ" panose="020B0604030504040204" pitchFamily="50" charset="-128"/>
                        </a:rPr>
                      </a:br>
                      <a:r>
                        <a:rPr lang="ja-JP" altLang="en-US" sz="700" b="0" i="0" u="none" strike="noStrike">
                          <a:solidFill>
                            <a:srgbClr val="000000"/>
                          </a:solidFill>
                          <a:effectLst/>
                          <a:latin typeface="メイリオ" panose="020B0604030504040204" pitchFamily="50" charset="-128"/>
                          <a:ea typeface="メイリオ" panose="020B0604030504040204" pitchFamily="50" charset="-128"/>
                        </a:rPr>
                        <a:t>発番単位：契約形態が変わると新たに発番する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ダミー社員番号（頭</a:t>
                      </a:r>
                      <a:r>
                        <a:rPr lang="en-US" altLang="ja-JP" sz="800" b="0" i="0" u="none" strike="noStrike">
                          <a:solidFill>
                            <a:srgbClr val="000000"/>
                          </a:solidFill>
                          <a:effectLst/>
                          <a:latin typeface="メイリオ" panose="020B0604030504040204" pitchFamily="50" charset="-128"/>
                          <a:ea typeface="メイリオ" panose="020B0604030504040204" pitchFamily="50" charset="-128"/>
                        </a:rPr>
                        <a:t>1</a:t>
                      </a: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桁は除外する）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800" b="0" i="0" u="none" strike="noStrike" dirty="0">
                          <a:solidFill>
                            <a:srgbClr val="000000"/>
                          </a:solidFill>
                          <a:effectLst/>
                          <a:latin typeface="メイリオ" panose="020B0604030504040204" pitchFamily="50" charset="-128"/>
                          <a:ea typeface="メイリオ" panose="020B0604030504040204" pitchFamily="50" charset="-128"/>
                        </a:rPr>
                        <a:t>Null</a:t>
                      </a: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（もしくは</a:t>
                      </a:r>
                      <a:r>
                        <a:rPr lang="en-US" altLang="ja-JP" sz="800" b="0" i="0" u="none" strike="noStrike" dirty="0">
                          <a:solidFill>
                            <a:srgbClr val="000000"/>
                          </a:solidFill>
                          <a:effectLst/>
                          <a:latin typeface="メイリオ" panose="020B0604030504040204" pitchFamily="50" charset="-128"/>
                          <a:ea typeface="メイリオ" panose="020B0604030504040204" pitchFamily="50" charset="-128"/>
                        </a:rPr>
                        <a:t>" "</a:t>
                      </a: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スペース等の無効な値）レコードの有無チェック。</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46012758"/>
                  </a:ext>
                </a:extLst>
              </a:tr>
            </a:tbl>
          </a:graphicData>
        </a:graphic>
      </p:graphicFrame>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Step2</a:t>
            </a:r>
            <a:r>
              <a:rPr lang="ja-JP" altLang="en-US" sz="3600" dirty="0"/>
              <a:t>　</a:t>
            </a:r>
            <a:r>
              <a:rPr lang="en-US" altLang="ja-JP" sz="3600" dirty="0"/>
              <a:t>DQ</a:t>
            </a:r>
            <a:r>
              <a:rPr lang="ja-JP" altLang="en-US" sz="3600" dirty="0"/>
              <a:t>管理対象の検討</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プロファイル方法の選定</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2.2</a:t>
            </a:r>
            <a:r>
              <a:rPr lang="ja-JP" altLang="en-US" dirty="0"/>
              <a:t>　</a:t>
            </a:r>
            <a:r>
              <a:rPr kumimoji="1" lang="ja-JP" altLang="en-US" sz="2000" spc="-50" dirty="0">
                <a:solidFill>
                  <a:srgbClr val="000000">
                    <a:lumMod val="75000"/>
                    <a:lumOff val="25000"/>
                  </a:srgbClr>
                </a:solidFill>
                <a:latin typeface="Meiryo UI" panose="020B0604030504040204" pitchFamily="50" charset="-128"/>
                <a:ea typeface="Meiryo UI" panose="020B0604030504040204" pitchFamily="50" charset="-128"/>
                <a:cs typeface="+mj-cs"/>
              </a:rPr>
              <a:t>対象データセットの見方を定義する</a:t>
            </a:r>
            <a:endParaRPr lang="en-US" altLang="ja-JP"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a:bodyPr>
          <a:lstStyle/>
          <a:p>
            <a:pPr marL="0" indent="0">
              <a:lnSpc>
                <a:spcPct val="100000"/>
              </a:lnSpc>
              <a:spcBef>
                <a:spcPts val="300"/>
              </a:spcBef>
            </a:pPr>
            <a:r>
              <a:rPr lang="ja-JP" altLang="en-US" sz="1800" dirty="0"/>
              <a:t>①抽出条件</a:t>
            </a:r>
            <a:r>
              <a:rPr lang="en-US" altLang="ja-JP" sz="1800" dirty="0"/>
              <a:t>or</a:t>
            </a:r>
            <a:r>
              <a:rPr lang="ja-JP" altLang="en-US" sz="1800" dirty="0"/>
              <a:t>除外条件</a:t>
            </a:r>
            <a:endParaRPr lang="en-US" altLang="ja-JP" sz="1800" dirty="0"/>
          </a:p>
          <a:p>
            <a:pPr marL="266400" indent="-266400">
              <a:spcBef>
                <a:spcPts val="300"/>
              </a:spcBef>
            </a:pPr>
            <a:r>
              <a:rPr lang="ja-JP" altLang="en-US" sz="1800" dirty="0"/>
              <a:t>レコードを抽出する条件、または、対象外となるレコードを除外する条件を記載します。</a:t>
            </a:r>
          </a:p>
          <a:p>
            <a:r>
              <a:rPr lang="ja-JP" altLang="en-US" sz="1800" dirty="0"/>
              <a:t>②プロファイル方法</a:t>
            </a:r>
            <a:endParaRPr lang="en-US" altLang="ja-JP" sz="1800" dirty="0"/>
          </a:p>
          <a:p>
            <a:pPr marL="266400" indent="-266400">
              <a:lnSpc>
                <a:spcPct val="120000"/>
              </a:lnSpc>
              <a:spcBef>
                <a:spcPts val="300"/>
              </a:spcBef>
            </a:pPr>
            <a:r>
              <a:rPr lang="ja-JP" altLang="en-US" sz="1800" u="sng" dirty="0"/>
              <a:t>データ品質要件への適合の度合いをチェック</a:t>
            </a:r>
            <a:r>
              <a:rPr lang="ja-JP" altLang="en-US" sz="1800" dirty="0"/>
              <a:t>するためのプロファイル方法を記載します。</a:t>
            </a:r>
            <a:br>
              <a:rPr lang="en-US" altLang="ja-JP" sz="1800" dirty="0"/>
            </a:br>
            <a:r>
              <a:rPr lang="en-US" altLang="ja-JP" sz="1800" dirty="0"/>
              <a:t>※NULL</a:t>
            </a:r>
            <a:r>
              <a:rPr lang="ja-JP" altLang="en-US" sz="1800" dirty="0"/>
              <a:t>レコードの有無チェック、重複チェック、整合性チェック（複数データ間の関係において業務的な矛盾や問題がないこと）など</a:t>
            </a:r>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646331"/>
          </a:xfrm>
          <a:prstGeom prst="rect">
            <a:avLst/>
          </a:prstGeom>
          <a:noFill/>
        </p:spPr>
        <p:txBody>
          <a:bodyPr wrap="square" rtlCol="0">
            <a:spAutoFit/>
          </a:bodyPr>
          <a:lstStyle/>
          <a:p>
            <a:r>
              <a:rPr lang="ja-JP" altLang="en-US" sz="1800" dirty="0"/>
              <a:t>プロファイルの対象となるデータセット、カラム定義が決まったら、対象の抽出条件を定め、プロファイル方法を決定します。</a:t>
            </a:r>
            <a:endParaRPr lang="en-US" altLang="ja-JP" sz="1800" dirty="0"/>
          </a:p>
        </p:txBody>
      </p:sp>
      <p:sp>
        <p:nvSpPr>
          <p:cNvPr id="4" name="Google Shape;477;p18">
            <a:extLst>
              <a:ext uri="{FF2B5EF4-FFF2-40B4-BE49-F238E27FC236}">
                <a16:creationId xmlns:a16="http://schemas.microsoft.com/office/drawing/2014/main" id="{5CC70642-64F8-49F6-BB62-1B3194C09A40}"/>
              </a:ext>
            </a:extLst>
          </p:cNvPr>
          <p:cNvSpPr/>
          <p:nvPr/>
        </p:nvSpPr>
        <p:spPr>
          <a:xfrm>
            <a:off x="400007" y="4548850"/>
            <a:ext cx="3526206" cy="1174021"/>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5" name="Google Shape;479;p18">
            <a:extLst>
              <a:ext uri="{FF2B5EF4-FFF2-40B4-BE49-F238E27FC236}">
                <a16:creationId xmlns:a16="http://schemas.microsoft.com/office/drawing/2014/main" id="{A9DE2D09-69A6-488A-B1EE-D937069F98A0}"/>
              </a:ext>
            </a:extLst>
          </p:cNvPr>
          <p:cNvSpPr/>
          <p:nvPr/>
        </p:nvSpPr>
        <p:spPr>
          <a:xfrm>
            <a:off x="3965518" y="4548850"/>
            <a:ext cx="1759921" cy="1174021"/>
          </a:xfrm>
          <a:prstGeom prst="roundRect">
            <a:avLst>
              <a:gd name="adj" fmla="val 924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7" name="Google Shape;486;p18">
            <a:extLst>
              <a:ext uri="{FF2B5EF4-FFF2-40B4-BE49-F238E27FC236}">
                <a16:creationId xmlns:a16="http://schemas.microsoft.com/office/drawing/2014/main" id="{F30DA039-CF18-4712-B244-3D557656ECFA}"/>
              </a:ext>
            </a:extLst>
          </p:cNvPr>
          <p:cNvSpPr/>
          <p:nvPr/>
        </p:nvSpPr>
        <p:spPr>
          <a:xfrm>
            <a:off x="3311819" y="5802486"/>
            <a:ext cx="1307397" cy="455000"/>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Libre Franklin"/>
              <a:ea typeface="Libre Franklin"/>
              <a:cs typeface="Libre Franklin"/>
              <a:sym typeface="Libre Franklin"/>
            </a:endParaRPr>
          </a:p>
        </p:txBody>
      </p:sp>
      <p:sp>
        <p:nvSpPr>
          <p:cNvPr id="2" name="Google Shape;477;p18">
            <a:extLst>
              <a:ext uri="{FF2B5EF4-FFF2-40B4-BE49-F238E27FC236}">
                <a16:creationId xmlns:a16="http://schemas.microsoft.com/office/drawing/2014/main" id="{8E323CC3-D5B6-4D9B-8EE0-9D393724C97A}"/>
              </a:ext>
            </a:extLst>
          </p:cNvPr>
          <p:cNvSpPr/>
          <p:nvPr/>
        </p:nvSpPr>
        <p:spPr>
          <a:xfrm>
            <a:off x="3965518" y="3041403"/>
            <a:ext cx="843306" cy="1474486"/>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Google Shape;477;p18">
            <a:extLst>
              <a:ext uri="{FF2B5EF4-FFF2-40B4-BE49-F238E27FC236}">
                <a16:creationId xmlns:a16="http://schemas.microsoft.com/office/drawing/2014/main" id="{371A234C-D087-4FE2-85F7-E66C6EFECB22}"/>
              </a:ext>
            </a:extLst>
          </p:cNvPr>
          <p:cNvSpPr/>
          <p:nvPr/>
        </p:nvSpPr>
        <p:spPr>
          <a:xfrm>
            <a:off x="4860820" y="3034825"/>
            <a:ext cx="843306" cy="1474486"/>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3" name="フッター プレースホルダー 12">
            <a:extLst>
              <a:ext uri="{FF2B5EF4-FFF2-40B4-BE49-F238E27FC236}">
                <a16:creationId xmlns:a16="http://schemas.microsoft.com/office/drawing/2014/main" id="{D958805C-F63A-83C8-CEE9-F4F0B3645168}"/>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15" name="スライド番号プレースホルダー 14">
            <a:extLst>
              <a:ext uri="{FF2B5EF4-FFF2-40B4-BE49-F238E27FC236}">
                <a16:creationId xmlns:a16="http://schemas.microsoft.com/office/drawing/2014/main" id="{544DC0C3-912B-ED2F-DC05-FFC509AB75CC}"/>
              </a:ext>
            </a:extLst>
          </p:cNvPr>
          <p:cNvSpPr>
            <a:spLocks noGrp="1"/>
          </p:cNvSpPr>
          <p:nvPr>
            <p:ph type="sldNum" sz="quarter" idx="12"/>
          </p:nvPr>
        </p:nvSpPr>
        <p:spPr/>
        <p:txBody>
          <a:bodyPr/>
          <a:lstStyle/>
          <a:p>
            <a:pPr rtl="0"/>
            <a:fld id="{3A98EE3D-8CD1-4C3F-BD1C-C98C9596463C}" type="slidenum">
              <a:rPr lang="en-US" smtClean="0"/>
              <a:t>25</a:t>
            </a:fld>
            <a:endParaRPr lang="en-US" dirty="0"/>
          </a:p>
        </p:txBody>
      </p:sp>
    </p:spTree>
    <p:extLst>
      <p:ext uri="{BB962C8B-B14F-4D97-AF65-F5344CB8AC3E}">
        <p14:creationId xmlns:p14="http://schemas.microsoft.com/office/powerpoint/2010/main" val="22584021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表 12">
            <a:extLst>
              <a:ext uri="{FF2B5EF4-FFF2-40B4-BE49-F238E27FC236}">
                <a16:creationId xmlns:a16="http://schemas.microsoft.com/office/drawing/2014/main" id="{93AFA5BC-9FCF-441A-8CD5-BEC98507AC52}"/>
              </a:ext>
            </a:extLst>
          </p:cNvPr>
          <p:cNvGraphicFramePr>
            <a:graphicFrameLocks noGrp="1"/>
          </p:cNvGraphicFramePr>
          <p:nvPr/>
        </p:nvGraphicFramePr>
        <p:xfrm>
          <a:off x="442109" y="2594170"/>
          <a:ext cx="5248565" cy="3269049"/>
        </p:xfrm>
        <a:graphic>
          <a:graphicData uri="http://schemas.openxmlformats.org/drawingml/2006/table">
            <a:tbl>
              <a:tblPr/>
              <a:tblGrid>
                <a:gridCol w="749795">
                  <a:extLst>
                    <a:ext uri="{9D8B030D-6E8A-4147-A177-3AD203B41FA5}">
                      <a16:colId xmlns:a16="http://schemas.microsoft.com/office/drawing/2014/main" val="3166766884"/>
                    </a:ext>
                  </a:extLst>
                </a:gridCol>
                <a:gridCol w="749795">
                  <a:extLst>
                    <a:ext uri="{9D8B030D-6E8A-4147-A177-3AD203B41FA5}">
                      <a16:colId xmlns:a16="http://schemas.microsoft.com/office/drawing/2014/main" val="3487788437"/>
                    </a:ext>
                  </a:extLst>
                </a:gridCol>
                <a:gridCol w="749795">
                  <a:extLst>
                    <a:ext uri="{9D8B030D-6E8A-4147-A177-3AD203B41FA5}">
                      <a16:colId xmlns:a16="http://schemas.microsoft.com/office/drawing/2014/main" val="15056352"/>
                    </a:ext>
                  </a:extLst>
                </a:gridCol>
                <a:gridCol w="749795">
                  <a:extLst>
                    <a:ext uri="{9D8B030D-6E8A-4147-A177-3AD203B41FA5}">
                      <a16:colId xmlns:a16="http://schemas.microsoft.com/office/drawing/2014/main" val="908452563"/>
                    </a:ext>
                  </a:extLst>
                </a:gridCol>
                <a:gridCol w="749795">
                  <a:extLst>
                    <a:ext uri="{9D8B030D-6E8A-4147-A177-3AD203B41FA5}">
                      <a16:colId xmlns:a16="http://schemas.microsoft.com/office/drawing/2014/main" val="425259602"/>
                    </a:ext>
                  </a:extLst>
                </a:gridCol>
                <a:gridCol w="749795">
                  <a:extLst>
                    <a:ext uri="{9D8B030D-6E8A-4147-A177-3AD203B41FA5}">
                      <a16:colId xmlns:a16="http://schemas.microsoft.com/office/drawing/2014/main" val="3275714731"/>
                    </a:ext>
                  </a:extLst>
                </a:gridCol>
                <a:gridCol w="749795">
                  <a:extLst>
                    <a:ext uri="{9D8B030D-6E8A-4147-A177-3AD203B41FA5}">
                      <a16:colId xmlns:a16="http://schemas.microsoft.com/office/drawing/2014/main" val="3539810392"/>
                    </a:ext>
                  </a:extLst>
                </a:gridCol>
              </a:tblGrid>
              <a:tr h="187507">
                <a:tc gridSpan="2">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プロファイル対象選定</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kumimoji="1" lang="ja-JP" altLang="en-US"/>
                    </a:p>
                  </a:txBody>
                  <a:tcPr/>
                </a:tc>
                <a:tc gridSpan="5">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プロファイル結果</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AEEF3"/>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896102317"/>
                  </a:ext>
                </a:extLst>
              </a:tr>
              <a:tr h="139291">
                <a:tc gridSpan="2">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データプロファイル結果</a:t>
                      </a:r>
                    </a:p>
                  </a:txBody>
                  <a:tcPr marL="0" marR="0" marT="0"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hMerge="1">
                  <a:txBody>
                    <a:bodyPr/>
                    <a:lstStyle/>
                    <a:p>
                      <a:endParaRPr kumimoji="1" lang="ja-JP" altLang="en-US"/>
                    </a:p>
                  </a:txBody>
                  <a:tcPr/>
                </a:tc>
                <a:tc>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a:txBody>
                    <a:bodyPr/>
                    <a:lstStyle/>
                    <a:p>
                      <a:pPr algn="ctr"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extLst>
                  <a:ext uri="{0D108BD9-81ED-4DB2-BD59-A6C34878D82A}">
                    <a16:rowId xmlns:a16="http://schemas.microsoft.com/office/drawing/2014/main" val="313842567"/>
                  </a:ext>
                </a:extLst>
              </a:tr>
              <a:tr h="139291">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B8CCE4"/>
                    </a:solidFill>
                  </a:tcPr>
                </a:tc>
                <a:tc rowSpan="2">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プロファイル方法</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8CCE4"/>
                    </a:solidFill>
                  </a:tcPr>
                </a:tc>
                <a:tc rowSpan="2">
                  <a:txBody>
                    <a:bodyPr/>
                    <a:lstStyle/>
                    <a:p>
                      <a:pPr algn="ctr"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総件数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a:txBody>
                    <a:bodyPr/>
                    <a:lstStyle/>
                    <a:p>
                      <a:pPr algn="ctr"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エラー件数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a:txBody>
                    <a:bodyPr/>
                    <a:lstStyle/>
                    <a:p>
                      <a:pPr algn="ctr"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汚れ状態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a:txBody>
                    <a:bodyPr/>
                    <a:lstStyle/>
                    <a:p>
                      <a:pPr algn="ctr"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要確認事項</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tc rowSpan="2">
                  <a:txBody>
                    <a:bodyPr/>
                    <a:lstStyle/>
                    <a:p>
                      <a:pPr algn="ctr"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測定可否</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2142046118"/>
                  </a:ext>
                </a:extLst>
              </a:tr>
              <a:tr h="1671490">
                <a:tc>
                  <a:txBody>
                    <a:bodyPr/>
                    <a:lstStyle/>
                    <a:p>
                      <a:pPr algn="ctr" fontAlgn="ct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抽出条件</a:t>
                      </a:r>
                      <a:br>
                        <a:rPr lang="ja-JP" altLang="en-US" sz="800" b="1" i="0" u="none" strike="noStrike">
                          <a:solidFill>
                            <a:srgbClr val="000000"/>
                          </a:solidFill>
                          <a:effectLst/>
                          <a:latin typeface="メイリオ" panose="020B0604030504040204" pitchFamily="50" charset="-128"/>
                          <a:ea typeface="メイリオ" panose="020B0604030504040204" pitchFamily="50" charset="-128"/>
                        </a:rPr>
                      </a:br>
                      <a:r>
                        <a:rPr lang="en-US" sz="800" b="1" i="0" u="none" strike="noStrike">
                          <a:solidFill>
                            <a:srgbClr val="000000"/>
                          </a:solidFill>
                          <a:effectLst/>
                          <a:latin typeface="メイリオ" panose="020B0604030504040204" pitchFamily="50" charset="-128"/>
                          <a:ea typeface="メイリオ" panose="020B0604030504040204" pitchFamily="50" charset="-128"/>
                        </a:rPr>
                        <a:t>or</a:t>
                      </a:r>
                      <a:br>
                        <a:rPr lang="en-US" sz="800" b="1" i="0" u="none" strike="noStrike">
                          <a:solidFill>
                            <a:srgbClr val="000000"/>
                          </a:solidFill>
                          <a:effectLst/>
                          <a:latin typeface="メイリオ" panose="020B0604030504040204" pitchFamily="50" charset="-128"/>
                          <a:ea typeface="メイリオ" panose="020B0604030504040204" pitchFamily="50" charset="-128"/>
                        </a:rPr>
                      </a:br>
                      <a:r>
                        <a:rPr lang="ja-JP" altLang="en-US" sz="800" b="1" i="0" u="none" strike="noStrike">
                          <a:solidFill>
                            <a:srgbClr val="000000"/>
                          </a:solidFill>
                          <a:effectLst/>
                          <a:latin typeface="メイリオ" panose="020B0604030504040204" pitchFamily="50" charset="-128"/>
                          <a:ea typeface="メイリオ" panose="020B0604030504040204" pitchFamily="50" charset="-128"/>
                        </a:rPr>
                        <a:t>除外条件</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B8CCE4"/>
                    </a:solid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346350977"/>
                  </a:ext>
                </a:extLst>
              </a:tr>
              <a:tr h="1131470">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ダミー社員番号（頭</a:t>
                      </a:r>
                      <a:r>
                        <a:rPr lang="en-US" altLang="ja-JP" sz="800" b="0" i="0" u="none" strike="noStrike">
                          <a:solidFill>
                            <a:srgbClr val="000000"/>
                          </a:solidFill>
                          <a:effectLst/>
                          <a:latin typeface="メイリオ" panose="020B0604030504040204" pitchFamily="50" charset="-128"/>
                          <a:ea typeface="メイリオ" panose="020B0604030504040204" pitchFamily="50" charset="-128"/>
                        </a:rPr>
                        <a:t>1</a:t>
                      </a: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桁は除外する）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ja-JP" sz="800" b="0" i="0" u="none" strike="noStrike">
                          <a:solidFill>
                            <a:srgbClr val="000000"/>
                          </a:solidFill>
                          <a:effectLst/>
                          <a:latin typeface="メイリオ" panose="020B0604030504040204" pitchFamily="50" charset="-128"/>
                          <a:ea typeface="メイリオ" panose="020B0604030504040204" pitchFamily="50" charset="-128"/>
                        </a:rPr>
                        <a:t>Null</a:t>
                      </a: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（もしくは</a:t>
                      </a:r>
                      <a:r>
                        <a:rPr lang="en-US" altLang="ja-JP" sz="800" b="0" i="0" u="none" strike="noStrike">
                          <a:solidFill>
                            <a:srgbClr val="000000"/>
                          </a:solidFill>
                          <a:effectLst/>
                          <a:latin typeface="メイリオ" panose="020B0604030504040204" pitchFamily="50" charset="-128"/>
                          <a:ea typeface="メイリオ" panose="020B0604030504040204" pitchFamily="50" charset="-128"/>
                        </a:rPr>
                        <a:t>" "</a:t>
                      </a: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スペース等の無効な値）レコードの有無チェック。</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メイリオ" panose="020B0604030504040204" pitchFamily="50" charset="-128"/>
                          <a:ea typeface="メイリオ" panose="020B0604030504040204" pitchFamily="50" charset="-128"/>
                        </a:rPr>
                        <a:t>1700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ja-JP" sz="800" b="0" i="0" u="none" strike="noStrike">
                          <a:solidFill>
                            <a:srgbClr val="000000"/>
                          </a:solidFill>
                          <a:effectLst/>
                          <a:latin typeface="メイリオ" panose="020B0604030504040204" pitchFamily="50" charset="-128"/>
                          <a:ea typeface="メイリオ" panose="020B0604030504040204" pitchFamily="50" charset="-128"/>
                        </a:rPr>
                        <a:t>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変なデータあり</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a:solidFill>
                            <a:srgbClr val="000000"/>
                          </a:solidFill>
                          <a:effectLst/>
                          <a:latin typeface="メイリオ" panose="020B0604030504040204" pitchFamily="50" charset="-128"/>
                          <a:ea typeface="メイリオ" panose="020B0604030504040204" pitchFamily="50" charset="-128"/>
                        </a:rPr>
                        <a:t>番号の後ろにスペースのあるデータあり</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可</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2150576"/>
                  </a:ext>
                </a:extLst>
              </a:tr>
            </a:tbl>
          </a:graphicData>
        </a:graphic>
      </p:graphicFrame>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Step2</a:t>
            </a:r>
            <a:r>
              <a:rPr lang="ja-JP" altLang="en-US" sz="3600" dirty="0"/>
              <a:t>　</a:t>
            </a:r>
            <a:r>
              <a:rPr lang="en-US" altLang="ja-JP" sz="3600" dirty="0"/>
              <a:t>DQ</a:t>
            </a:r>
            <a:r>
              <a:rPr lang="ja-JP" altLang="en-US" sz="3600" dirty="0"/>
              <a:t>管理対象の検討</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プロファイル結果</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2.3</a:t>
            </a:r>
            <a:r>
              <a:rPr lang="ja-JP" altLang="en-US" dirty="0"/>
              <a:t>　</a:t>
            </a:r>
            <a:r>
              <a:rPr kumimoji="1" lang="ja-JP" altLang="en-US" sz="2000" spc="-50" dirty="0">
                <a:solidFill>
                  <a:srgbClr val="000000">
                    <a:lumMod val="75000"/>
                    <a:lumOff val="25000"/>
                  </a:srgbClr>
                </a:solidFill>
                <a:latin typeface="Meiryo UI" panose="020B0604030504040204" pitchFamily="50" charset="-128"/>
                <a:ea typeface="Meiryo UI" panose="020B0604030504040204" pitchFamily="50" charset="-128"/>
                <a:cs typeface="+mj-cs"/>
              </a:rPr>
              <a:t>実データをプロファイルし、結果を記録する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38014"/>
            <a:ext cx="5903872" cy="3779460"/>
          </a:xfrm>
        </p:spPr>
        <p:txBody>
          <a:bodyPr>
            <a:noAutofit/>
          </a:bodyPr>
          <a:lstStyle/>
          <a:p>
            <a:pPr>
              <a:lnSpc>
                <a:spcPct val="100000"/>
              </a:lnSpc>
            </a:pPr>
            <a:r>
              <a:rPr lang="ja-JP" altLang="en-US" sz="1400" dirty="0"/>
              <a:t>①総件数</a:t>
            </a:r>
            <a:endParaRPr lang="en-US" altLang="ja-JP" sz="1400" dirty="0"/>
          </a:p>
          <a:p>
            <a:pPr marL="266400" indent="-266400">
              <a:lnSpc>
                <a:spcPct val="100000"/>
              </a:lnSpc>
              <a:spcBef>
                <a:spcPts val="300"/>
              </a:spcBef>
            </a:pPr>
            <a:r>
              <a:rPr lang="ja-JP" altLang="en-US" sz="1400" dirty="0"/>
              <a:t>プロファイル対象のレコード数を記載します。</a:t>
            </a:r>
            <a:endParaRPr lang="en-US" altLang="ja-JP" sz="1400" dirty="0"/>
          </a:p>
          <a:p>
            <a:pPr>
              <a:lnSpc>
                <a:spcPct val="100000"/>
              </a:lnSpc>
            </a:pPr>
            <a:r>
              <a:rPr lang="ja-JP" altLang="en-US" sz="1400" dirty="0"/>
              <a:t>②エラー件数</a:t>
            </a:r>
            <a:endParaRPr lang="en-US" altLang="ja-JP" sz="1400" dirty="0"/>
          </a:p>
          <a:p>
            <a:pPr marL="266400" indent="-266400">
              <a:lnSpc>
                <a:spcPct val="100000"/>
              </a:lnSpc>
              <a:spcBef>
                <a:spcPts val="300"/>
              </a:spcBef>
            </a:pPr>
            <a:r>
              <a:rPr lang="ja-JP" altLang="en-US" sz="1400" dirty="0"/>
              <a:t>エラーとなったレコード件数を記載します。</a:t>
            </a:r>
            <a:endParaRPr lang="en-US" altLang="ja-JP" sz="1400" dirty="0"/>
          </a:p>
          <a:p>
            <a:pPr>
              <a:lnSpc>
                <a:spcPct val="100000"/>
              </a:lnSpc>
            </a:pPr>
            <a:r>
              <a:rPr lang="ja-JP" altLang="en-US" sz="1400" dirty="0"/>
              <a:t>③汚れ状態</a:t>
            </a:r>
            <a:endParaRPr lang="en-US" altLang="ja-JP" sz="1400" dirty="0"/>
          </a:p>
          <a:p>
            <a:pPr marL="266400" indent="-266400">
              <a:lnSpc>
                <a:spcPct val="100000"/>
              </a:lnSpc>
              <a:spcBef>
                <a:spcPts val="300"/>
              </a:spcBef>
            </a:pPr>
            <a:r>
              <a:rPr lang="ja-JP" altLang="en-US" sz="1400" dirty="0"/>
              <a:t>プロファイル結果の汚れ状態（問題のあるデータや箇所）に対する</a:t>
            </a:r>
            <a:r>
              <a:rPr lang="ja-JP" altLang="en-US" sz="1400" u="sng" dirty="0">
                <a:solidFill>
                  <a:srgbClr val="0070C0"/>
                </a:solidFill>
              </a:rPr>
              <a:t>一次評価</a:t>
            </a:r>
            <a:r>
              <a:rPr lang="ja-JP" altLang="en-US" sz="1400" u="sng" dirty="0"/>
              <a:t>（エラー判定にあたって何らかのアクションが必要か否か）</a:t>
            </a:r>
            <a:r>
              <a:rPr lang="ja-JP" altLang="en-US" sz="1400" dirty="0"/>
              <a:t>を記載します。</a:t>
            </a:r>
            <a:endParaRPr lang="en-US" altLang="ja-JP" sz="1400" dirty="0"/>
          </a:p>
          <a:p>
            <a:pPr marL="88900" indent="-88900">
              <a:lnSpc>
                <a:spcPct val="100000"/>
              </a:lnSpc>
              <a:spcBef>
                <a:spcPts val="300"/>
              </a:spcBef>
            </a:pPr>
            <a:r>
              <a:rPr lang="ja-JP" altLang="en-US" sz="1400" dirty="0"/>
              <a:t>④要確認事項</a:t>
            </a:r>
            <a:endParaRPr lang="en-US" altLang="ja-JP" sz="1400" dirty="0"/>
          </a:p>
          <a:p>
            <a:pPr marL="266400" indent="-266400">
              <a:lnSpc>
                <a:spcPct val="100000"/>
              </a:lnSpc>
              <a:spcBef>
                <a:spcPts val="300"/>
              </a:spcBef>
            </a:pPr>
            <a:r>
              <a:rPr lang="ja-JP" altLang="en-US" sz="1400" dirty="0"/>
              <a:t>プロファイル結果に関する</a:t>
            </a:r>
            <a:r>
              <a:rPr lang="ja-JP" altLang="en-US" sz="1400" u="sng" dirty="0"/>
              <a:t>疑問点（ファクトとして不明点や確認事項）と問い合わせ先</a:t>
            </a:r>
            <a:r>
              <a:rPr lang="ja-JP" altLang="en-US" sz="1400" dirty="0"/>
              <a:t>（</a:t>
            </a:r>
            <a:r>
              <a:rPr lang="en-US" altLang="ja-JP" sz="1400" dirty="0"/>
              <a:t>SME</a:t>
            </a:r>
            <a:r>
              <a:rPr lang="ja-JP" altLang="en-US" sz="1400" dirty="0"/>
              <a:t>やデータスチュワード、若しくは関係者に確認すべき事項）を記載します。</a:t>
            </a:r>
            <a:endParaRPr lang="en-US" altLang="ja-JP" sz="1400" dirty="0"/>
          </a:p>
          <a:p>
            <a:pPr marL="88900" indent="-88900">
              <a:lnSpc>
                <a:spcPct val="100000"/>
              </a:lnSpc>
              <a:spcBef>
                <a:spcPts val="300"/>
              </a:spcBef>
            </a:pPr>
            <a:r>
              <a:rPr lang="ja-JP" altLang="en-US" sz="1400" dirty="0"/>
              <a:t>⑤測定可否</a:t>
            </a:r>
            <a:endParaRPr lang="en-US" altLang="ja-JP" sz="1400" dirty="0"/>
          </a:p>
          <a:p>
            <a:pPr marL="266400" indent="-266400">
              <a:lnSpc>
                <a:spcPct val="100000"/>
              </a:lnSpc>
              <a:spcBef>
                <a:spcPts val="300"/>
              </a:spcBef>
            </a:pPr>
            <a:r>
              <a:rPr lang="ja-JP" altLang="en-US" sz="1400" dirty="0"/>
              <a:t>データが</a:t>
            </a:r>
            <a:r>
              <a:rPr lang="ja-JP" altLang="en-US" sz="1400" dirty="0">
                <a:solidFill>
                  <a:srgbClr val="0070C0"/>
                </a:solidFill>
              </a:rPr>
              <a:t>測定可能な状態</a:t>
            </a:r>
            <a:r>
              <a:rPr lang="ja-JP" altLang="en-US" sz="1400" dirty="0"/>
              <a:t>だったか否かを記載します。</a:t>
            </a:r>
            <a:br>
              <a:rPr lang="en-US" altLang="ja-JP" sz="1400" dirty="0"/>
            </a:br>
            <a:r>
              <a:rPr lang="ja-JP" altLang="en-US" sz="1400" dirty="0"/>
              <a:t>　（例：正確性を測定したいが、比較可能なデータがあるかどうか、など。 ）</a:t>
            </a:r>
            <a:endParaRPr lang="en-US" altLang="ja-JP" sz="14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プロファイル対象とプロファイル方法が決定したら、</a:t>
            </a:r>
            <a:r>
              <a:rPr lang="ja-JP" altLang="en-US" sz="1800" dirty="0"/>
              <a:t>プロファイル定義に基づいて、実際にデータをプロファイルした結果を記録してきます。（件数や汚れ具合など）</a:t>
            </a:r>
            <a:endParaRPr lang="en-US" altLang="ja-JP" sz="1800" dirty="0"/>
          </a:p>
          <a:p>
            <a:endParaRPr kumimoji="1" lang="ja-JP" altLang="en-US" dirty="0"/>
          </a:p>
        </p:txBody>
      </p:sp>
      <p:sp>
        <p:nvSpPr>
          <p:cNvPr id="4" name="Google Shape;477;p18">
            <a:extLst>
              <a:ext uri="{FF2B5EF4-FFF2-40B4-BE49-F238E27FC236}">
                <a16:creationId xmlns:a16="http://schemas.microsoft.com/office/drawing/2014/main" id="{075C9CC4-95C7-429E-ABC8-F7A8E3C173F5}"/>
              </a:ext>
            </a:extLst>
          </p:cNvPr>
          <p:cNvSpPr/>
          <p:nvPr/>
        </p:nvSpPr>
        <p:spPr>
          <a:xfrm>
            <a:off x="434733" y="4755617"/>
            <a:ext cx="1455028" cy="1107602"/>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5" name="Google Shape;479;p18">
            <a:extLst>
              <a:ext uri="{FF2B5EF4-FFF2-40B4-BE49-F238E27FC236}">
                <a16:creationId xmlns:a16="http://schemas.microsoft.com/office/drawing/2014/main" id="{BDC31FAA-9D14-4C97-BBD2-258807509913}"/>
              </a:ext>
            </a:extLst>
          </p:cNvPr>
          <p:cNvSpPr/>
          <p:nvPr/>
        </p:nvSpPr>
        <p:spPr>
          <a:xfrm>
            <a:off x="1981364" y="4755617"/>
            <a:ext cx="3672956" cy="1107602"/>
          </a:xfrm>
          <a:prstGeom prst="roundRect">
            <a:avLst>
              <a:gd name="adj" fmla="val 924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7" name="Google Shape;486;p18">
            <a:extLst>
              <a:ext uri="{FF2B5EF4-FFF2-40B4-BE49-F238E27FC236}">
                <a16:creationId xmlns:a16="http://schemas.microsoft.com/office/drawing/2014/main" id="{01D9FB27-43AB-4651-8126-1BD1A51BA1CB}"/>
              </a:ext>
            </a:extLst>
          </p:cNvPr>
          <p:cNvSpPr/>
          <p:nvPr/>
        </p:nvSpPr>
        <p:spPr>
          <a:xfrm>
            <a:off x="1236062" y="5918816"/>
            <a:ext cx="1307397" cy="455000"/>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Libre Franklin"/>
              <a:ea typeface="Libre Franklin"/>
              <a:cs typeface="Libre Franklin"/>
              <a:sym typeface="Libre Franklin"/>
            </a:endParaRPr>
          </a:p>
        </p:txBody>
      </p:sp>
      <p:sp>
        <p:nvSpPr>
          <p:cNvPr id="2" name="Google Shape;477;p18">
            <a:extLst>
              <a:ext uri="{FF2B5EF4-FFF2-40B4-BE49-F238E27FC236}">
                <a16:creationId xmlns:a16="http://schemas.microsoft.com/office/drawing/2014/main" id="{8EACE9A6-5ED6-4440-B1C2-9B9B301BA9E1}"/>
              </a:ext>
            </a:extLst>
          </p:cNvPr>
          <p:cNvSpPr/>
          <p:nvPr/>
        </p:nvSpPr>
        <p:spPr>
          <a:xfrm>
            <a:off x="1981364" y="2952556"/>
            <a:ext cx="656581" cy="1715785"/>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Google Shape;477;p18">
            <a:extLst>
              <a:ext uri="{FF2B5EF4-FFF2-40B4-BE49-F238E27FC236}">
                <a16:creationId xmlns:a16="http://schemas.microsoft.com/office/drawing/2014/main" id="{0CB19B99-2FD7-4D7C-A868-76FB674E6541}"/>
              </a:ext>
            </a:extLst>
          </p:cNvPr>
          <p:cNvSpPr/>
          <p:nvPr/>
        </p:nvSpPr>
        <p:spPr>
          <a:xfrm>
            <a:off x="2738100" y="2952556"/>
            <a:ext cx="656581" cy="1715785"/>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8" name="Google Shape;477;p18">
            <a:extLst>
              <a:ext uri="{FF2B5EF4-FFF2-40B4-BE49-F238E27FC236}">
                <a16:creationId xmlns:a16="http://schemas.microsoft.com/office/drawing/2014/main" id="{72B7B7D3-4C51-45C0-A429-38526EA681FC}"/>
              </a:ext>
            </a:extLst>
          </p:cNvPr>
          <p:cNvSpPr/>
          <p:nvPr/>
        </p:nvSpPr>
        <p:spPr>
          <a:xfrm>
            <a:off x="3478318" y="2952555"/>
            <a:ext cx="656581" cy="1715785"/>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rPr>
              <a:t>③</a:t>
            </a:r>
            <a:endParaRPr sz="18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0" name="Google Shape;477;p18">
            <a:extLst>
              <a:ext uri="{FF2B5EF4-FFF2-40B4-BE49-F238E27FC236}">
                <a16:creationId xmlns:a16="http://schemas.microsoft.com/office/drawing/2014/main" id="{56221E6B-C780-4B67-8557-76CCD7FBE3C1}"/>
              </a:ext>
            </a:extLst>
          </p:cNvPr>
          <p:cNvSpPr/>
          <p:nvPr/>
        </p:nvSpPr>
        <p:spPr>
          <a:xfrm>
            <a:off x="4238707" y="2952555"/>
            <a:ext cx="656581" cy="1715785"/>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rPr>
              <a:t>④</a:t>
            </a:r>
            <a:endParaRPr sz="18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2" name="Google Shape;477;p18">
            <a:extLst>
              <a:ext uri="{FF2B5EF4-FFF2-40B4-BE49-F238E27FC236}">
                <a16:creationId xmlns:a16="http://schemas.microsoft.com/office/drawing/2014/main" id="{C18B4251-F01D-452C-B846-2D417213BDFF}"/>
              </a:ext>
            </a:extLst>
          </p:cNvPr>
          <p:cNvSpPr/>
          <p:nvPr/>
        </p:nvSpPr>
        <p:spPr>
          <a:xfrm>
            <a:off x="4997739" y="2952555"/>
            <a:ext cx="656581" cy="1715785"/>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18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rPr>
              <a:t>⑤</a:t>
            </a:r>
            <a:endParaRPr sz="1800" b="1" dirty="0">
              <a:solidFill>
                <a:schemeClr val="bg1">
                  <a:lumMod val="65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7" name="フッター プレースホルダー 16">
            <a:extLst>
              <a:ext uri="{FF2B5EF4-FFF2-40B4-BE49-F238E27FC236}">
                <a16:creationId xmlns:a16="http://schemas.microsoft.com/office/drawing/2014/main" id="{88BD5210-235A-78AC-55C9-F46F3F9D2F6B}"/>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19" name="スライド番号プレースホルダー 18">
            <a:extLst>
              <a:ext uri="{FF2B5EF4-FFF2-40B4-BE49-F238E27FC236}">
                <a16:creationId xmlns:a16="http://schemas.microsoft.com/office/drawing/2014/main" id="{75E3BDD4-7E16-2B98-7815-0027599190C0}"/>
              </a:ext>
            </a:extLst>
          </p:cNvPr>
          <p:cNvSpPr>
            <a:spLocks noGrp="1"/>
          </p:cNvSpPr>
          <p:nvPr>
            <p:ph type="sldNum" sz="quarter" idx="12"/>
          </p:nvPr>
        </p:nvSpPr>
        <p:spPr/>
        <p:txBody>
          <a:bodyPr/>
          <a:lstStyle/>
          <a:p>
            <a:pPr rtl="0"/>
            <a:fld id="{3A98EE3D-8CD1-4C3F-BD1C-C98C9596463C}" type="slidenum">
              <a:rPr lang="en-US" smtClean="0"/>
              <a:t>26</a:t>
            </a:fld>
            <a:endParaRPr lang="en-US" dirty="0"/>
          </a:p>
        </p:txBody>
      </p:sp>
    </p:spTree>
    <p:extLst>
      <p:ext uri="{BB962C8B-B14F-4D97-AF65-F5344CB8AC3E}">
        <p14:creationId xmlns:p14="http://schemas.microsoft.com/office/powerpoint/2010/main" val="24838640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リーフォーム: 図形 4">
            <a:extLst>
              <a:ext uri="{FF2B5EF4-FFF2-40B4-BE49-F238E27FC236}">
                <a16:creationId xmlns:a16="http://schemas.microsoft.com/office/drawing/2014/main" id="{26F49E20-E045-4303-9991-58A3B6C4D70D}"/>
              </a:ext>
            </a:extLst>
          </p:cNvPr>
          <p:cNvSpPr/>
          <p:nvPr/>
        </p:nvSpPr>
        <p:spPr>
          <a:xfrm>
            <a:off x="213161" y="4134738"/>
            <a:ext cx="1734343" cy="1734343"/>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283199" tIns="283199" rIns="283199" bIns="283199"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品質要件</a:t>
            </a:r>
          </a:p>
        </p:txBody>
      </p:sp>
      <p:sp>
        <p:nvSpPr>
          <p:cNvPr id="71" name="テキスト ボックス 70">
            <a:extLst>
              <a:ext uri="{FF2B5EF4-FFF2-40B4-BE49-F238E27FC236}">
                <a16:creationId xmlns:a16="http://schemas.microsoft.com/office/drawing/2014/main" id="{23CA058E-9F7F-4555-8195-B1D33DA52C98}"/>
              </a:ext>
            </a:extLst>
          </p:cNvPr>
          <p:cNvSpPr txBox="1"/>
          <p:nvPr/>
        </p:nvSpPr>
        <p:spPr>
          <a:xfrm>
            <a:off x="476871" y="852755"/>
            <a:ext cx="11239928" cy="400110"/>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事例でのまとめ</a:t>
            </a:r>
            <a:endParaRPr kumimoji="1" lang="en-US" altLang="ja-JP" sz="2000" i="1" dirty="0">
              <a:solidFill>
                <a:srgbClr val="0070C0"/>
              </a:solidFill>
            </a:endParaRPr>
          </a:p>
        </p:txBody>
      </p:sp>
      <p:sp>
        <p:nvSpPr>
          <p:cNvPr id="22" name="テキスト ボックス 21">
            <a:extLst>
              <a:ext uri="{FF2B5EF4-FFF2-40B4-BE49-F238E27FC236}">
                <a16:creationId xmlns:a16="http://schemas.microsoft.com/office/drawing/2014/main" id="{9D5CB64B-64BC-4798-B84B-6944C7523229}"/>
              </a:ext>
            </a:extLst>
          </p:cNvPr>
          <p:cNvSpPr txBox="1"/>
          <p:nvPr/>
        </p:nvSpPr>
        <p:spPr>
          <a:xfrm>
            <a:off x="1368068" y="5378460"/>
            <a:ext cx="1779759" cy="923330"/>
          </a:xfrm>
          <a:prstGeom prst="rect">
            <a:avLst/>
          </a:prstGeom>
          <a:solidFill>
            <a:schemeClr val="bg1"/>
          </a:solidFill>
          <a:ln>
            <a:solidFill>
              <a:schemeClr val="tx1"/>
            </a:solidFill>
          </a:ln>
        </p:spPr>
        <p:txBody>
          <a:bodyPr wrap="square" rtlCol="0">
            <a:spAutoFit/>
          </a:bodyPr>
          <a:lstStyle/>
          <a:p>
            <a:r>
              <a:rPr lang="ja-JP" altLang="en-US" dirty="0">
                <a:solidFill>
                  <a:srgbClr val="FF0000"/>
                </a:solidFill>
                <a:latin typeface="Meiryo UI" panose="020B0604030504040204" pitchFamily="50" charset="-128"/>
                <a:ea typeface="Meiryo UI" panose="020B0604030504040204" pitchFamily="50" charset="-128"/>
              </a:rPr>
              <a:t>社員を識別する項目に抜け漏れが無いこと</a:t>
            </a:r>
            <a:endParaRPr lang="en-US" altLang="ja-JP" dirty="0">
              <a:solidFill>
                <a:srgbClr val="FF0000"/>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80B643B6-0DB0-4559-ACB3-FE08A9B749F4}"/>
              </a:ext>
            </a:extLst>
          </p:cNvPr>
          <p:cNvSpPr txBox="1"/>
          <p:nvPr/>
        </p:nvSpPr>
        <p:spPr>
          <a:xfrm>
            <a:off x="345654" y="5214579"/>
            <a:ext cx="1046392" cy="369332"/>
          </a:xfrm>
          <a:prstGeom prst="rect">
            <a:avLst/>
          </a:prstGeom>
          <a:solidFill>
            <a:srgbClr val="FFFF00"/>
          </a:solidFill>
          <a:ln>
            <a:solidFill>
              <a:schemeClr val="tx1"/>
            </a:solidFill>
          </a:ln>
        </p:spPr>
        <p:txBody>
          <a:bodyPr wrap="square" rtlCol="0">
            <a:spAutoFit/>
          </a:bodyPr>
          <a:lstStyle/>
          <a:p>
            <a:pPr algn="ctr"/>
            <a:r>
              <a:rPr lang="ja-JP" altLang="en-US" dirty="0">
                <a:solidFill>
                  <a:srgbClr val="FF0000"/>
                </a:solidFill>
                <a:latin typeface="Meiryo UI" panose="020B0604030504040204" pitchFamily="50" charset="-128"/>
                <a:ea typeface="Meiryo UI" panose="020B0604030504040204" pitchFamily="50" charset="-128"/>
              </a:rPr>
              <a:t>完全性</a:t>
            </a:r>
            <a:endParaRPr lang="en-US" altLang="ja-JP" dirty="0">
              <a:solidFill>
                <a:srgbClr val="FF0000"/>
              </a:solidFill>
              <a:latin typeface="Meiryo UI" panose="020B0604030504040204" pitchFamily="50" charset="-128"/>
              <a:ea typeface="Meiryo UI" panose="020B0604030504040204" pitchFamily="50" charset="-128"/>
            </a:endParaRPr>
          </a:p>
        </p:txBody>
      </p:sp>
      <p:sp>
        <p:nvSpPr>
          <p:cNvPr id="25" name="矢印: 右 24">
            <a:extLst>
              <a:ext uri="{FF2B5EF4-FFF2-40B4-BE49-F238E27FC236}">
                <a16:creationId xmlns:a16="http://schemas.microsoft.com/office/drawing/2014/main" id="{93F9D69F-D2BB-47AB-AAE5-EAA8C1D77C2F}"/>
              </a:ext>
            </a:extLst>
          </p:cNvPr>
          <p:cNvSpPr/>
          <p:nvPr/>
        </p:nvSpPr>
        <p:spPr>
          <a:xfrm rot="5400000">
            <a:off x="1539364" y="3421193"/>
            <a:ext cx="486888" cy="646331"/>
          </a:xfrm>
          <a:prstGeom prst="rightArrow">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6" name="矢印: 下 25">
            <a:extLst>
              <a:ext uri="{FF2B5EF4-FFF2-40B4-BE49-F238E27FC236}">
                <a16:creationId xmlns:a16="http://schemas.microsoft.com/office/drawing/2014/main" id="{5E18DEA1-5F55-4987-BC48-B9B6CDA10B81}"/>
              </a:ext>
            </a:extLst>
          </p:cNvPr>
          <p:cNvSpPr/>
          <p:nvPr/>
        </p:nvSpPr>
        <p:spPr>
          <a:xfrm rot="16200000">
            <a:off x="2179045" y="2582044"/>
            <a:ext cx="4410908" cy="2163163"/>
          </a:xfrm>
          <a:prstGeom prst="downArrow">
            <a:avLst>
              <a:gd name="adj1" fmla="val 55290"/>
              <a:gd name="adj2" fmla="val 22442"/>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kumimoji="1" lang="ja-JP" altLang="en-US" dirty="0">
                <a:latin typeface="Meiryo UI" panose="020B0604030504040204" pitchFamily="50" charset="-128"/>
                <a:ea typeface="Meiryo UI" panose="020B0604030504040204" pitchFamily="50" charset="-128"/>
              </a:rPr>
              <a:t>使用している画面・帳票で</a:t>
            </a:r>
            <a:r>
              <a:rPr lang="ja-JP" altLang="en-US" dirty="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この要件を</a:t>
            </a:r>
            <a:r>
              <a:rPr lang="ja-JP" altLang="en-US" dirty="0">
                <a:latin typeface="Meiryo UI" panose="020B0604030504040204" pitchFamily="50" charset="-128"/>
                <a:ea typeface="Meiryo UI" panose="020B0604030504040204" pitchFamily="50" charset="-128"/>
              </a:rPr>
              <a:t>満たしそうな</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テーブルやファイルからカラムを特定する</a:t>
            </a:r>
            <a:endParaRPr lang="en-US" altLang="ja-JP" dirty="0">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4C76C6C8-F82D-4C85-BF93-8BA3D3A64432}"/>
              </a:ext>
            </a:extLst>
          </p:cNvPr>
          <p:cNvSpPr txBox="1"/>
          <p:nvPr/>
        </p:nvSpPr>
        <p:spPr>
          <a:xfrm>
            <a:off x="7279043" y="3069130"/>
            <a:ext cx="4699795" cy="1245338"/>
          </a:xfrm>
          <a:prstGeom prst="rect">
            <a:avLst/>
          </a:prstGeom>
          <a:solidFill>
            <a:schemeClr val="bg1"/>
          </a:solidFill>
          <a:ln>
            <a:solidFill>
              <a:schemeClr val="tx1"/>
            </a:solidFill>
          </a:ln>
        </p:spPr>
        <p:txBody>
          <a:bodyPr wrap="square" rtlCol="0">
            <a:spAutoFit/>
          </a:bodyPr>
          <a:lstStyle/>
          <a:p>
            <a:r>
              <a:rPr lang="ja-JP" altLang="en-US" dirty="0">
                <a:solidFill>
                  <a:srgbClr val="FF0000"/>
                </a:solidFill>
                <a:latin typeface="Meiryo UI" panose="020B0604030504040204" pitchFamily="50" charset="-128"/>
                <a:ea typeface="Meiryo UI" panose="020B0604030504040204" pitchFamily="50" charset="-128"/>
              </a:rPr>
              <a:t>受講者を特定するためのカラム</a:t>
            </a:r>
            <a:r>
              <a:rPr lang="ja-JP" altLang="en-US" dirty="0">
                <a:latin typeface="Meiryo UI" panose="020B0604030504040204" pitchFamily="50" charset="-128"/>
                <a:ea typeface="Meiryo UI" panose="020B0604030504040204" pitchFamily="50" charset="-128"/>
              </a:rPr>
              <a:t>は、</a:t>
            </a:r>
            <a:r>
              <a:rPr lang="ja-JP" altLang="en-US" u="sng" dirty="0">
                <a:latin typeface="Meiryo UI" panose="020B0604030504040204" pitchFamily="50" charset="-128"/>
                <a:ea typeface="Meiryo UI" panose="020B0604030504040204" pitchFamily="50" charset="-128"/>
              </a:rPr>
              <a:t>「社員番号」と「氏名」が候補</a:t>
            </a:r>
            <a:r>
              <a:rPr lang="ja-JP" altLang="en-US" dirty="0">
                <a:latin typeface="Meiryo UI" panose="020B0604030504040204" pitchFamily="50" charset="-128"/>
                <a:ea typeface="Meiryo UI" panose="020B0604030504040204" pitchFamily="50" charset="-128"/>
              </a:rPr>
              <a:t>として見つかる。</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同姓同名が居たので、</a:t>
            </a:r>
            <a:r>
              <a:rPr lang="ja-JP" altLang="en-US" u="sng" dirty="0">
                <a:solidFill>
                  <a:srgbClr val="FF0000"/>
                </a:solidFill>
                <a:latin typeface="Meiryo UI" panose="020B0604030504040204" pitchFamily="50" charset="-128"/>
                <a:ea typeface="Meiryo UI" panose="020B0604030504040204" pitchFamily="50" charset="-128"/>
              </a:rPr>
              <a:t>完全性要件の</a:t>
            </a:r>
            <a:r>
              <a:rPr lang="ja-JP" altLang="en-US" u="sng" dirty="0">
                <a:latin typeface="Meiryo UI" panose="020B0604030504040204" pitchFamily="50" charset="-128"/>
                <a:ea typeface="Meiryo UI" panose="020B0604030504040204" pitchFamily="50" charset="-128"/>
              </a:rPr>
              <a:t>プロファイルの対象は</a:t>
            </a:r>
            <a:r>
              <a:rPr lang="ja-JP" altLang="en-US" u="sng" dirty="0">
                <a:solidFill>
                  <a:srgbClr val="FF0000"/>
                </a:solidFill>
                <a:latin typeface="Meiryo UI" panose="020B0604030504040204" pitchFamily="50" charset="-128"/>
                <a:ea typeface="Meiryo UI" panose="020B0604030504040204" pitchFamily="50" charset="-128"/>
              </a:rPr>
              <a:t>社員番号が妥当</a:t>
            </a:r>
            <a:r>
              <a:rPr lang="ja-JP" altLang="en-US" dirty="0">
                <a:latin typeface="Meiryo UI" panose="020B0604030504040204" pitchFamily="50" charset="-128"/>
                <a:ea typeface="Meiryo UI" panose="020B0604030504040204" pitchFamily="50" charset="-128"/>
              </a:rPr>
              <a:t>と判断</a:t>
            </a:r>
            <a:endParaRPr lang="en-US" altLang="ja-JP" dirty="0">
              <a:latin typeface="Meiryo UI" panose="020B0604030504040204" pitchFamily="50" charset="-128"/>
              <a:ea typeface="Meiryo UI" panose="020B0604030504040204" pitchFamily="50" charset="-128"/>
            </a:endParaRPr>
          </a:p>
        </p:txBody>
      </p:sp>
      <p:sp>
        <p:nvSpPr>
          <p:cNvPr id="33" name="テキスト ボックス 32">
            <a:extLst>
              <a:ext uri="{FF2B5EF4-FFF2-40B4-BE49-F238E27FC236}">
                <a16:creationId xmlns:a16="http://schemas.microsoft.com/office/drawing/2014/main" id="{70760437-B283-4741-9BAA-D1C5A23A0456}"/>
              </a:ext>
            </a:extLst>
          </p:cNvPr>
          <p:cNvSpPr txBox="1"/>
          <p:nvPr/>
        </p:nvSpPr>
        <p:spPr>
          <a:xfrm>
            <a:off x="7279043" y="5105061"/>
            <a:ext cx="4699795" cy="1200329"/>
          </a:xfrm>
          <a:prstGeom prst="rect">
            <a:avLst/>
          </a:prstGeom>
          <a:solidFill>
            <a:schemeClr val="bg1"/>
          </a:solidFill>
          <a:ln>
            <a:solidFill>
              <a:schemeClr val="tx1"/>
            </a:solidFill>
          </a:ln>
        </p:spPr>
        <p:txBody>
          <a:bodyPr wrap="square" rtlCol="0">
            <a:spAutoFit/>
          </a:bodyPr>
          <a:lstStyle/>
          <a:p>
            <a:r>
              <a:rPr lang="ja-JP" altLang="en-US" u="sng" dirty="0">
                <a:latin typeface="Meiryo UI" panose="020B0604030504040204" pitchFamily="50" charset="-128"/>
                <a:ea typeface="Meiryo UI" panose="020B0604030504040204" pitchFamily="50" charset="-128"/>
              </a:rPr>
              <a:t>完全性要件に基づいて、</a:t>
            </a:r>
            <a:r>
              <a:rPr lang="ja-JP" altLang="en-US" dirty="0">
                <a:latin typeface="Meiryo UI" panose="020B0604030504040204" pitchFamily="50" charset="-128"/>
                <a:ea typeface="Meiryo UI" panose="020B0604030504040204" pitchFamily="50" charset="-128"/>
              </a:rPr>
              <a:t>受講履歴</a:t>
            </a:r>
            <a:r>
              <a:rPr lang="en-US" altLang="ja-JP" dirty="0">
                <a:latin typeface="Meiryo UI" panose="020B0604030504040204" pitchFamily="50" charset="-128"/>
                <a:ea typeface="Meiryo UI" panose="020B0604030504040204" pitchFamily="50" charset="-128"/>
              </a:rPr>
              <a:t>CSV</a:t>
            </a:r>
            <a:r>
              <a:rPr lang="ja-JP" altLang="en-US" dirty="0">
                <a:latin typeface="Meiryo UI" panose="020B0604030504040204" pitchFamily="50" charset="-128"/>
                <a:ea typeface="Meiryo UI" panose="020B0604030504040204" pitchFamily="50" charset="-128"/>
              </a:rPr>
              <a:t>に</a:t>
            </a:r>
            <a:r>
              <a:rPr lang="ja-JP" altLang="en-US" dirty="0">
                <a:solidFill>
                  <a:srgbClr val="FF0000"/>
                </a:solidFill>
                <a:latin typeface="Meiryo UI" panose="020B0604030504040204" pitchFamily="50" charset="-128"/>
                <a:ea typeface="Meiryo UI" panose="020B0604030504040204" pitchFamily="50" charset="-128"/>
              </a:rPr>
              <a:t>社員番号の抜け漏れが無いか</a:t>
            </a:r>
            <a:r>
              <a:rPr lang="ja-JP" altLang="en-US" dirty="0">
                <a:latin typeface="Meiryo UI" panose="020B0604030504040204" pitchFamily="50" charset="-128"/>
                <a:ea typeface="Meiryo UI" panose="020B0604030504040204" pitchFamily="50" charset="-128"/>
              </a:rPr>
              <a:t>確認して、総件数、エラー件数、汚れ具合などを記録</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a:t>
            </a:r>
            <a:r>
              <a:rPr lang="ja-JP" altLang="en-US" dirty="0">
                <a:solidFill>
                  <a:srgbClr val="FF0000"/>
                </a:solidFill>
                <a:latin typeface="Meiryo UI" panose="020B0604030504040204" pitchFamily="50" charset="-128"/>
                <a:ea typeface="Meiryo UI" panose="020B0604030504040204" pitchFamily="50" charset="-128"/>
              </a:rPr>
              <a:t>継続して、測定が可能か否か</a:t>
            </a:r>
            <a:r>
              <a:rPr lang="ja-JP" altLang="en-US" dirty="0">
                <a:latin typeface="Meiryo UI" panose="020B0604030504040204" pitchFamily="50" charset="-128"/>
                <a:ea typeface="Meiryo UI" panose="020B0604030504040204" pitchFamily="50" charset="-128"/>
              </a:rPr>
              <a:t>を判定</a:t>
            </a:r>
            <a:endParaRPr lang="en-US" altLang="ja-JP" dirty="0">
              <a:latin typeface="Meiryo UI" panose="020B0604030504040204" pitchFamily="50" charset="-128"/>
              <a:ea typeface="Meiryo UI" panose="020B0604030504040204" pitchFamily="50" charset="-128"/>
            </a:endParaRPr>
          </a:p>
        </p:txBody>
      </p:sp>
      <p:sp>
        <p:nvSpPr>
          <p:cNvPr id="35" name="矢印: 右 34">
            <a:extLst>
              <a:ext uri="{FF2B5EF4-FFF2-40B4-BE49-F238E27FC236}">
                <a16:creationId xmlns:a16="http://schemas.microsoft.com/office/drawing/2014/main" id="{35A66AE3-FA3A-45DB-AB9F-6988EC9CA411}"/>
              </a:ext>
            </a:extLst>
          </p:cNvPr>
          <p:cNvSpPr/>
          <p:nvPr/>
        </p:nvSpPr>
        <p:spPr>
          <a:xfrm rot="5400000">
            <a:off x="9385496" y="2404183"/>
            <a:ext cx="486888" cy="646331"/>
          </a:xfrm>
          <a:prstGeom prst="rightArrow">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6" name="吹き出し: 四角形 35">
            <a:extLst>
              <a:ext uri="{FF2B5EF4-FFF2-40B4-BE49-F238E27FC236}">
                <a16:creationId xmlns:a16="http://schemas.microsoft.com/office/drawing/2014/main" id="{9ED97388-61D9-4C47-96D3-919FC50F317D}"/>
              </a:ext>
            </a:extLst>
          </p:cNvPr>
          <p:cNvSpPr/>
          <p:nvPr/>
        </p:nvSpPr>
        <p:spPr>
          <a:xfrm>
            <a:off x="9677630" y="803300"/>
            <a:ext cx="2037499" cy="486889"/>
          </a:xfrm>
          <a:prstGeom prst="wedgeRectCallout">
            <a:avLst>
              <a:gd name="adj1" fmla="val -46034"/>
              <a:gd name="adj2" fmla="val 102801"/>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アタリをつける</a:t>
            </a:r>
          </a:p>
        </p:txBody>
      </p:sp>
      <p:sp>
        <p:nvSpPr>
          <p:cNvPr id="37" name="矢印: 右 36">
            <a:extLst>
              <a:ext uri="{FF2B5EF4-FFF2-40B4-BE49-F238E27FC236}">
                <a16:creationId xmlns:a16="http://schemas.microsoft.com/office/drawing/2014/main" id="{827A67F8-350E-4136-8FAC-D789308768C7}"/>
              </a:ext>
            </a:extLst>
          </p:cNvPr>
          <p:cNvSpPr/>
          <p:nvPr/>
        </p:nvSpPr>
        <p:spPr>
          <a:xfrm rot="5400000">
            <a:off x="9385496" y="4396407"/>
            <a:ext cx="486888" cy="646331"/>
          </a:xfrm>
          <a:prstGeom prst="rightArrow">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4" name="フリーフォーム: 図形 3">
            <a:extLst>
              <a:ext uri="{FF2B5EF4-FFF2-40B4-BE49-F238E27FC236}">
                <a16:creationId xmlns:a16="http://schemas.microsoft.com/office/drawing/2014/main" id="{0CAAE124-E297-4F4F-A7A7-2E07D13A20EE}"/>
              </a:ext>
            </a:extLst>
          </p:cNvPr>
          <p:cNvSpPr/>
          <p:nvPr/>
        </p:nvSpPr>
        <p:spPr>
          <a:xfrm>
            <a:off x="213162" y="1274089"/>
            <a:ext cx="1734343" cy="1734343"/>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283199" tIns="283199" rIns="283199" bIns="283199"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情報要求</a:t>
            </a:r>
          </a:p>
        </p:txBody>
      </p:sp>
      <p:sp>
        <p:nvSpPr>
          <p:cNvPr id="20" name="テキスト ボックス 19">
            <a:extLst>
              <a:ext uri="{FF2B5EF4-FFF2-40B4-BE49-F238E27FC236}">
                <a16:creationId xmlns:a16="http://schemas.microsoft.com/office/drawing/2014/main" id="{2ED37327-160B-4097-AA75-950C476DFEDC}"/>
              </a:ext>
            </a:extLst>
          </p:cNvPr>
          <p:cNvSpPr txBox="1"/>
          <p:nvPr/>
        </p:nvSpPr>
        <p:spPr>
          <a:xfrm>
            <a:off x="1268419" y="2685266"/>
            <a:ext cx="1872208" cy="646331"/>
          </a:xfrm>
          <a:prstGeom prst="rect">
            <a:avLst/>
          </a:prstGeom>
          <a:solidFill>
            <a:schemeClr val="bg1"/>
          </a:solidFill>
          <a:ln>
            <a:solidFill>
              <a:schemeClr val="tx1"/>
            </a:solidFill>
          </a:ln>
        </p:spPr>
        <p:txBody>
          <a:bodyPr wrap="square" rtlCol="0">
            <a:spAutoFit/>
          </a:bodyPr>
          <a:lstStyle/>
          <a:p>
            <a:r>
              <a:rPr lang="ja-JP" altLang="en-US" dirty="0">
                <a:solidFill>
                  <a:srgbClr val="FF0000"/>
                </a:solidFill>
                <a:latin typeface="Meiryo UI" panose="020B0604030504040204" pitchFamily="50" charset="-128"/>
                <a:ea typeface="Meiryo UI" panose="020B0604030504040204" pitchFamily="50" charset="-128"/>
              </a:rPr>
              <a:t>受講者個人を特定できること</a:t>
            </a:r>
            <a:endParaRPr lang="en-US" altLang="ja-JP" dirty="0">
              <a:solidFill>
                <a:srgbClr val="FF0000"/>
              </a:solidFill>
              <a:latin typeface="Meiryo UI" panose="020B0604030504040204" pitchFamily="50" charset="-128"/>
              <a:ea typeface="Meiryo UI" panose="020B0604030504040204" pitchFamily="50" charset="-128"/>
            </a:endParaRPr>
          </a:p>
        </p:txBody>
      </p:sp>
      <p:sp>
        <p:nvSpPr>
          <p:cNvPr id="6" name="フリーフォーム: 図形 5">
            <a:extLst>
              <a:ext uri="{FF2B5EF4-FFF2-40B4-BE49-F238E27FC236}">
                <a16:creationId xmlns:a16="http://schemas.microsoft.com/office/drawing/2014/main" id="{56E86E9A-90E8-4264-BAFC-CFA513A84A5D}"/>
              </a:ext>
            </a:extLst>
          </p:cNvPr>
          <p:cNvSpPr/>
          <p:nvPr/>
        </p:nvSpPr>
        <p:spPr>
          <a:xfrm>
            <a:off x="5466081" y="1268952"/>
            <a:ext cx="1734343" cy="1734343"/>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283199" tIns="283199" rIns="283199" bIns="283199"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プロファイル</a:t>
            </a:r>
            <a:endParaRPr kumimoji="1" lang="en-US" altLang="ja-JP" sz="2300" kern="1200" dirty="0">
              <a:latin typeface="Meiryo UI" panose="020B0604030504040204" pitchFamily="50" charset="-128"/>
              <a:ea typeface="Meiryo UI" panose="020B0604030504040204" pitchFamily="50" charset="-128"/>
            </a:endParaRPr>
          </a:p>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対象の決定</a:t>
            </a:r>
          </a:p>
        </p:txBody>
      </p:sp>
      <p:sp>
        <p:nvSpPr>
          <p:cNvPr id="7" name="フリーフォーム: 図形 6">
            <a:extLst>
              <a:ext uri="{FF2B5EF4-FFF2-40B4-BE49-F238E27FC236}">
                <a16:creationId xmlns:a16="http://schemas.microsoft.com/office/drawing/2014/main" id="{05465F4B-25CE-4B5C-B005-ECE24B850157}"/>
              </a:ext>
            </a:extLst>
          </p:cNvPr>
          <p:cNvSpPr/>
          <p:nvPr/>
        </p:nvSpPr>
        <p:spPr>
          <a:xfrm>
            <a:off x="5628371" y="4133521"/>
            <a:ext cx="1734343" cy="1734343"/>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283199" tIns="283199" rIns="283199" bIns="283199"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プロファイル</a:t>
            </a:r>
            <a:endParaRPr kumimoji="1" lang="en-US" altLang="ja-JP" sz="2300" kern="1200" dirty="0">
              <a:latin typeface="Meiryo UI" panose="020B0604030504040204" pitchFamily="50" charset="-128"/>
              <a:ea typeface="Meiryo UI" panose="020B0604030504040204" pitchFamily="50" charset="-128"/>
            </a:endParaRPr>
          </a:p>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実施</a:t>
            </a:r>
          </a:p>
        </p:txBody>
      </p:sp>
      <p:sp>
        <p:nvSpPr>
          <p:cNvPr id="34" name="吹き出し: 右矢印 33">
            <a:extLst>
              <a:ext uri="{FF2B5EF4-FFF2-40B4-BE49-F238E27FC236}">
                <a16:creationId xmlns:a16="http://schemas.microsoft.com/office/drawing/2014/main" id="{FAAA3C8F-C9EB-414B-BE3A-2295C4E8E479}"/>
              </a:ext>
            </a:extLst>
          </p:cNvPr>
          <p:cNvSpPr/>
          <p:nvPr/>
        </p:nvSpPr>
        <p:spPr>
          <a:xfrm rot="1829843">
            <a:off x="5970965" y="774331"/>
            <a:ext cx="1772481" cy="697201"/>
          </a:xfrm>
          <a:prstGeom prst="rightArrowCallout">
            <a:avLst>
              <a:gd name="adj1" fmla="val 25000"/>
              <a:gd name="adj2" fmla="val 25000"/>
              <a:gd name="adj3" fmla="val 25000"/>
              <a:gd name="adj4" fmla="val 83507"/>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a:latin typeface="Meiryo UI" panose="020B0604030504040204" pitchFamily="50" charset="-128"/>
                <a:ea typeface="Meiryo UI" panose="020B0604030504040204" pitchFamily="50" charset="-128"/>
              </a:rPr>
              <a:t>SME</a:t>
            </a:r>
            <a:r>
              <a:rPr kumimoji="1" lang="ja-JP" altLang="en-US" sz="2000" dirty="0">
                <a:latin typeface="Meiryo UI" panose="020B0604030504040204" pitchFamily="50" charset="-128"/>
                <a:ea typeface="Meiryo UI" panose="020B0604030504040204" pitchFamily="50" charset="-128"/>
              </a:rPr>
              <a:t>に</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ヒアリング</a:t>
            </a:r>
          </a:p>
        </p:txBody>
      </p:sp>
      <p:sp>
        <p:nvSpPr>
          <p:cNvPr id="31" name="テキスト ボックス 30">
            <a:extLst>
              <a:ext uri="{FF2B5EF4-FFF2-40B4-BE49-F238E27FC236}">
                <a16:creationId xmlns:a16="http://schemas.microsoft.com/office/drawing/2014/main" id="{587E5850-7169-4325-AAC8-18DA4D4C3149}"/>
              </a:ext>
            </a:extLst>
          </p:cNvPr>
          <p:cNvSpPr txBox="1"/>
          <p:nvPr/>
        </p:nvSpPr>
        <p:spPr>
          <a:xfrm>
            <a:off x="7362935" y="1663037"/>
            <a:ext cx="4532011" cy="697200"/>
          </a:xfrm>
          <a:prstGeom prst="rect">
            <a:avLst/>
          </a:prstGeom>
          <a:solidFill>
            <a:schemeClr val="bg1"/>
          </a:solidFill>
          <a:ln>
            <a:solidFill>
              <a:schemeClr val="tx1"/>
            </a:solidFill>
          </a:ln>
        </p:spPr>
        <p:txBody>
          <a:bodyPr wrap="square" rtlCol="0">
            <a:spAutoFit/>
          </a:bodyPr>
          <a:lstStyle/>
          <a:p>
            <a:r>
              <a:rPr lang="ja-JP" altLang="en-US" sz="2000" dirty="0">
                <a:solidFill>
                  <a:srgbClr val="FF0000"/>
                </a:solidFill>
                <a:latin typeface="Meiryo UI" panose="020B0604030504040204" pitchFamily="50" charset="-128"/>
                <a:ea typeface="Meiryo UI" panose="020B0604030504040204" pitchFamily="50" charset="-128"/>
              </a:rPr>
              <a:t>受講履歴画面から出力される</a:t>
            </a:r>
            <a:r>
              <a:rPr lang="en-US" altLang="ja-JP" sz="2000" dirty="0">
                <a:solidFill>
                  <a:srgbClr val="FF0000"/>
                </a:solidFill>
                <a:latin typeface="Meiryo UI" panose="020B0604030504040204" pitchFamily="50" charset="-128"/>
                <a:ea typeface="Meiryo UI" panose="020B0604030504040204" pitchFamily="50" charset="-128"/>
              </a:rPr>
              <a:t>CSV</a:t>
            </a:r>
            <a:r>
              <a:rPr lang="ja-JP" altLang="en-US" sz="2000" dirty="0">
                <a:latin typeface="Meiryo UI" panose="020B0604030504040204" pitchFamily="50" charset="-128"/>
                <a:ea typeface="Meiryo UI" panose="020B0604030504040204" pitchFamily="50" charset="-128"/>
              </a:rPr>
              <a:t>に</a:t>
            </a:r>
            <a:r>
              <a:rPr lang="ja-JP" altLang="en-US" dirty="0">
                <a:solidFill>
                  <a:srgbClr val="FF0000"/>
                </a:solidFill>
                <a:latin typeface="Meiryo UI" panose="020B0604030504040204" pitchFamily="50" charset="-128"/>
                <a:ea typeface="Meiryo UI" panose="020B0604030504040204" pitchFamily="50" charset="-128"/>
              </a:rPr>
              <a:t>受講者情報</a:t>
            </a:r>
            <a:r>
              <a:rPr lang="ja-JP" altLang="en-US" dirty="0">
                <a:latin typeface="Meiryo UI" panose="020B0604030504040204" pitchFamily="50" charset="-128"/>
                <a:ea typeface="Meiryo UI" panose="020B0604030504040204" pitchFamily="50" charset="-128"/>
              </a:rPr>
              <a:t>が入っているか、</a:t>
            </a:r>
            <a:r>
              <a:rPr lang="en-US" altLang="ja-JP" dirty="0">
                <a:latin typeface="Meiryo UI" panose="020B0604030504040204" pitchFamily="50" charset="-128"/>
                <a:ea typeface="Meiryo UI" panose="020B0604030504040204" pitchFamily="50" charset="-128"/>
              </a:rPr>
              <a:t>CSV</a:t>
            </a:r>
            <a:r>
              <a:rPr lang="ja-JP" altLang="en-US" dirty="0">
                <a:latin typeface="Meiryo UI" panose="020B0604030504040204" pitchFamily="50" charset="-128"/>
                <a:ea typeface="Meiryo UI" panose="020B0604030504040204" pitchFamily="50" charset="-128"/>
              </a:rPr>
              <a:t>データを確認</a:t>
            </a:r>
            <a:endParaRPr lang="en-US" altLang="ja-JP" dirty="0">
              <a:latin typeface="Meiryo UI" panose="020B0604030504040204" pitchFamily="50" charset="-128"/>
              <a:ea typeface="Meiryo UI" panose="020B0604030504040204" pitchFamily="50" charset="-128"/>
            </a:endParaRPr>
          </a:p>
        </p:txBody>
      </p:sp>
      <p:sp>
        <p:nvSpPr>
          <p:cNvPr id="39" name="Title 1">
            <a:extLst>
              <a:ext uri="{FF2B5EF4-FFF2-40B4-BE49-F238E27FC236}">
                <a16:creationId xmlns:a16="http://schemas.microsoft.com/office/drawing/2014/main" id="{E165F3B1-8834-328E-8850-4D2F7B8BB93F}"/>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Step2</a:t>
            </a:r>
            <a:r>
              <a:rPr lang="ja-JP" altLang="en-US" dirty="0"/>
              <a:t>　</a:t>
            </a:r>
            <a:r>
              <a:rPr lang="en-US" altLang="ja-JP" dirty="0"/>
              <a:t>DQ</a:t>
            </a:r>
            <a:r>
              <a:rPr lang="ja-JP" altLang="en-US" dirty="0"/>
              <a:t>管理対象の検討</a:t>
            </a:r>
            <a:endParaRPr lang="en-US" dirty="0"/>
          </a:p>
        </p:txBody>
      </p:sp>
      <p:sp>
        <p:nvSpPr>
          <p:cNvPr id="9" name="フッター プレースホルダー 8">
            <a:extLst>
              <a:ext uri="{FF2B5EF4-FFF2-40B4-BE49-F238E27FC236}">
                <a16:creationId xmlns:a16="http://schemas.microsoft.com/office/drawing/2014/main" id="{1DDE796D-512A-C3AD-5BBC-950D424BF967}"/>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10" name="スライド番号プレースホルダー 9">
            <a:extLst>
              <a:ext uri="{FF2B5EF4-FFF2-40B4-BE49-F238E27FC236}">
                <a16:creationId xmlns:a16="http://schemas.microsoft.com/office/drawing/2014/main" id="{24093722-A4C8-69AF-35A7-00134EB3810E}"/>
              </a:ext>
            </a:extLst>
          </p:cNvPr>
          <p:cNvSpPr>
            <a:spLocks noGrp="1"/>
          </p:cNvSpPr>
          <p:nvPr>
            <p:ph type="sldNum" sz="quarter" idx="12"/>
          </p:nvPr>
        </p:nvSpPr>
        <p:spPr/>
        <p:txBody>
          <a:bodyPr/>
          <a:lstStyle/>
          <a:p>
            <a:pPr rtl="0"/>
            <a:fld id="{3A98EE3D-8CD1-4C3F-BD1C-C98C9596463C}" type="slidenum">
              <a:rPr lang="en-US" smtClean="0"/>
              <a:t>27</a:t>
            </a:fld>
            <a:endParaRPr lang="en-US" dirty="0"/>
          </a:p>
        </p:txBody>
      </p:sp>
    </p:spTree>
    <p:extLst>
      <p:ext uri="{BB962C8B-B14F-4D97-AF65-F5344CB8AC3E}">
        <p14:creationId xmlns:p14="http://schemas.microsoft.com/office/powerpoint/2010/main" val="1739721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up)">
                                      <p:cBhvr>
                                        <p:cTn id="20" dur="500"/>
                                        <p:tgtEl>
                                          <p:spTgt spid="2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500"/>
                                        <p:tgtEl>
                                          <p:spTgt spid="36"/>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1" fill="hold" grpId="0" nodeType="click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grpId="0" nodeType="click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wipe(up)">
                                      <p:cBhvr>
                                        <p:cTn id="46" dur="500"/>
                                        <p:tgtEl>
                                          <p:spTgt spid="37"/>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5" grpId="0" animBg="1"/>
      <p:bldP spid="26" grpId="0" animBg="1"/>
      <p:bldP spid="30" grpId="0" animBg="1"/>
      <p:bldP spid="33" grpId="0" animBg="1"/>
      <p:bldP spid="35" grpId="0" animBg="1"/>
      <p:bldP spid="36" grpId="0" animBg="1"/>
      <p:bldP spid="37" grpId="0" animBg="1"/>
      <p:bldP spid="34" grpId="0" animBg="1"/>
      <p:bldP spid="3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矢印: 右カーブ 17">
            <a:extLst>
              <a:ext uri="{FF2B5EF4-FFF2-40B4-BE49-F238E27FC236}">
                <a16:creationId xmlns:a16="http://schemas.microsoft.com/office/drawing/2014/main" id="{0F3D7CE8-4BB6-4498-A2A3-B4A4663EE67F}"/>
              </a:ext>
            </a:extLst>
          </p:cNvPr>
          <p:cNvSpPr/>
          <p:nvPr/>
        </p:nvSpPr>
        <p:spPr>
          <a:xfrm rot="18282191">
            <a:off x="722246" y="3000978"/>
            <a:ext cx="2530149" cy="2707588"/>
          </a:xfrm>
          <a:prstGeom prst="curvedRightArrow">
            <a:avLst>
              <a:gd name="adj1" fmla="val 16957"/>
              <a:gd name="adj2" fmla="val 31571"/>
              <a:gd name="adj3" fmla="val 2482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 name="Title 1">
            <a:extLst>
              <a:ext uri="{FF2B5EF4-FFF2-40B4-BE49-F238E27FC236}">
                <a16:creationId xmlns:a16="http://schemas.microsoft.com/office/drawing/2014/main" id="{48B48B68-730F-41C5-873C-C7452EF40E2A}"/>
              </a:ext>
            </a:extLst>
          </p:cNvPr>
          <p:cNvSpPr txBox="1">
            <a:spLocks/>
          </p:cNvSpPr>
          <p:nvPr/>
        </p:nvSpPr>
        <p:spPr>
          <a:xfrm>
            <a:off x="532737" y="286604"/>
            <a:ext cx="10622943" cy="504506"/>
          </a:xfrm>
          <a:prstGeom prst="rect">
            <a:avLst/>
          </a:prstGeom>
        </p:spPr>
        <p:txBody>
          <a:bodyPr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Step2</a:t>
            </a:r>
            <a:r>
              <a:rPr lang="ja-JP" altLang="en-US" sz="3600" dirty="0"/>
              <a:t>　</a:t>
            </a:r>
            <a:r>
              <a:rPr lang="en-US" altLang="ja-JP" sz="3600" dirty="0"/>
              <a:t>DQ</a:t>
            </a:r>
            <a:r>
              <a:rPr lang="ja-JP" altLang="en-US" sz="3600" dirty="0"/>
              <a:t>管理対象の検討</a:t>
            </a:r>
            <a:endParaRPr lang="en-US" sz="3600" dirty="0"/>
          </a:p>
        </p:txBody>
      </p:sp>
      <p:sp>
        <p:nvSpPr>
          <p:cNvPr id="71" name="テキスト ボックス 70">
            <a:extLst>
              <a:ext uri="{FF2B5EF4-FFF2-40B4-BE49-F238E27FC236}">
                <a16:creationId xmlns:a16="http://schemas.microsoft.com/office/drawing/2014/main" id="{23CA058E-9F7F-4555-8195-B1D33DA52C98}"/>
              </a:ext>
            </a:extLst>
          </p:cNvPr>
          <p:cNvSpPr txBox="1"/>
          <p:nvPr/>
        </p:nvSpPr>
        <p:spPr>
          <a:xfrm>
            <a:off x="476871" y="852755"/>
            <a:ext cx="11239928" cy="400110"/>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対象データセットの探索</a:t>
            </a:r>
            <a:endParaRPr kumimoji="1" lang="en-US" altLang="ja-JP" sz="2000" i="1" dirty="0">
              <a:solidFill>
                <a:srgbClr val="0070C0"/>
              </a:solidFill>
            </a:endParaRPr>
          </a:p>
        </p:txBody>
      </p:sp>
      <p:sp>
        <p:nvSpPr>
          <p:cNvPr id="7" name="フリーフォーム: 図形 6">
            <a:extLst>
              <a:ext uri="{FF2B5EF4-FFF2-40B4-BE49-F238E27FC236}">
                <a16:creationId xmlns:a16="http://schemas.microsoft.com/office/drawing/2014/main" id="{D9A6180F-7997-489E-BE5A-1A18ACEE0BD1}"/>
              </a:ext>
            </a:extLst>
          </p:cNvPr>
          <p:cNvSpPr/>
          <p:nvPr/>
        </p:nvSpPr>
        <p:spPr>
          <a:xfrm>
            <a:off x="892014" y="1644372"/>
            <a:ext cx="1734343" cy="1734343"/>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283199" tIns="283199" rIns="283199" bIns="283199"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情報要求</a:t>
            </a:r>
          </a:p>
        </p:txBody>
      </p:sp>
      <p:grpSp>
        <p:nvGrpSpPr>
          <p:cNvPr id="79" name="グループ化 78">
            <a:extLst>
              <a:ext uri="{FF2B5EF4-FFF2-40B4-BE49-F238E27FC236}">
                <a16:creationId xmlns:a16="http://schemas.microsoft.com/office/drawing/2014/main" id="{20AC42BC-F7F5-4DD7-B25D-DDD17D1F5FDF}"/>
              </a:ext>
            </a:extLst>
          </p:cNvPr>
          <p:cNvGrpSpPr/>
          <p:nvPr/>
        </p:nvGrpSpPr>
        <p:grpSpPr>
          <a:xfrm>
            <a:off x="3503035" y="2495705"/>
            <a:ext cx="3458945" cy="2912650"/>
            <a:chOff x="3503035" y="2495705"/>
            <a:chExt cx="3458945" cy="2912650"/>
          </a:xfrm>
        </p:grpSpPr>
        <p:grpSp>
          <p:nvGrpSpPr>
            <p:cNvPr id="73" name="グループ化 72">
              <a:extLst>
                <a:ext uri="{FF2B5EF4-FFF2-40B4-BE49-F238E27FC236}">
                  <a16:creationId xmlns:a16="http://schemas.microsoft.com/office/drawing/2014/main" id="{6EA5D1E5-7465-4071-9070-C9BD19DCA8E1}"/>
                </a:ext>
              </a:extLst>
            </p:cNvPr>
            <p:cNvGrpSpPr/>
            <p:nvPr/>
          </p:nvGrpSpPr>
          <p:grpSpPr>
            <a:xfrm rot="17038059">
              <a:off x="4028259" y="2849008"/>
              <a:ext cx="2034123" cy="3084572"/>
              <a:chOff x="5508060" y="2271139"/>
              <a:chExt cx="2034123" cy="3084572"/>
            </a:xfrm>
            <a:gradFill>
              <a:gsLst>
                <a:gs pos="0">
                  <a:srgbClr val="FF3300"/>
                </a:gs>
                <a:gs pos="56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p:grpSpPr>
          <p:sp>
            <p:nvSpPr>
              <p:cNvPr id="53" name="フリーフォーム: 図形 52">
                <a:extLst>
                  <a:ext uri="{FF2B5EF4-FFF2-40B4-BE49-F238E27FC236}">
                    <a16:creationId xmlns:a16="http://schemas.microsoft.com/office/drawing/2014/main" id="{04CF35CF-6139-4742-B0B8-EC10BDA54390}"/>
                  </a:ext>
                </a:extLst>
              </p:cNvPr>
              <p:cNvSpPr/>
              <p:nvPr/>
            </p:nvSpPr>
            <p:spPr>
              <a:xfrm>
                <a:off x="5508060" y="2404411"/>
                <a:ext cx="1453945" cy="2951300"/>
              </a:xfrm>
              <a:custGeom>
                <a:avLst/>
                <a:gdLst>
                  <a:gd name="connsiteX0" fmla="*/ 1453945 w 1453945"/>
                  <a:gd name="connsiteY0" fmla="*/ 0 h 2951300"/>
                  <a:gd name="connsiteX1" fmla="*/ 1453945 w 1453945"/>
                  <a:gd name="connsiteY1" fmla="*/ 438404 h 2951300"/>
                  <a:gd name="connsiteX2" fmla="*/ 1370634 w 1453945"/>
                  <a:gd name="connsiteY2" fmla="*/ 442611 h 2951300"/>
                  <a:gd name="connsiteX3" fmla="*/ 438404 w 1453945"/>
                  <a:gd name="connsiteY3" fmla="*/ 1475650 h 2951300"/>
                  <a:gd name="connsiteX4" fmla="*/ 1370634 w 1453945"/>
                  <a:gd name="connsiteY4" fmla="*/ 2508689 h 2951300"/>
                  <a:gd name="connsiteX5" fmla="*/ 1453945 w 1453945"/>
                  <a:gd name="connsiteY5" fmla="*/ 2512896 h 2951300"/>
                  <a:gd name="connsiteX6" fmla="*/ 1453945 w 1453945"/>
                  <a:gd name="connsiteY6" fmla="*/ 2951300 h 2951300"/>
                  <a:gd name="connsiteX7" fmla="*/ 1325809 w 1453945"/>
                  <a:gd name="connsiteY7" fmla="*/ 2944829 h 2951300"/>
                  <a:gd name="connsiteX8" fmla="*/ 0 w 1453945"/>
                  <a:gd name="connsiteY8" fmla="*/ 1475650 h 2951300"/>
                  <a:gd name="connsiteX9" fmla="*/ 1325809 w 1453945"/>
                  <a:gd name="connsiteY9" fmla="*/ 6471 h 2951300"/>
                  <a:gd name="connsiteX10" fmla="*/ 1453945 w 1453945"/>
                  <a:gd name="connsiteY10" fmla="*/ 0 h 2951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53945" h="2951300">
                    <a:moveTo>
                      <a:pt x="1453945" y="0"/>
                    </a:moveTo>
                    <a:lnTo>
                      <a:pt x="1453945" y="438404"/>
                    </a:lnTo>
                    <a:lnTo>
                      <a:pt x="1370634" y="442611"/>
                    </a:lnTo>
                    <a:cubicBezTo>
                      <a:pt x="847015" y="495788"/>
                      <a:pt x="438404" y="938001"/>
                      <a:pt x="438404" y="1475650"/>
                    </a:cubicBezTo>
                    <a:cubicBezTo>
                      <a:pt x="438404" y="2013299"/>
                      <a:pt x="847015" y="2455513"/>
                      <a:pt x="1370634" y="2508689"/>
                    </a:cubicBezTo>
                    <a:lnTo>
                      <a:pt x="1453945" y="2512896"/>
                    </a:lnTo>
                    <a:lnTo>
                      <a:pt x="1453945" y="2951300"/>
                    </a:lnTo>
                    <a:lnTo>
                      <a:pt x="1325809" y="2944829"/>
                    </a:lnTo>
                    <a:cubicBezTo>
                      <a:pt x="581123" y="2869203"/>
                      <a:pt x="0" y="2240290"/>
                      <a:pt x="0" y="1475650"/>
                    </a:cubicBezTo>
                    <a:cubicBezTo>
                      <a:pt x="0" y="711010"/>
                      <a:pt x="581123" y="82098"/>
                      <a:pt x="1325809" y="6471"/>
                    </a:cubicBezTo>
                    <a:lnTo>
                      <a:pt x="1453945"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solidFill>
                    <a:schemeClr val="tx1"/>
                  </a:solidFill>
                </a:endParaRPr>
              </a:p>
            </p:txBody>
          </p:sp>
          <p:sp>
            <p:nvSpPr>
              <p:cNvPr id="49" name="フローチャート: 抜出し 48">
                <a:extLst>
                  <a:ext uri="{FF2B5EF4-FFF2-40B4-BE49-F238E27FC236}">
                    <a16:creationId xmlns:a16="http://schemas.microsoft.com/office/drawing/2014/main" id="{9DA27412-23D0-4C91-B2B2-5DBFFAB9AD95}"/>
                  </a:ext>
                </a:extLst>
              </p:cNvPr>
              <p:cNvSpPr/>
              <p:nvPr/>
            </p:nvSpPr>
            <p:spPr>
              <a:xfrm rot="5400000">
                <a:off x="6877656" y="2325095"/>
                <a:ext cx="718483" cy="610571"/>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solidFill>
                    <a:schemeClr val="tx1"/>
                  </a:solidFill>
                </a:endParaRPr>
              </a:p>
            </p:txBody>
          </p:sp>
        </p:grpSp>
        <p:grpSp>
          <p:nvGrpSpPr>
            <p:cNvPr id="72" name="グループ化 71">
              <a:extLst>
                <a:ext uri="{FF2B5EF4-FFF2-40B4-BE49-F238E27FC236}">
                  <a16:creationId xmlns:a16="http://schemas.microsoft.com/office/drawing/2014/main" id="{43500182-4CC9-41F1-B098-15BB9F3EF755}"/>
                </a:ext>
              </a:extLst>
            </p:cNvPr>
            <p:cNvGrpSpPr/>
            <p:nvPr/>
          </p:nvGrpSpPr>
          <p:grpSpPr>
            <a:xfrm rot="17038059">
              <a:off x="4382995" y="1981432"/>
              <a:ext cx="2064711" cy="3093258"/>
              <a:chOff x="6477541" y="2417523"/>
              <a:chExt cx="2064711" cy="3093258"/>
            </a:xfrm>
            <a:gradFill flip="none" rotWithShape="1">
              <a:gsLst>
                <a:gs pos="0">
                  <a:srgbClr val="00B0F0"/>
                </a:gs>
                <a:gs pos="55000">
                  <a:schemeClr val="accent1">
                    <a:lumMod val="45000"/>
                    <a:lumOff val="55000"/>
                  </a:schemeClr>
                </a:gs>
                <a:gs pos="83000">
                  <a:schemeClr val="accent1">
                    <a:lumMod val="45000"/>
                    <a:lumOff val="55000"/>
                  </a:schemeClr>
                </a:gs>
                <a:gs pos="100000">
                  <a:schemeClr val="accent1">
                    <a:lumMod val="30000"/>
                    <a:lumOff val="70000"/>
                  </a:schemeClr>
                </a:gs>
              </a:gsLst>
              <a:lin ang="16200000" scaled="1"/>
              <a:tileRect/>
            </a:gradFill>
          </p:grpSpPr>
          <p:sp>
            <p:nvSpPr>
              <p:cNvPr id="61" name="フローチャート: 抜出し 60">
                <a:extLst>
                  <a:ext uri="{FF2B5EF4-FFF2-40B4-BE49-F238E27FC236}">
                    <a16:creationId xmlns:a16="http://schemas.microsoft.com/office/drawing/2014/main" id="{66674C5B-AC2B-46F4-8337-74EEE591F551}"/>
                  </a:ext>
                </a:extLst>
              </p:cNvPr>
              <p:cNvSpPr/>
              <p:nvPr/>
            </p:nvSpPr>
            <p:spPr>
              <a:xfrm rot="16200000" flipH="1">
                <a:off x="6423585" y="4846254"/>
                <a:ext cx="718483" cy="610571"/>
              </a:xfrm>
              <a:prstGeom prst="flowChartExtra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solidFill>
                    <a:schemeClr val="tx1"/>
                  </a:solidFill>
                </a:endParaRPr>
              </a:p>
            </p:txBody>
          </p:sp>
          <p:sp>
            <p:nvSpPr>
              <p:cNvPr id="63" name="フリーフォーム: 図形 62">
                <a:extLst>
                  <a:ext uri="{FF2B5EF4-FFF2-40B4-BE49-F238E27FC236}">
                    <a16:creationId xmlns:a16="http://schemas.microsoft.com/office/drawing/2014/main" id="{EC44C80B-3BEC-4CC7-9896-97C3006838DD}"/>
                  </a:ext>
                </a:extLst>
              </p:cNvPr>
              <p:cNvSpPr/>
              <p:nvPr/>
            </p:nvSpPr>
            <p:spPr>
              <a:xfrm rot="5400000">
                <a:off x="6346186" y="3159645"/>
                <a:ext cx="2938188" cy="1453944"/>
              </a:xfrm>
              <a:custGeom>
                <a:avLst/>
                <a:gdLst>
                  <a:gd name="connsiteX0" fmla="*/ 0 w 2938188"/>
                  <a:gd name="connsiteY0" fmla="*/ 1281364 h 1453944"/>
                  <a:gd name="connsiteX1" fmla="*/ 13921 w 2938188"/>
                  <a:gd name="connsiteY1" fmla="*/ 1188199 h 1453944"/>
                  <a:gd name="connsiteX2" fmla="*/ 1462538 w 2938188"/>
                  <a:gd name="connsiteY2" fmla="*/ 0 h 1453944"/>
                  <a:gd name="connsiteX3" fmla="*/ 2931717 w 2938188"/>
                  <a:gd name="connsiteY3" fmla="*/ 1325809 h 1453944"/>
                  <a:gd name="connsiteX4" fmla="*/ 2938188 w 2938188"/>
                  <a:gd name="connsiteY4" fmla="*/ 1453944 h 1453944"/>
                  <a:gd name="connsiteX5" fmla="*/ 2499784 w 2938188"/>
                  <a:gd name="connsiteY5" fmla="*/ 1453944 h 1453944"/>
                  <a:gd name="connsiteX6" fmla="*/ 2495577 w 2938188"/>
                  <a:gd name="connsiteY6" fmla="*/ 1370634 h 1453944"/>
                  <a:gd name="connsiteX7" fmla="*/ 1462538 w 2938188"/>
                  <a:gd name="connsiteY7" fmla="*/ 438404 h 1453944"/>
                  <a:gd name="connsiteX8" fmla="*/ 443957 w 2938188"/>
                  <a:gd name="connsiteY8" fmla="*/ 1273875 h 1453944"/>
                  <a:gd name="connsiteX9" fmla="*/ 440270 w 2938188"/>
                  <a:gd name="connsiteY9" fmla="*/ 1298552 h 1453944"/>
                  <a:gd name="connsiteX10" fmla="*/ 215079 w 2938188"/>
                  <a:gd name="connsiteY10" fmla="*/ 915814 h 1453944"/>
                  <a:gd name="connsiteX11" fmla="*/ 0 w 2938188"/>
                  <a:gd name="connsiteY11" fmla="*/ 1281364 h 1453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8188" h="1453944">
                    <a:moveTo>
                      <a:pt x="0" y="1281364"/>
                    </a:moveTo>
                    <a:lnTo>
                      <a:pt x="13921" y="1188199"/>
                    </a:lnTo>
                    <a:cubicBezTo>
                      <a:pt x="148130" y="510752"/>
                      <a:pt x="745688" y="0"/>
                      <a:pt x="1462538" y="0"/>
                    </a:cubicBezTo>
                    <a:cubicBezTo>
                      <a:pt x="2227178" y="0"/>
                      <a:pt x="2856091" y="581122"/>
                      <a:pt x="2931717" y="1325809"/>
                    </a:cubicBezTo>
                    <a:lnTo>
                      <a:pt x="2938188" y="1453944"/>
                    </a:lnTo>
                    <a:lnTo>
                      <a:pt x="2499784" y="1453944"/>
                    </a:lnTo>
                    <a:lnTo>
                      <a:pt x="2495577" y="1370634"/>
                    </a:lnTo>
                    <a:cubicBezTo>
                      <a:pt x="2442401" y="847014"/>
                      <a:pt x="2000187" y="438404"/>
                      <a:pt x="1462538" y="438404"/>
                    </a:cubicBezTo>
                    <a:cubicBezTo>
                      <a:pt x="958492" y="438404"/>
                      <a:pt x="538326" y="797534"/>
                      <a:pt x="443957" y="1273875"/>
                    </a:cubicBezTo>
                    <a:lnTo>
                      <a:pt x="440270" y="1298552"/>
                    </a:lnTo>
                    <a:lnTo>
                      <a:pt x="215079" y="915814"/>
                    </a:lnTo>
                    <a:lnTo>
                      <a:pt x="0" y="128136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a:solidFill>
                    <a:schemeClr val="tx1"/>
                  </a:solidFill>
                </a:endParaRPr>
              </a:p>
            </p:txBody>
          </p:sp>
        </p:grpSp>
      </p:grpSp>
      <p:sp>
        <p:nvSpPr>
          <p:cNvPr id="11" name="フリーフォーム: 図形 10">
            <a:extLst>
              <a:ext uri="{FF2B5EF4-FFF2-40B4-BE49-F238E27FC236}">
                <a16:creationId xmlns:a16="http://schemas.microsoft.com/office/drawing/2014/main" id="{BFD3BF19-59D1-41AD-ABF5-192052203C19}"/>
              </a:ext>
            </a:extLst>
          </p:cNvPr>
          <p:cNvSpPr/>
          <p:nvPr/>
        </p:nvSpPr>
        <p:spPr>
          <a:xfrm>
            <a:off x="4378558" y="1644372"/>
            <a:ext cx="1734343" cy="1734343"/>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283199" tIns="283199" rIns="283199" bIns="283199"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プロファイル</a:t>
            </a:r>
            <a:endParaRPr kumimoji="1" lang="en-US" altLang="ja-JP" sz="2300" kern="1200" dirty="0">
              <a:latin typeface="Meiryo UI" panose="020B0604030504040204" pitchFamily="50" charset="-128"/>
              <a:ea typeface="Meiryo UI" panose="020B0604030504040204" pitchFamily="50" charset="-128"/>
            </a:endParaRPr>
          </a:p>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対象の決定</a:t>
            </a:r>
          </a:p>
        </p:txBody>
      </p:sp>
      <p:sp>
        <p:nvSpPr>
          <p:cNvPr id="13" name="フリーフォーム: 図形 12">
            <a:extLst>
              <a:ext uri="{FF2B5EF4-FFF2-40B4-BE49-F238E27FC236}">
                <a16:creationId xmlns:a16="http://schemas.microsoft.com/office/drawing/2014/main" id="{F466F89D-2F7B-421B-AF91-24A122CF4540}"/>
              </a:ext>
            </a:extLst>
          </p:cNvPr>
          <p:cNvSpPr/>
          <p:nvPr/>
        </p:nvSpPr>
        <p:spPr>
          <a:xfrm>
            <a:off x="4378558" y="4344749"/>
            <a:ext cx="1734343" cy="1734343"/>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283199" tIns="283199" rIns="283199" bIns="283199"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プロファイル</a:t>
            </a:r>
            <a:endParaRPr kumimoji="1" lang="en-US" altLang="ja-JP" sz="2300" kern="1200" dirty="0">
              <a:latin typeface="Meiryo UI" panose="020B0604030504040204" pitchFamily="50" charset="-128"/>
              <a:ea typeface="Meiryo UI" panose="020B0604030504040204" pitchFamily="50" charset="-128"/>
            </a:endParaRPr>
          </a:p>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実施</a:t>
            </a:r>
          </a:p>
        </p:txBody>
      </p:sp>
      <p:sp>
        <p:nvSpPr>
          <p:cNvPr id="9" name="フリーフォーム: 図形 8">
            <a:extLst>
              <a:ext uri="{FF2B5EF4-FFF2-40B4-BE49-F238E27FC236}">
                <a16:creationId xmlns:a16="http://schemas.microsoft.com/office/drawing/2014/main" id="{E98588B8-A9CF-4680-9C7B-5A0CE49139B9}"/>
              </a:ext>
            </a:extLst>
          </p:cNvPr>
          <p:cNvSpPr/>
          <p:nvPr/>
        </p:nvSpPr>
        <p:spPr>
          <a:xfrm>
            <a:off x="892014" y="4344749"/>
            <a:ext cx="1734343" cy="1734343"/>
          </a:xfrm>
          <a:custGeom>
            <a:avLst/>
            <a:gdLst>
              <a:gd name="connsiteX0" fmla="*/ 0 w 1734343"/>
              <a:gd name="connsiteY0" fmla="*/ 867172 h 1734343"/>
              <a:gd name="connsiteX1" fmla="*/ 867172 w 1734343"/>
              <a:gd name="connsiteY1" fmla="*/ 0 h 1734343"/>
              <a:gd name="connsiteX2" fmla="*/ 1734344 w 1734343"/>
              <a:gd name="connsiteY2" fmla="*/ 867172 h 1734343"/>
              <a:gd name="connsiteX3" fmla="*/ 867172 w 1734343"/>
              <a:gd name="connsiteY3" fmla="*/ 1734344 h 1734343"/>
              <a:gd name="connsiteX4" fmla="*/ 0 w 1734343"/>
              <a:gd name="connsiteY4" fmla="*/ 867172 h 17343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343" h="1734343">
                <a:moveTo>
                  <a:pt x="0" y="867172"/>
                </a:moveTo>
                <a:cubicBezTo>
                  <a:pt x="0" y="388246"/>
                  <a:pt x="388246" y="0"/>
                  <a:pt x="867172" y="0"/>
                </a:cubicBezTo>
                <a:cubicBezTo>
                  <a:pt x="1346098" y="0"/>
                  <a:pt x="1734344" y="388246"/>
                  <a:pt x="1734344" y="867172"/>
                </a:cubicBezTo>
                <a:cubicBezTo>
                  <a:pt x="1734344" y="1346098"/>
                  <a:pt x="1346098" y="1734344"/>
                  <a:pt x="867172" y="1734344"/>
                </a:cubicBezTo>
                <a:cubicBezTo>
                  <a:pt x="388246" y="1734344"/>
                  <a:pt x="0" y="1346098"/>
                  <a:pt x="0" y="867172"/>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none" lIns="283199" tIns="283199" rIns="283199" bIns="283199" numCol="1" spcCol="1270" anchor="ctr" anchorCtr="0">
            <a:noAutofit/>
          </a:bodyPr>
          <a:lstStyle/>
          <a:p>
            <a:pPr marL="0" lvl="0" indent="0" algn="ctr" defTabSz="1022350">
              <a:lnSpc>
                <a:spcPct val="90000"/>
              </a:lnSpc>
              <a:spcBef>
                <a:spcPct val="0"/>
              </a:spcBef>
              <a:spcAft>
                <a:spcPct val="35000"/>
              </a:spcAft>
              <a:buNone/>
            </a:pPr>
            <a:r>
              <a:rPr kumimoji="1" lang="ja-JP" altLang="en-US" sz="2300" kern="1200" dirty="0">
                <a:latin typeface="Meiryo UI" panose="020B0604030504040204" pitchFamily="50" charset="-128"/>
                <a:ea typeface="Meiryo UI" panose="020B0604030504040204" pitchFamily="50" charset="-128"/>
              </a:rPr>
              <a:t>品質要件</a:t>
            </a:r>
          </a:p>
        </p:txBody>
      </p:sp>
      <p:sp>
        <p:nvSpPr>
          <p:cNvPr id="78" name="Content Placeholder 5">
            <a:extLst>
              <a:ext uri="{FF2B5EF4-FFF2-40B4-BE49-F238E27FC236}">
                <a16:creationId xmlns:a16="http://schemas.microsoft.com/office/drawing/2014/main" id="{BB6F4D14-313A-46F1-B2C6-54EF871FE957}"/>
              </a:ext>
            </a:extLst>
          </p:cNvPr>
          <p:cNvSpPr txBox="1">
            <a:spLocks/>
          </p:cNvSpPr>
          <p:nvPr/>
        </p:nvSpPr>
        <p:spPr>
          <a:xfrm>
            <a:off x="6828558" y="1390233"/>
            <a:ext cx="4928710" cy="4545547"/>
          </a:xfrm>
          <a:prstGeom prst="rect">
            <a:avLst/>
          </a:prstGeom>
        </p:spPr>
        <p:txBody>
          <a:bodyPr>
            <a:normAutofit fontScale="92500" lnSpcReduction="10000"/>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r>
              <a:rPr kumimoji="1" lang="ja-JP" altLang="en-US"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まずはプロファイルの対象データセットとその見方の定義、プロファイルの実施、結果の記録と一連の流れをトップダウンで進めていきます。</a:t>
            </a:r>
            <a:endParaRPr kumimoji="1" lang="en-US" altLang="ja-JP" sz="24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r>
              <a:rPr kumimoji="1" lang="ja-JP" altLang="en-US"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但し、そもそも</a:t>
            </a:r>
            <a:r>
              <a:rPr lang="ja-JP" altLang="en-US" sz="2400" dirty="0"/>
              <a:t>測定が出来ない場合など、</a:t>
            </a:r>
            <a:r>
              <a:rPr kumimoji="1" lang="ja-JP" altLang="en-US"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データの中身を確認することで認識していなかったデータの課題が判明することもあるので、対象データセットの再検討や、プロファイル方法、参照範囲の変更（データの発生源へ遡ったり）などをボトムアップで繰り返すことにより、要求、要件を満たすデータセットを探していきます。</a:t>
            </a:r>
            <a:endParaRPr lang="en-US" altLang="ja-JP" sz="2400" dirty="0"/>
          </a:p>
        </p:txBody>
      </p:sp>
      <p:sp>
        <p:nvSpPr>
          <p:cNvPr id="4" name="テキスト ボックス 3">
            <a:extLst>
              <a:ext uri="{FF2B5EF4-FFF2-40B4-BE49-F238E27FC236}">
                <a16:creationId xmlns:a16="http://schemas.microsoft.com/office/drawing/2014/main" id="{CB0E9077-C793-42EA-B490-393EE62BB55D}"/>
              </a:ext>
            </a:extLst>
          </p:cNvPr>
          <p:cNvSpPr txBox="1"/>
          <p:nvPr/>
        </p:nvSpPr>
        <p:spPr>
          <a:xfrm>
            <a:off x="630286" y="3585125"/>
            <a:ext cx="1734343" cy="369332"/>
          </a:xfrm>
          <a:prstGeom prst="rect">
            <a:avLst/>
          </a:prstGeom>
          <a:noFill/>
        </p:spPr>
        <p:txBody>
          <a:bodyPr wrap="square" rtlCol="0">
            <a:spAutoFit/>
          </a:bodyPr>
          <a:lstStyle/>
          <a:p>
            <a:r>
              <a:rPr kumimoji="1" lang="en-US" altLang="ja-JP" dirty="0" err="1"/>
              <a:t>Topdown</a:t>
            </a:r>
            <a:endParaRPr kumimoji="1" lang="ja-JP" altLang="en-US" dirty="0"/>
          </a:p>
        </p:txBody>
      </p:sp>
      <p:sp>
        <p:nvSpPr>
          <p:cNvPr id="21" name="テキスト ボックス 20">
            <a:extLst>
              <a:ext uri="{FF2B5EF4-FFF2-40B4-BE49-F238E27FC236}">
                <a16:creationId xmlns:a16="http://schemas.microsoft.com/office/drawing/2014/main" id="{7D16733D-0784-4FF8-B09B-8409ACD97A2C}"/>
              </a:ext>
            </a:extLst>
          </p:cNvPr>
          <p:cNvSpPr txBox="1"/>
          <p:nvPr/>
        </p:nvSpPr>
        <p:spPr>
          <a:xfrm>
            <a:off x="3587813" y="4391787"/>
            <a:ext cx="1734343" cy="369332"/>
          </a:xfrm>
          <a:prstGeom prst="rect">
            <a:avLst/>
          </a:prstGeom>
          <a:noFill/>
        </p:spPr>
        <p:txBody>
          <a:bodyPr wrap="square" rtlCol="0">
            <a:spAutoFit/>
          </a:bodyPr>
          <a:lstStyle/>
          <a:p>
            <a:r>
              <a:rPr kumimoji="1" lang="en-US" altLang="ja-JP" dirty="0" err="1"/>
              <a:t>Bottomup</a:t>
            </a:r>
            <a:endParaRPr kumimoji="1" lang="ja-JP" altLang="en-US" dirty="0"/>
          </a:p>
        </p:txBody>
      </p:sp>
      <p:sp>
        <p:nvSpPr>
          <p:cNvPr id="23" name="テキスト ボックス 22">
            <a:extLst>
              <a:ext uri="{FF2B5EF4-FFF2-40B4-BE49-F238E27FC236}">
                <a16:creationId xmlns:a16="http://schemas.microsoft.com/office/drawing/2014/main" id="{D5FD52DE-255F-4033-88E7-316C8029CBEC}"/>
              </a:ext>
            </a:extLst>
          </p:cNvPr>
          <p:cNvSpPr txBox="1"/>
          <p:nvPr/>
        </p:nvSpPr>
        <p:spPr>
          <a:xfrm>
            <a:off x="5773492" y="3479286"/>
            <a:ext cx="1734343" cy="369332"/>
          </a:xfrm>
          <a:prstGeom prst="rect">
            <a:avLst/>
          </a:prstGeom>
          <a:noFill/>
        </p:spPr>
        <p:txBody>
          <a:bodyPr wrap="square" rtlCol="0">
            <a:spAutoFit/>
          </a:bodyPr>
          <a:lstStyle/>
          <a:p>
            <a:r>
              <a:rPr kumimoji="1" lang="en-US" altLang="ja-JP" dirty="0" err="1"/>
              <a:t>Topdown</a:t>
            </a:r>
            <a:endParaRPr kumimoji="1" lang="ja-JP" altLang="en-US" dirty="0"/>
          </a:p>
        </p:txBody>
      </p:sp>
      <p:sp>
        <p:nvSpPr>
          <p:cNvPr id="6" name="フッター プレースホルダー 5">
            <a:extLst>
              <a:ext uri="{FF2B5EF4-FFF2-40B4-BE49-F238E27FC236}">
                <a16:creationId xmlns:a16="http://schemas.microsoft.com/office/drawing/2014/main" id="{8C9C6177-FAB1-DE9A-72C6-7EE0D39CF9E8}"/>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8" name="スライド番号プレースホルダー 7">
            <a:extLst>
              <a:ext uri="{FF2B5EF4-FFF2-40B4-BE49-F238E27FC236}">
                <a16:creationId xmlns:a16="http://schemas.microsoft.com/office/drawing/2014/main" id="{23EEE079-9935-3021-2DAC-3050F1451BCA}"/>
              </a:ext>
            </a:extLst>
          </p:cNvPr>
          <p:cNvSpPr>
            <a:spLocks noGrp="1"/>
          </p:cNvSpPr>
          <p:nvPr>
            <p:ph type="sldNum" sz="quarter" idx="12"/>
          </p:nvPr>
        </p:nvSpPr>
        <p:spPr/>
        <p:txBody>
          <a:bodyPr/>
          <a:lstStyle/>
          <a:p>
            <a:pPr rtl="0"/>
            <a:fld id="{3A98EE3D-8CD1-4C3F-BD1C-C98C9596463C}" type="slidenum">
              <a:rPr lang="en-US" smtClean="0"/>
              <a:t>28</a:t>
            </a:fld>
            <a:endParaRPr lang="en-US" dirty="0"/>
          </a:p>
        </p:txBody>
      </p:sp>
    </p:spTree>
    <p:extLst>
      <p:ext uri="{BB962C8B-B14F-4D97-AF65-F5344CB8AC3E}">
        <p14:creationId xmlns:p14="http://schemas.microsoft.com/office/powerpoint/2010/main" val="30099509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en-US" altLang="ja-JP" dirty="0"/>
              <a:t>DQ</a:t>
            </a:r>
            <a:r>
              <a:rPr lang="ja-JP" altLang="en-US" dirty="0"/>
              <a:t>管理実現性評価</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2.3</a:t>
            </a:r>
            <a:r>
              <a:rPr lang="ja-JP" altLang="en-US" dirty="0"/>
              <a:t>　</a:t>
            </a:r>
            <a:r>
              <a:rPr kumimoji="1" lang="ja-JP" altLang="en-US" sz="2000" spc="-50" dirty="0">
                <a:solidFill>
                  <a:srgbClr val="000000">
                    <a:lumMod val="75000"/>
                    <a:lumOff val="25000"/>
                  </a:srgbClr>
                </a:solidFill>
                <a:latin typeface="Meiryo UI" panose="020B0604030504040204" pitchFamily="50" charset="-128"/>
                <a:ea typeface="Meiryo UI" panose="020B0604030504040204" pitchFamily="50" charset="-128"/>
                <a:cs typeface="+mj-cs"/>
              </a:rPr>
              <a:t>プロファイル結果を元に</a:t>
            </a:r>
            <a:r>
              <a:rPr kumimoji="1" lang="en-US" altLang="ja-JP" sz="2000" spc="-50" dirty="0">
                <a:solidFill>
                  <a:srgbClr val="000000">
                    <a:lumMod val="75000"/>
                    <a:lumOff val="25000"/>
                  </a:srgbClr>
                </a:solidFill>
                <a:latin typeface="Meiryo UI" panose="020B0604030504040204" pitchFamily="50" charset="-128"/>
                <a:ea typeface="Meiryo UI" panose="020B0604030504040204" pitchFamily="50" charset="-128"/>
                <a:cs typeface="+mj-cs"/>
              </a:rPr>
              <a:t>DQ</a:t>
            </a:r>
            <a:r>
              <a:rPr kumimoji="1" lang="ja-JP" altLang="en-US" sz="2000" spc="-50" dirty="0">
                <a:solidFill>
                  <a:srgbClr val="000000">
                    <a:lumMod val="75000"/>
                    <a:lumOff val="25000"/>
                  </a:srgbClr>
                </a:solidFill>
                <a:latin typeface="Meiryo UI" panose="020B0604030504040204" pitchFamily="50" charset="-128"/>
                <a:ea typeface="Meiryo UI" panose="020B0604030504040204" pitchFamily="50" charset="-128"/>
                <a:cs typeface="+mj-cs"/>
              </a:rPr>
              <a:t>管理の実現性を評価する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6159804" cy="3341424"/>
          </a:xfrm>
        </p:spPr>
        <p:txBody>
          <a:bodyPr>
            <a:noAutofit/>
          </a:bodyPr>
          <a:lstStyle/>
          <a:p>
            <a:pPr marL="0" indent="0">
              <a:lnSpc>
                <a:spcPct val="100000"/>
              </a:lnSpc>
              <a:spcBef>
                <a:spcPts val="0"/>
              </a:spcBef>
              <a:spcAft>
                <a:spcPts val="0"/>
              </a:spcAft>
              <a:buNone/>
            </a:pPr>
            <a:r>
              <a:rPr lang="ja-JP" altLang="en-US" sz="1600" dirty="0"/>
              <a:t>プロファイルの結果を評価します。</a:t>
            </a:r>
            <a:endParaRPr lang="en-US" altLang="ja-JP" sz="1600" dirty="0"/>
          </a:p>
          <a:p>
            <a:pPr marL="0" indent="0">
              <a:lnSpc>
                <a:spcPct val="100000"/>
              </a:lnSpc>
              <a:spcBef>
                <a:spcPts val="0"/>
              </a:spcBef>
              <a:spcAft>
                <a:spcPts val="0"/>
              </a:spcAft>
              <a:buNone/>
            </a:pPr>
            <a:endParaRPr lang="en-US" altLang="ja-JP" sz="1100" dirty="0"/>
          </a:p>
          <a:p>
            <a:pPr marL="0" indent="0">
              <a:lnSpc>
                <a:spcPct val="100000"/>
              </a:lnSpc>
              <a:spcBef>
                <a:spcPts val="0"/>
              </a:spcBef>
              <a:spcAft>
                <a:spcPts val="0"/>
              </a:spcAft>
              <a:buNone/>
            </a:pPr>
            <a:r>
              <a:rPr lang="ja-JP" altLang="en-US" sz="1400" dirty="0"/>
              <a:t>①</a:t>
            </a:r>
            <a:r>
              <a:rPr lang="ja-JP" altLang="en-US" sz="1600" dirty="0"/>
              <a:t>ビジネスへの影響の大きさを記載します。</a:t>
            </a:r>
            <a:endParaRPr lang="en-US" altLang="ja-JP" sz="1600" dirty="0"/>
          </a:p>
          <a:p>
            <a:pPr marL="0" indent="0">
              <a:lnSpc>
                <a:spcPct val="100000"/>
              </a:lnSpc>
              <a:spcBef>
                <a:spcPts val="0"/>
              </a:spcBef>
              <a:spcAft>
                <a:spcPts val="0"/>
              </a:spcAft>
              <a:buNone/>
            </a:pPr>
            <a:r>
              <a:rPr lang="ja-JP" altLang="en-US" sz="1600" dirty="0"/>
              <a:t>　　</a:t>
            </a:r>
            <a:r>
              <a:rPr lang="en-US" altLang="ja-JP" sz="1600" dirty="0"/>
              <a:t>Step1</a:t>
            </a:r>
            <a:r>
              <a:rPr lang="ja-JP" altLang="en-US" sz="1600" dirty="0"/>
              <a:t>で決めた重要度を加味して精緻化、記載する（ ☞ </a:t>
            </a:r>
            <a:r>
              <a:rPr kumimoji="1" lang="en-US" altLang="ja-JP" sz="1600" i="1" dirty="0">
                <a:solidFill>
                  <a:srgbClr val="0070C0"/>
                </a:solidFill>
              </a:rPr>
              <a:t>【Tips】</a:t>
            </a:r>
            <a:r>
              <a:rPr kumimoji="1" lang="ja-JP" altLang="en-US" sz="1600" i="1" dirty="0">
                <a:solidFill>
                  <a:srgbClr val="0070C0"/>
                </a:solidFill>
              </a:rPr>
              <a:t>ビジネス関連性（ビジネスへの影響の大きさ）の判断方法</a:t>
            </a:r>
            <a:r>
              <a:rPr lang="ja-JP" altLang="en-US" sz="1600" dirty="0"/>
              <a:t>）。</a:t>
            </a:r>
            <a:endParaRPr lang="en-US" altLang="ja-JP" sz="1600" dirty="0"/>
          </a:p>
          <a:p>
            <a:pPr marL="0" indent="0">
              <a:lnSpc>
                <a:spcPct val="100000"/>
              </a:lnSpc>
              <a:spcBef>
                <a:spcPts val="0"/>
              </a:spcBef>
              <a:spcAft>
                <a:spcPts val="0"/>
              </a:spcAft>
              <a:buNone/>
            </a:pPr>
            <a:r>
              <a:rPr lang="ja-JP" altLang="en-US" sz="1600" dirty="0"/>
              <a:t>②データが測定可能な状態だったか否かを記載します。</a:t>
            </a:r>
            <a:endParaRPr lang="en-US" altLang="ja-JP" sz="1600" dirty="0"/>
          </a:p>
          <a:p>
            <a:pPr marL="0" indent="0">
              <a:lnSpc>
                <a:spcPct val="100000"/>
              </a:lnSpc>
              <a:spcBef>
                <a:spcPts val="0"/>
              </a:spcBef>
              <a:spcAft>
                <a:spcPts val="0"/>
              </a:spcAft>
              <a:buNone/>
            </a:pPr>
            <a:r>
              <a:rPr lang="ja-JP" altLang="en-US" sz="1600" dirty="0"/>
              <a:t>③データの現状の汚れ度合いが許容できるか否かを記載します。</a:t>
            </a:r>
            <a:endParaRPr lang="en-US" altLang="ja-JP" sz="1600" dirty="0"/>
          </a:p>
          <a:p>
            <a:pPr marL="0" indent="0">
              <a:lnSpc>
                <a:spcPct val="100000"/>
              </a:lnSpc>
              <a:spcBef>
                <a:spcPts val="0"/>
              </a:spcBef>
              <a:spcAft>
                <a:spcPts val="0"/>
              </a:spcAft>
              <a:buNone/>
            </a:pPr>
            <a:r>
              <a:rPr lang="ja-JP" altLang="en-US" sz="1600" dirty="0"/>
              <a:t>④当該データセットの品質管理をする場合に、担当者がいるか否かを記載します。</a:t>
            </a:r>
            <a:endParaRPr lang="en-US" altLang="ja-JP" sz="1600" dirty="0"/>
          </a:p>
          <a:p>
            <a:pPr marL="0" indent="0">
              <a:lnSpc>
                <a:spcPct val="100000"/>
              </a:lnSpc>
              <a:spcBef>
                <a:spcPts val="0"/>
              </a:spcBef>
              <a:spcAft>
                <a:spcPts val="0"/>
              </a:spcAft>
              <a:buNone/>
            </a:pPr>
            <a:r>
              <a:rPr lang="ja-JP" altLang="en-US" sz="1600" dirty="0"/>
              <a:t>⑤定量的に品質管理することが可能か否かを記載します。</a:t>
            </a:r>
            <a:endParaRPr lang="en-US" altLang="ja-JP" sz="1600" dirty="0"/>
          </a:p>
          <a:p>
            <a:pPr marL="0" indent="0">
              <a:lnSpc>
                <a:spcPct val="100000"/>
              </a:lnSpc>
              <a:spcBef>
                <a:spcPts val="0"/>
              </a:spcBef>
              <a:spcAft>
                <a:spcPts val="0"/>
              </a:spcAft>
              <a:buNone/>
            </a:pPr>
            <a:r>
              <a:rPr lang="ja-JP" altLang="en-US" sz="1600" dirty="0"/>
              <a:t>⑥継続的にモニタリングすることが可能か否かを記載します。</a:t>
            </a:r>
            <a:endParaRPr lang="en-US" altLang="ja-JP" sz="1600" dirty="0"/>
          </a:p>
          <a:p>
            <a:pPr marL="0" indent="0">
              <a:lnSpc>
                <a:spcPct val="100000"/>
              </a:lnSpc>
              <a:spcBef>
                <a:spcPts val="0"/>
              </a:spcBef>
              <a:spcAft>
                <a:spcPts val="0"/>
              </a:spcAft>
              <a:buNone/>
            </a:pPr>
            <a:r>
              <a:rPr lang="ja-JP" altLang="en-US" sz="1600" dirty="0"/>
              <a:t>⑦特定の部門内での影響の大きさを記載します。</a:t>
            </a:r>
            <a:endParaRPr lang="en-US" altLang="ja-JP" sz="1600" dirty="0"/>
          </a:p>
          <a:p>
            <a:pPr marL="0" indent="0">
              <a:lnSpc>
                <a:spcPct val="100000"/>
              </a:lnSpc>
              <a:spcBef>
                <a:spcPts val="0"/>
              </a:spcBef>
              <a:spcAft>
                <a:spcPts val="0"/>
              </a:spcAft>
              <a:buNone/>
            </a:pPr>
            <a:r>
              <a:rPr lang="ja-JP" altLang="en-US" sz="1600" dirty="0"/>
              <a:t>⑧複数部門を跨った影響の大きさを記載します。</a:t>
            </a:r>
            <a:endParaRPr lang="en-US" altLang="ja-JP" sz="1600" dirty="0"/>
          </a:p>
          <a:p>
            <a:pPr marL="0" indent="0">
              <a:lnSpc>
                <a:spcPct val="100000"/>
              </a:lnSpc>
              <a:spcBef>
                <a:spcPts val="0"/>
              </a:spcBef>
              <a:spcAft>
                <a:spcPts val="0"/>
              </a:spcAft>
              <a:buNone/>
            </a:pPr>
            <a:endParaRPr lang="en-US" sz="14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646331"/>
          </a:xfrm>
          <a:prstGeom prst="rect">
            <a:avLst/>
          </a:prstGeom>
          <a:noFill/>
        </p:spPr>
        <p:txBody>
          <a:bodyPr wrap="square" rtlCol="0">
            <a:spAutoFit/>
          </a:bodyPr>
          <a:lstStyle/>
          <a:p>
            <a:r>
              <a:rPr kumimoji="1" lang="ja-JP" altLang="en-US" dirty="0"/>
              <a:t>実データによるプロファイルの結果に基づき、各データセットに対して「</a:t>
            </a:r>
            <a:r>
              <a:rPr kumimoji="1" lang="en-US" altLang="ja-JP" dirty="0"/>
              <a:t>DQ</a:t>
            </a:r>
            <a:r>
              <a:rPr kumimoji="1" lang="ja-JP" altLang="en-US" dirty="0"/>
              <a:t>管理を実施可能か」「</a:t>
            </a:r>
            <a:r>
              <a:rPr kumimoji="1" lang="en-US" altLang="ja-JP" dirty="0"/>
              <a:t>DQ</a:t>
            </a:r>
            <a:r>
              <a:rPr kumimoji="1" lang="ja-JP" altLang="en-US" dirty="0"/>
              <a:t>管理を実施すべきか」を評価・検討します。</a:t>
            </a:r>
            <a:endParaRPr kumimoji="1" lang="en-US" altLang="ja-JP" dirty="0"/>
          </a:p>
        </p:txBody>
      </p:sp>
      <p:pic>
        <p:nvPicPr>
          <p:cNvPr id="13" name="図 12">
            <a:extLst>
              <a:ext uri="{FF2B5EF4-FFF2-40B4-BE49-F238E27FC236}">
                <a16:creationId xmlns:a16="http://schemas.microsoft.com/office/drawing/2014/main" id="{69D82E18-4F9D-4A3F-8347-1311E7B9B815}"/>
              </a:ext>
            </a:extLst>
          </p:cNvPr>
          <p:cNvPicPr>
            <a:picLocks noChangeAspect="1"/>
          </p:cNvPicPr>
          <p:nvPr/>
        </p:nvPicPr>
        <p:blipFill>
          <a:blip r:embed="rId2"/>
          <a:stretch>
            <a:fillRect/>
          </a:stretch>
        </p:blipFill>
        <p:spPr>
          <a:xfrm>
            <a:off x="434732" y="2599492"/>
            <a:ext cx="5255023" cy="2540159"/>
          </a:xfrm>
          <a:prstGeom prst="rect">
            <a:avLst/>
          </a:prstGeom>
        </p:spPr>
      </p:pic>
      <p:sp>
        <p:nvSpPr>
          <p:cNvPr id="18" name="四角形: 角を丸くする 17">
            <a:extLst>
              <a:ext uri="{FF2B5EF4-FFF2-40B4-BE49-F238E27FC236}">
                <a16:creationId xmlns:a16="http://schemas.microsoft.com/office/drawing/2014/main" id="{97E3ED4B-786C-4B6A-86C5-C2FB02D1DF3F}"/>
              </a:ext>
            </a:extLst>
          </p:cNvPr>
          <p:cNvSpPr/>
          <p:nvPr/>
        </p:nvSpPr>
        <p:spPr>
          <a:xfrm>
            <a:off x="3474720" y="4248461"/>
            <a:ext cx="374469" cy="893147"/>
          </a:xfrm>
          <a:prstGeom prst="roundRect">
            <a:avLst>
              <a:gd name="adj" fmla="val 11950"/>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1400" b="1" dirty="0">
                <a:solidFill>
                  <a:schemeClr val="bg1">
                    <a:lumMod val="75000"/>
                  </a:schemeClr>
                </a:solidFill>
              </a:rPr>
              <a:t>①</a:t>
            </a:r>
          </a:p>
        </p:txBody>
      </p:sp>
      <p:sp>
        <p:nvSpPr>
          <p:cNvPr id="17" name="四角形: 角を丸くする 16">
            <a:extLst>
              <a:ext uri="{FF2B5EF4-FFF2-40B4-BE49-F238E27FC236}">
                <a16:creationId xmlns:a16="http://schemas.microsoft.com/office/drawing/2014/main" id="{0E1CF037-1FA7-46BA-BEC3-90B0FEE5CB15}"/>
              </a:ext>
            </a:extLst>
          </p:cNvPr>
          <p:cNvSpPr/>
          <p:nvPr/>
        </p:nvSpPr>
        <p:spPr>
          <a:xfrm>
            <a:off x="3141972" y="4248461"/>
            <a:ext cx="332748" cy="893147"/>
          </a:xfrm>
          <a:prstGeom prst="roundRect">
            <a:avLst>
              <a:gd name="adj" fmla="val 11950"/>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1400" b="1" dirty="0">
                <a:solidFill>
                  <a:schemeClr val="bg1">
                    <a:lumMod val="75000"/>
                  </a:schemeClr>
                </a:solidFill>
              </a:rPr>
              <a:t>②</a:t>
            </a:r>
          </a:p>
        </p:txBody>
      </p:sp>
      <p:sp>
        <p:nvSpPr>
          <p:cNvPr id="19" name="四角形: 角を丸くする 18">
            <a:extLst>
              <a:ext uri="{FF2B5EF4-FFF2-40B4-BE49-F238E27FC236}">
                <a16:creationId xmlns:a16="http://schemas.microsoft.com/office/drawing/2014/main" id="{DB4785B3-3F5C-4ED9-84B0-ACABFA6E6054}"/>
              </a:ext>
            </a:extLst>
          </p:cNvPr>
          <p:cNvSpPr/>
          <p:nvPr/>
        </p:nvSpPr>
        <p:spPr>
          <a:xfrm>
            <a:off x="3857898" y="4248461"/>
            <a:ext cx="332748" cy="893147"/>
          </a:xfrm>
          <a:prstGeom prst="roundRect">
            <a:avLst>
              <a:gd name="adj" fmla="val 11950"/>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1400" b="1" dirty="0">
                <a:solidFill>
                  <a:schemeClr val="bg1">
                    <a:lumMod val="75000"/>
                  </a:schemeClr>
                </a:solidFill>
              </a:rPr>
              <a:t>③</a:t>
            </a:r>
          </a:p>
        </p:txBody>
      </p:sp>
      <p:sp>
        <p:nvSpPr>
          <p:cNvPr id="20" name="四角形: 角を丸くする 19">
            <a:extLst>
              <a:ext uri="{FF2B5EF4-FFF2-40B4-BE49-F238E27FC236}">
                <a16:creationId xmlns:a16="http://schemas.microsoft.com/office/drawing/2014/main" id="{46C1C7D6-919E-415E-9D39-8324AD3E6195}"/>
              </a:ext>
            </a:extLst>
          </p:cNvPr>
          <p:cNvSpPr/>
          <p:nvPr/>
        </p:nvSpPr>
        <p:spPr>
          <a:xfrm>
            <a:off x="4199355" y="4248461"/>
            <a:ext cx="374469" cy="893147"/>
          </a:xfrm>
          <a:prstGeom prst="roundRect">
            <a:avLst>
              <a:gd name="adj" fmla="val 11950"/>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1400" b="1" dirty="0">
                <a:solidFill>
                  <a:schemeClr val="bg1">
                    <a:lumMod val="75000"/>
                  </a:schemeClr>
                </a:solidFill>
              </a:rPr>
              <a:t>④</a:t>
            </a:r>
          </a:p>
        </p:txBody>
      </p:sp>
      <p:sp>
        <p:nvSpPr>
          <p:cNvPr id="21" name="四角形: 角を丸くする 20">
            <a:extLst>
              <a:ext uri="{FF2B5EF4-FFF2-40B4-BE49-F238E27FC236}">
                <a16:creationId xmlns:a16="http://schemas.microsoft.com/office/drawing/2014/main" id="{698306CB-C37D-4F29-BFCD-5F865B4E3959}"/>
              </a:ext>
            </a:extLst>
          </p:cNvPr>
          <p:cNvSpPr/>
          <p:nvPr/>
        </p:nvSpPr>
        <p:spPr>
          <a:xfrm>
            <a:off x="4578500" y="4248461"/>
            <a:ext cx="332748" cy="893147"/>
          </a:xfrm>
          <a:prstGeom prst="roundRect">
            <a:avLst>
              <a:gd name="adj" fmla="val 11950"/>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1400" b="1" dirty="0">
                <a:solidFill>
                  <a:schemeClr val="bg1">
                    <a:lumMod val="75000"/>
                  </a:schemeClr>
                </a:solidFill>
              </a:rPr>
              <a:t>⑤</a:t>
            </a:r>
          </a:p>
        </p:txBody>
      </p:sp>
      <p:sp>
        <p:nvSpPr>
          <p:cNvPr id="22" name="四角形: 角を丸くする 21">
            <a:extLst>
              <a:ext uri="{FF2B5EF4-FFF2-40B4-BE49-F238E27FC236}">
                <a16:creationId xmlns:a16="http://schemas.microsoft.com/office/drawing/2014/main" id="{735D9E1A-DF01-4535-937C-6F1E8B57B7B6}"/>
              </a:ext>
            </a:extLst>
          </p:cNvPr>
          <p:cNvSpPr/>
          <p:nvPr/>
        </p:nvSpPr>
        <p:spPr>
          <a:xfrm>
            <a:off x="4919957" y="4248461"/>
            <a:ext cx="374468" cy="893147"/>
          </a:xfrm>
          <a:prstGeom prst="roundRect">
            <a:avLst>
              <a:gd name="adj" fmla="val 11950"/>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1400" b="1" dirty="0">
                <a:solidFill>
                  <a:schemeClr val="bg1">
                    <a:lumMod val="75000"/>
                  </a:schemeClr>
                </a:solidFill>
              </a:rPr>
              <a:t>⑥</a:t>
            </a:r>
          </a:p>
        </p:txBody>
      </p:sp>
      <p:sp>
        <p:nvSpPr>
          <p:cNvPr id="5" name="四角形: メモ 4">
            <a:extLst>
              <a:ext uri="{FF2B5EF4-FFF2-40B4-BE49-F238E27FC236}">
                <a16:creationId xmlns:a16="http://schemas.microsoft.com/office/drawing/2014/main" id="{4E954BD9-05C2-4F67-B597-4B36ECD6D6D3}"/>
              </a:ext>
            </a:extLst>
          </p:cNvPr>
          <p:cNvSpPr/>
          <p:nvPr/>
        </p:nvSpPr>
        <p:spPr>
          <a:xfrm>
            <a:off x="532737" y="5740254"/>
            <a:ext cx="1400566" cy="529917"/>
          </a:xfrm>
          <a:prstGeom prst="foldedCorner">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000" dirty="0">
                <a:solidFill>
                  <a:schemeClr val="tx1"/>
                </a:solidFill>
                <a:latin typeface="+mn-ea"/>
              </a:rPr>
              <a:t>(Step1)</a:t>
            </a:r>
            <a:r>
              <a:rPr kumimoji="1" lang="ja-JP" altLang="en-US" sz="1000" dirty="0">
                <a:solidFill>
                  <a:schemeClr val="tx1"/>
                </a:solidFill>
                <a:latin typeface="+mn-ea"/>
              </a:rPr>
              <a:t>ビジネス要求と品質要件</a:t>
            </a:r>
          </a:p>
        </p:txBody>
      </p:sp>
      <p:sp>
        <p:nvSpPr>
          <p:cNvPr id="4" name="矢印: 上カーブ 3">
            <a:extLst>
              <a:ext uri="{FF2B5EF4-FFF2-40B4-BE49-F238E27FC236}">
                <a16:creationId xmlns:a16="http://schemas.microsoft.com/office/drawing/2014/main" id="{3DA3B614-86FF-44D1-BB56-867830B173F2}"/>
              </a:ext>
            </a:extLst>
          </p:cNvPr>
          <p:cNvSpPr/>
          <p:nvPr/>
        </p:nvSpPr>
        <p:spPr>
          <a:xfrm>
            <a:off x="3717434" y="4808541"/>
            <a:ext cx="340905" cy="179615"/>
          </a:xfrm>
          <a:prstGeom prst="curvedUpArrow">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矢印: 下カーブ 39">
            <a:extLst>
              <a:ext uri="{FF2B5EF4-FFF2-40B4-BE49-F238E27FC236}">
                <a16:creationId xmlns:a16="http://schemas.microsoft.com/office/drawing/2014/main" id="{AF2C245A-E1D8-40A4-8F1A-509DEB55C06B}"/>
              </a:ext>
            </a:extLst>
          </p:cNvPr>
          <p:cNvSpPr/>
          <p:nvPr/>
        </p:nvSpPr>
        <p:spPr>
          <a:xfrm rot="10800000">
            <a:off x="3235931" y="4809643"/>
            <a:ext cx="340796" cy="178513"/>
          </a:xfrm>
          <a:prstGeom prst="curvedDownArrow">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2" name="四角形: 角を丸くする 41">
            <a:extLst>
              <a:ext uri="{FF2B5EF4-FFF2-40B4-BE49-F238E27FC236}">
                <a16:creationId xmlns:a16="http://schemas.microsoft.com/office/drawing/2014/main" id="{E0B69C2E-ACB4-4243-956F-0BEE166CD633}"/>
              </a:ext>
            </a:extLst>
          </p:cNvPr>
          <p:cNvSpPr/>
          <p:nvPr/>
        </p:nvSpPr>
        <p:spPr>
          <a:xfrm>
            <a:off x="1017027" y="4265068"/>
            <a:ext cx="1612962" cy="889233"/>
          </a:xfrm>
          <a:prstGeom prst="roundRect">
            <a:avLst>
              <a:gd name="adj" fmla="val 9012"/>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algn="ctr"/>
            <a:endParaRPr lang="ja-JP" altLang="en-US">
              <a:latin typeface="Libre Franklin"/>
            </a:endParaRPr>
          </a:p>
        </p:txBody>
      </p:sp>
      <p:sp>
        <p:nvSpPr>
          <p:cNvPr id="56" name="四角形: 角を丸くする 55">
            <a:extLst>
              <a:ext uri="{FF2B5EF4-FFF2-40B4-BE49-F238E27FC236}">
                <a16:creationId xmlns:a16="http://schemas.microsoft.com/office/drawing/2014/main" id="{189CFBFE-2A0D-4BD0-A799-59B6674BFFC7}"/>
              </a:ext>
            </a:extLst>
          </p:cNvPr>
          <p:cNvSpPr/>
          <p:nvPr/>
        </p:nvSpPr>
        <p:spPr>
          <a:xfrm>
            <a:off x="4573823" y="4222336"/>
            <a:ext cx="346133" cy="966138"/>
          </a:xfrm>
          <a:prstGeom prst="roundRect">
            <a:avLst>
              <a:gd name="adj" fmla="val 9704"/>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algn="ctr"/>
            <a:endParaRPr lang="ja-JP" altLang="en-US" dirty="0">
              <a:latin typeface="Libre Franklin"/>
            </a:endParaRPr>
          </a:p>
        </p:txBody>
      </p:sp>
      <p:sp>
        <p:nvSpPr>
          <p:cNvPr id="57" name="四角形: 角を丸くする 56">
            <a:extLst>
              <a:ext uri="{FF2B5EF4-FFF2-40B4-BE49-F238E27FC236}">
                <a16:creationId xmlns:a16="http://schemas.microsoft.com/office/drawing/2014/main" id="{D4926327-C4B2-46C8-AAA7-C69480DDFA3F}"/>
              </a:ext>
            </a:extLst>
          </p:cNvPr>
          <p:cNvSpPr/>
          <p:nvPr/>
        </p:nvSpPr>
        <p:spPr>
          <a:xfrm>
            <a:off x="4924311" y="4222335"/>
            <a:ext cx="374082" cy="986700"/>
          </a:xfrm>
          <a:prstGeom prst="roundRect">
            <a:avLst>
              <a:gd name="adj" fmla="val 9704"/>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algn="ctr"/>
            <a:endParaRPr lang="en-US" altLang="ja-JP" dirty="0">
              <a:latin typeface="Libre Franklin"/>
            </a:endParaRPr>
          </a:p>
        </p:txBody>
      </p:sp>
      <p:sp>
        <p:nvSpPr>
          <p:cNvPr id="60" name="矢印: 上カーブ 59">
            <a:extLst>
              <a:ext uri="{FF2B5EF4-FFF2-40B4-BE49-F238E27FC236}">
                <a16:creationId xmlns:a16="http://schemas.microsoft.com/office/drawing/2014/main" id="{A4469F69-ED21-417C-B33C-25013803B2F4}"/>
              </a:ext>
            </a:extLst>
          </p:cNvPr>
          <p:cNvSpPr/>
          <p:nvPr/>
        </p:nvSpPr>
        <p:spPr>
          <a:xfrm>
            <a:off x="4773790" y="5215457"/>
            <a:ext cx="340905" cy="179615"/>
          </a:xfrm>
          <a:prstGeom prst="curvedUpArrow">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algn="ctr"/>
            <a:endParaRPr lang="ja-JP" altLang="en-US">
              <a:solidFill>
                <a:schemeClr val="dk1"/>
              </a:solidFill>
              <a:latin typeface="Libre Franklin"/>
            </a:endParaRPr>
          </a:p>
        </p:txBody>
      </p:sp>
      <p:cxnSp>
        <p:nvCxnSpPr>
          <p:cNvPr id="64" name="コネクタ: カギ線 63">
            <a:extLst>
              <a:ext uri="{FF2B5EF4-FFF2-40B4-BE49-F238E27FC236}">
                <a16:creationId xmlns:a16="http://schemas.microsoft.com/office/drawing/2014/main" id="{AA0EA635-C53E-48B2-8CDB-34B0B223A77B}"/>
              </a:ext>
            </a:extLst>
          </p:cNvPr>
          <p:cNvCxnSpPr>
            <a:cxnSpLocks/>
            <a:stCxn id="5" idx="3"/>
          </p:cNvCxnSpPr>
          <p:nvPr/>
        </p:nvCxnSpPr>
        <p:spPr>
          <a:xfrm flipV="1">
            <a:off x="1933303" y="5390606"/>
            <a:ext cx="1750732" cy="614607"/>
          </a:xfrm>
          <a:prstGeom prst="bentConnector2">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5" name="矢印: 上カーブ 74">
            <a:extLst>
              <a:ext uri="{FF2B5EF4-FFF2-40B4-BE49-F238E27FC236}">
                <a16:creationId xmlns:a16="http://schemas.microsoft.com/office/drawing/2014/main" id="{C638A863-21B2-426D-9527-BEC093EE11BF}"/>
              </a:ext>
            </a:extLst>
          </p:cNvPr>
          <p:cNvSpPr/>
          <p:nvPr/>
        </p:nvSpPr>
        <p:spPr>
          <a:xfrm>
            <a:off x="3933941" y="5210815"/>
            <a:ext cx="1360483" cy="724965"/>
          </a:xfrm>
          <a:prstGeom prst="curvedUpArrow">
            <a:avLst>
              <a:gd name="adj1" fmla="val 14865"/>
              <a:gd name="adj2" fmla="val 3054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algn="ctr"/>
            <a:endParaRPr lang="ja-JP" altLang="en-US">
              <a:solidFill>
                <a:schemeClr val="dk1"/>
              </a:solidFill>
              <a:latin typeface="Libre Franklin"/>
            </a:endParaRPr>
          </a:p>
        </p:txBody>
      </p:sp>
      <p:sp>
        <p:nvSpPr>
          <p:cNvPr id="33" name="四角形: 角を丸くする 32">
            <a:extLst>
              <a:ext uri="{FF2B5EF4-FFF2-40B4-BE49-F238E27FC236}">
                <a16:creationId xmlns:a16="http://schemas.microsoft.com/office/drawing/2014/main" id="{BD955EBC-14C1-458B-A690-B921B54B1495}"/>
              </a:ext>
            </a:extLst>
          </p:cNvPr>
          <p:cNvSpPr/>
          <p:nvPr/>
        </p:nvSpPr>
        <p:spPr>
          <a:xfrm>
            <a:off x="5298357" y="4264881"/>
            <a:ext cx="187235" cy="893147"/>
          </a:xfrm>
          <a:prstGeom prst="roundRect">
            <a:avLst>
              <a:gd name="adj" fmla="val 11950"/>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1400" b="1" dirty="0">
                <a:solidFill>
                  <a:schemeClr val="bg1">
                    <a:lumMod val="75000"/>
                  </a:schemeClr>
                </a:solidFill>
              </a:rPr>
              <a:t>⑦</a:t>
            </a:r>
          </a:p>
        </p:txBody>
      </p:sp>
      <p:sp>
        <p:nvSpPr>
          <p:cNvPr id="34" name="四角形: 角を丸くする 33">
            <a:extLst>
              <a:ext uri="{FF2B5EF4-FFF2-40B4-BE49-F238E27FC236}">
                <a16:creationId xmlns:a16="http://schemas.microsoft.com/office/drawing/2014/main" id="{4627F010-F288-4AEB-B644-05072104BF72}"/>
              </a:ext>
            </a:extLst>
          </p:cNvPr>
          <p:cNvSpPr/>
          <p:nvPr/>
        </p:nvSpPr>
        <p:spPr>
          <a:xfrm>
            <a:off x="5489524" y="4258054"/>
            <a:ext cx="187235" cy="893147"/>
          </a:xfrm>
          <a:prstGeom prst="roundRect">
            <a:avLst>
              <a:gd name="adj" fmla="val 11950"/>
            </a:avLst>
          </a:prstGeom>
          <a:noFill/>
          <a:ln w="254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kumimoji="1" lang="ja-JP" altLang="en-US" sz="1400" b="1" dirty="0">
                <a:solidFill>
                  <a:schemeClr val="bg1">
                    <a:lumMod val="75000"/>
                  </a:schemeClr>
                </a:solidFill>
              </a:rPr>
              <a:t>⑧</a:t>
            </a:r>
          </a:p>
        </p:txBody>
      </p:sp>
      <p:sp>
        <p:nvSpPr>
          <p:cNvPr id="35" name="Google Shape;486;p18">
            <a:extLst>
              <a:ext uri="{FF2B5EF4-FFF2-40B4-BE49-F238E27FC236}">
                <a16:creationId xmlns:a16="http://schemas.microsoft.com/office/drawing/2014/main" id="{6BBA94BA-D602-5120-A3BC-BF7E640C1267}"/>
              </a:ext>
            </a:extLst>
          </p:cNvPr>
          <p:cNvSpPr/>
          <p:nvPr/>
        </p:nvSpPr>
        <p:spPr>
          <a:xfrm>
            <a:off x="740895" y="5211133"/>
            <a:ext cx="2802524" cy="455000"/>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Libre Franklin"/>
              <a:ea typeface="Libre Franklin"/>
              <a:cs typeface="Libre Franklin"/>
              <a:sym typeface="Libre Franklin"/>
            </a:endParaRPr>
          </a:p>
        </p:txBody>
      </p:sp>
      <p:sp>
        <p:nvSpPr>
          <p:cNvPr id="36" name="Google Shape;477;p18">
            <a:extLst>
              <a:ext uri="{FF2B5EF4-FFF2-40B4-BE49-F238E27FC236}">
                <a16:creationId xmlns:a16="http://schemas.microsoft.com/office/drawing/2014/main" id="{C7CC607F-01BE-998D-194F-3794FDC4FE80}"/>
              </a:ext>
            </a:extLst>
          </p:cNvPr>
          <p:cNvSpPr/>
          <p:nvPr/>
        </p:nvSpPr>
        <p:spPr>
          <a:xfrm>
            <a:off x="434733" y="4261092"/>
            <a:ext cx="569298" cy="950041"/>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37" name="Google Shape;477;p18">
            <a:extLst>
              <a:ext uri="{FF2B5EF4-FFF2-40B4-BE49-F238E27FC236}">
                <a16:creationId xmlns:a16="http://schemas.microsoft.com/office/drawing/2014/main" id="{84934D34-859A-68EC-D048-189C6CA23DCD}"/>
              </a:ext>
            </a:extLst>
          </p:cNvPr>
          <p:cNvSpPr/>
          <p:nvPr/>
        </p:nvSpPr>
        <p:spPr>
          <a:xfrm>
            <a:off x="3093716" y="4251761"/>
            <a:ext cx="1115592" cy="950041"/>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38" name="Google Shape;486;p18">
            <a:extLst>
              <a:ext uri="{FF2B5EF4-FFF2-40B4-BE49-F238E27FC236}">
                <a16:creationId xmlns:a16="http://schemas.microsoft.com/office/drawing/2014/main" id="{099D0637-B91C-DF5D-4806-CD01693958C0}"/>
              </a:ext>
            </a:extLst>
          </p:cNvPr>
          <p:cNvSpPr/>
          <p:nvPr/>
        </p:nvSpPr>
        <p:spPr>
          <a:xfrm>
            <a:off x="1966192" y="5211133"/>
            <a:ext cx="2802524" cy="455000"/>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Libre Franklin"/>
              <a:ea typeface="Libre Franklin"/>
              <a:cs typeface="Libre Franklin"/>
              <a:sym typeface="Libre Franklin"/>
            </a:endParaRPr>
          </a:p>
        </p:txBody>
      </p:sp>
      <p:sp>
        <p:nvSpPr>
          <p:cNvPr id="39" name="Title 1">
            <a:extLst>
              <a:ext uri="{FF2B5EF4-FFF2-40B4-BE49-F238E27FC236}">
                <a16:creationId xmlns:a16="http://schemas.microsoft.com/office/drawing/2014/main" id="{65230455-89CC-FE6C-FB2B-97B5D3D3346C}"/>
              </a:ext>
            </a:extLst>
          </p:cNvPr>
          <p:cNvSpPr txBox="1">
            <a:spLocks/>
          </p:cNvSpPr>
          <p:nvPr/>
        </p:nvSpPr>
        <p:spPr>
          <a:xfrm>
            <a:off x="532737" y="286604"/>
            <a:ext cx="10622943" cy="504506"/>
          </a:xfrm>
          <a:prstGeom prst="rect">
            <a:avLst/>
          </a:prstGeom>
        </p:spPr>
        <p:txBody>
          <a:bodyPr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Step2</a:t>
            </a:r>
            <a:r>
              <a:rPr lang="ja-JP" altLang="en-US" sz="3600" dirty="0"/>
              <a:t>　</a:t>
            </a:r>
            <a:r>
              <a:rPr lang="en-US" altLang="ja-JP" sz="3600" dirty="0"/>
              <a:t>DQ</a:t>
            </a:r>
            <a:r>
              <a:rPr lang="ja-JP" altLang="en-US" sz="3600" dirty="0"/>
              <a:t>管理対象の検討</a:t>
            </a:r>
            <a:endParaRPr lang="en-US" sz="3600" dirty="0"/>
          </a:p>
        </p:txBody>
      </p:sp>
      <p:sp>
        <p:nvSpPr>
          <p:cNvPr id="8" name="フッター プレースホルダー 7">
            <a:extLst>
              <a:ext uri="{FF2B5EF4-FFF2-40B4-BE49-F238E27FC236}">
                <a16:creationId xmlns:a16="http://schemas.microsoft.com/office/drawing/2014/main" id="{1A2E3308-4C56-E879-1E5C-223F21F8188E}"/>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15" name="スライド番号プレースホルダー 14">
            <a:extLst>
              <a:ext uri="{FF2B5EF4-FFF2-40B4-BE49-F238E27FC236}">
                <a16:creationId xmlns:a16="http://schemas.microsoft.com/office/drawing/2014/main" id="{1508A06B-F898-3BA4-284A-844A6B339CB6}"/>
              </a:ext>
            </a:extLst>
          </p:cNvPr>
          <p:cNvSpPr>
            <a:spLocks noGrp="1"/>
          </p:cNvSpPr>
          <p:nvPr>
            <p:ph type="sldNum" sz="quarter" idx="12"/>
          </p:nvPr>
        </p:nvSpPr>
        <p:spPr/>
        <p:txBody>
          <a:bodyPr/>
          <a:lstStyle/>
          <a:p>
            <a:pPr rtl="0"/>
            <a:fld id="{3A98EE3D-8CD1-4C3F-BD1C-C98C9596463C}" type="slidenum">
              <a:rPr lang="en-US" smtClean="0"/>
              <a:t>29</a:t>
            </a:fld>
            <a:endParaRPr lang="en-US" dirty="0"/>
          </a:p>
        </p:txBody>
      </p:sp>
    </p:spTree>
    <p:extLst>
      <p:ext uri="{BB962C8B-B14F-4D97-AF65-F5344CB8AC3E}">
        <p14:creationId xmlns:p14="http://schemas.microsoft.com/office/powerpoint/2010/main" val="26603497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テキスト ボックス 45">
            <a:extLst>
              <a:ext uri="{FF2B5EF4-FFF2-40B4-BE49-F238E27FC236}">
                <a16:creationId xmlns:a16="http://schemas.microsoft.com/office/drawing/2014/main" id="{B52599F3-EBE1-46EF-AE8D-0032C17AE7D2}"/>
              </a:ext>
            </a:extLst>
          </p:cNvPr>
          <p:cNvSpPr txBox="1"/>
          <p:nvPr/>
        </p:nvSpPr>
        <p:spPr>
          <a:xfrm>
            <a:off x="476871" y="1589874"/>
            <a:ext cx="11239928" cy="3970318"/>
          </a:xfrm>
          <a:prstGeom prst="rect">
            <a:avLst/>
          </a:prstGeom>
          <a:noFill/>
        </p:spPr>
        <p:txBody>
          <a:bodyPr wrap="square" rtlCol="0">
            <a:spAutoFit/>
          </a:bodyPr>
          <a:lstStyle/>
          <a:p>
            <a:pPr marL="285750" indent="-285750">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本ドキュメントは、</a:t>
            </a:r>
            <a:r>
              <a:rPr kumimoji="1" lang="en-US" altLang="ja-JP" dirty="0">
                <a:latin typeface="Meiryo UI" panose="020B0604030504040204" pitchFamily="50" charset="-128"/>
                <a:ea typeface="Meiryo UI" panose="020B0604030504040204" pitchFamily="50" charset="-128"/>
              </a:rPr>
              <a:t>DMBOK1</a:t>
            </a:r>
            <a:r>
              <a:rPr kumimoji="1" lang="ja-JP" altLang="en-US" dirty="0">
                <a:latin typeface="Meiryo UI" panose="020B0604030504040204" pitchFamily="50" charset="-128"/>
                <a:ea typeface="Meiryo UI" panose="020B0604030504040204" pitchFamily="50" charset="-128"/>
              </a:rPr>
              <a:t>、</a:t>
            </a:r>
            <a:r>
              <a:rPr kumimoji="1" lang="en-US" altLang="ja-JP" dirty="0">
                <a:latin typeface="Meiryo UI" panose="020B0604030504040204" pitchFamily="50" charset="-128"/>
                <a:ea typeface="Meiryo UI" panose="020B0604030504040204" pitchFamily="50" charset="-128"/>
              </a:rPr>
              <a:t>2</a:t>
            </a:r>
            <a:r>
              <a:rPr kumimoji="1" lang="ja-JP" altLang="en-US" dirty="0">
                <a:latin typeface="Meiryo UI" panose="020B0604030504040204" pitchFamily="50" charset="-128"/>
                <a:ea typeface="Meiryo UI" panose="020B0604030504040204" pitchFamily="50" charset="-128"/>
              </a:rPr>
              <a:t>のデータ品質管理のアクティビティを元に実際にどのような成果物を作成すべきか整理した「</a:t>
            </a:r>
            <a:r>
              <a:rPr lang="en-US" altLang="ja-JP" b="1" i="0" u="sng" strike="noStrike" dirty="0">
                <a:solidFill>
                  <a:srgbClr val="000000"/>
                </a:solidFill>
                <a:effectLst/>
                <a:latin typeface="Meiryo UI" panose="020B0604030504040204" pitchFamily="50" charset="-128"/>
                <a:ea typeface="Meiryo UI" panose="020B0604030504040204" pitchFamily="50" charset="-128"/>
                <a:hlinkClick r:id="rId3"/>
              </a:rPr>
              <a:t>DAMAJ_DQM_</a:t>
            </a:r>
            <a:r>
              <a:rPr lang="ja-JP" altLang="en-US" b="1" i="0" u="sng" strike="noStrike" dirty="0">
                <a:solidFill>
                  <a:srgbClr val="000000"/>
                </a:solidFill>
                <a:effectLst/>
                <a:latin typeface="Meiryo UI" panose="020B0604030504040204" pitchFamily="50" charset="-128"/>
                <a:ea typeface="Meiryo UI" panose="020B0604030504040204" pitchFamily="50" charset="-128"/>
                <a:hlinkClick r:id="rId3"/>
              </a:rPr>
              <a:t>ワークシート</a:t>
            </a:r>
            <a:r>
              <a:rPr lang="en-US" altLang="ja-JP" b="1" i="0" u="sng" strike="noStrike" dirty="0">
                <a:solidFill>
                  <a:srgbClr val="000000"/>
                </a:solidFill>
                <a:effectLst/>
                <a:latin typeface="Meiryo UI" panose="020B0604030504040204" pitchFamily="50" charset="-128"/>
                <a:ea typeface="Meiryo UI" panose="020B0604030504040204" pitchFamily="50" charset="-128"/>
                <a:hlinkClick r:id="rId3"/>
              </a:rPr>
              <a:t>_Ver2.0</a:t>
            </a:r>
            <a:r>
              <a:rPr lang="ja-JP" altLang="en-US" b="1" i="0" u="sng" strike="noStrike" dirty="0">
                <a:solidFill>
                  <a:srgbClr val="000000"/>
                </a:solidFill>
                <a:effectLst/>
                <a:latin typeface="Meiryo UI" panose="020B0604030504040204" pitchFamily="50" charset="-128"/>
                <a:ea typeface="Meiryo UI" panose="020B0604030504040204" pitchFamily="50" charset="-128"/>
              </a:rPr>
              <a:t>」</a:t>
            </a:r>
            <a:r>
              <a:rPr lang="ja-JP" altLang="en-US" i="0" strike="noStrike" dirty="0">
                <a:solidFill>
                  <a:srgbClr val="000000"/>
                </a:solidFill>
                <a:effectLst/>
                <a:latin typeface="Meiryo UI" panose="020B0604030504040204" pitchFamily="50" charset="-128"/>
                <a:ea typeface="Meiryo UI" panose="020B0604030504040204" pitchFamily="50" charset="-128"/>
              </a:rPr>
              <a:t>の解説資料です。</a:t>
            </a:r>
            <a:endParaRPr lang="en-US" altLang="ja-JP" i="0" strike="noStrike" dirty="0">
              <a:solidFill>
                <a:srgbClr val="000000"/>
              </a:solidFill>
              <a:effectLst/>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dirty="0">
              <a:solidFill>
                <a:srgbClr val="00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ワークシートの作成にあたって各項目を記入する際の検討内容や</a:t>
            </a:r>
            <a:r>
              <a:rPr kumimoji="1" lang="en-US" altLang="ja-JP" dirty="0">
                <a:latin typeface="Meiryo UI" panose="020B0604030504040204" pitchFamily="50" charset="-128"/>
                <a:ea typeface="Meiryo UI" panose="020B0604030504040204" pitchFamily="50" charset="-128"/>
              </a:rPr>
              <a:t>Tips</a:t>
            </a:r>
            <a:r>
              <a:rPr kumimoji="1" lang="ja-JP" altLang="en-US" dirty="0">
                <a:latin typeface="Meiryo UI" panose="020B0604030504040204" pitchFamily="50" charset="-128"/>
                <a:ea typeface="Meiryo UI" panose="020B0604030504040204" pitchFamily="50" charset="-128"/>
              </a:rPr>
              <a:t>を記載しています。</a:t>
            </a: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データ品質の課題に対して、どのように効果の高い範囲を特定し、品質をチェックし、改善を図り、モニタリング運用をするかといった</a:t>
            </a:r>
            <a:r>
              <a:rPr kumimoji="1" lang="ja-JP" altLang="en-US" b="1" u="sng" dirty="0">
                <a:latin typeface="Meiryo UI" panose="020B0604030504040204" pitchFamily="50" charset="-128"/>
                <a:ea typeface="Meiryo UI" panose="020B0604030504040204" pitchFamily="50" charset="-128"/>
              </a:rPr>
              <a:t>データ品質管理のサイクルを回していく活動のガイドです</a:t>
            </a:r>
            <a:r>
              <a:rPr kumimoji="1" lang="ja-JP" altLang="en-US" dirty="0">
                <a:latin typeface="Meiryo UI" panose="020B0604030504040204" pitchFamily="50" charset="-128"/>
                <a:ea typeface="Meiryo UI" panose="020B0604030504040204" pitchFamily="50" charset="-128"/>
              </a:rPr>
              <a:t>。</a:t>
            </a: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データ品質の課題に対して、システム改修によって解決を図るケースもありますが、本ドキュメントでは対象外としています。</a:t>
            </a: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データマネジメント全般にかかわる用語やデータオーナ</a:t>
            </a:r>
            <a:r>
              <a:rPr kumimoji="1" lang="en-US" altLang="ja-JP" dirty="0">
                <a:latin typeface="Meiryo UI" panose="020B0604030504040204" pitchFamily="50" charset="-128"/>
                <a:ea typeface="Meiryo UI" panose="020B0604030504040204" pitchFamily="50" charset="-128"/>
              </a:rPr>
              <a:t>/</a:t>
            </a:r>
            <a:r>
              <a:rPr kumimoji="1" lang="ja-JP" altLang="en-US" dirty="0">
                <a:latin typeface="Meiryo UI" panose="020B0604030504040204" pitchFamily="50" charset="-128"/>
                <a:ea typeface="Meiryo UI" panose="020B0604030504040204" pitchFamily="50" charset="-128"/>
              </a:rPr>
              <a:t>データスチュワード等の担当・役割は本書では定義していません。</a:t>
            </a:r>
            <a:r>
              <a:rPr kumimoji="1" lang="en-US" altLang="ja-JP" dirty="0">
                <a:latin typeface="Meiryo UI" panose="020B0604030504040204" pitchFamily="50" charset="-128"/>
                <a:ea typeface="Meiryo UI" panose="020B0604030504040204" pitchFamily="50" charset="-128"/>
              </a:rPr>
              <a:t>DMBOK1</a:t>
            </a:r>
            <a:r>
              <a:rPr kumimoji="1" lang="ja-JP" altLang="en-US" dirty="0">
                <a:latin typeface="Meiryo UI" panose="020B0604030504040204" pitchFamily="50" charset="-128"/>
                <a:ea typeface="Meiryo UI" panose="020B0604030504040204" pitchFamily="50" charset="-128"/>
              </a:rPr>
              <a:t>、</a:t>
            </a:r>
            <a:r>
              <a:rPr kumimoji="1" lang="en-US" altLang="ja-JP" dirty="0">
                <a:latin typeface="Meiryo UI" panose="020B0604030504040204" pitchFamily="50" charset="-128"/>
                <a:ea typeface="Meiryo UI" panose="020B0604030504040204" pitchFamily="50" charset="-128"/>
              </a:rPr>
              <a:t>2</a:t>
            </a:r>
            <a:r>
              <a:rPr kumimoji="1" lang="ja-JP" altLang="en-US" dirty="0">
                <a:latin typeface="Meiryo UI" panose="020B0604030504040204" pitchFamily="50" charset="-128"/>
                <a:ea typeface="Meiryo UI" panose="020B0604030504040204" pitchFamily="50" charset="-128"/>
              </a:rPr>
              <a:t>をご参照下さい。</a:t>
            </a: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ja-JP" altLang="en-US" dirty="0">
              <a:latin typeface="Meiryo UI" panose="020B0604030504040204" pitchFamily="50" charset="-128"/>
              <a:ea typeface="Meiryo UI" panose="020B0604030504040204" pitchFamily="50" charset="-128"/>
            </a:endParaRPr>
          </a:p>
        </p:txBody>
      </p:sp>
      <p:sp>
        <p:nvSpPr>
          <p:cNvPr id="36" name="Title 1">
            <a:extLst>
              <a:ext uri="{FF2B5EF4-FFF2-40B4-BE49-F238E27FC236}">
                <a16:creationId xmlns:a16="http://schemas.microsoft.com/office/drawing/2014/main" id="{0035A9DA-6EB5-15D5-8A5E-297F3F8851F2}"/>
              </a:ext>
            </a:extLst>
          </p:cNvPr>
          <p:cNvSpPr txBox="1">
            <a:spLocks/>
          </p:cNvSpPr>
          <p:nvPr/>
        </p:nvSpPr>
        <p:spPr>
          <a:xfrm>
            <a:off x="532737" y="286604"/>
            <a:ext cx="10622943" cy="504506"/>
          </a:xfrm>
          <a:prstGeom prst="rect">
            <a:avLst/>
          </a:prstGeom>
        </p:spPr>
        <p:txBody>
          <a:bodyPr>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ja-JP" altLang="en-US" sz="3600" dirty="0"/>
              <a:t>本ドキュメントの位置づけ</a:t>
            </a:r>
            <a:endParaRPr lang="en-US" sz="3600" dirty="0"/>
          </a:p>
        </p:txBody>
      </p:sp>
      <p:sp>
        <p:nvSpPr>
          <p:cNvPr id="3" name="フッター プレースホルダー 2">
            <a:extLst>
              <a:ext uri="{FF2B5EF4-FFF2-40B4-BE49-F238E27FC236}">
                <a16:creationId xmlns:a16="http://schemas.microsoft.com/office/drawing/2014/main" id="{AE99002B-FF5A-00FF-1852-18BAE78ACD91}"/>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07FC2F8E-5330-AB1A-3745-BB6B2BE05650}"/>
              </a:ext>
            </a:extLst>
          </p:cNvPr>
          <p:cNvSpPr>
            <a:spLocks noGrp="1"/>
          </p:cNvSpPr>
          <p:nvPr>
            <p:ph type="sldNum" sz="quarter" idx="12"/>
          </p:nvPr>
        </p:nvSpPr>
        <p:spPr/>
        <p:txBody>
          <a:bodyPr/>
          <a:lstStyle/>
          <a:p>
            <a:pPr rtl="0"/>
            <a:fld id="{3A98EE3D-8CD1-4C3F-BD1C-C98C9596463C}" type="slidenum">
              <a:rPr lang="en-US" smtClean="0"/>
              <a:t>3</a:t>
            </a:fld>
            <a:endParaRPr lang="en-US" dirty="0"/>
          </a:p>
        </p:txBody>
      </p:sp>
    </p:spTree>
    <p:extLst>
      <p:ext uri="{BB962C8B-B14F-4D97-AF65-F5344CB8AC3E}">
        <p14:creationId xmlns:p14="http://schemas.microsoft.com/office/powerpoint/2010/main" val="23218911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8B48B68-730F-41C5-873C-C7452EF40E2A}"/>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Step2</a:t>
            </a:r>
            <a:r>
              <a:rPr lang="ja-JP" altLang="en-US" dirty="0"/>
              <a:t>　</a:t>
            </a:r>
            <a:r>
              <a:rPr lang="en-US" altLang="ja-JP" dirty="0"/>
              <a:t>DQ</a:t>
            </a:r>
            <a:r>
              <a:rPr lang="ja-JP" altLang="en-US" dirty="0"/>
              <a:t>管理対象の検討</a:t>
            </a:r>
            <a:endParaRPr lang="en-US" dirty="0"/>
          </a:p>
        </p:txBody>
      </p:sp>
      <p:sp>
        <p:nvSpPr>
          <p:cNvPr id="4" name="テキスト ボックス 3">
            <a:extLst>
              <a:ext uri="{FF2B5EF4-FFF2-40B4-BE49-F238E27FC236}">
                <a16:creationId xmlns:a16="http://schemas.microsoft.com/office/drawing/2014/main" id="{BB5BC4B6-A1D5-4855-93D9-9402C6391449}"/>
              </a:ext>
            </a:extLst>
          </p:cNvPr>
          <p:cNvSpPr txBox="1"/>
          <p:nvPr/>
        </p:nvSpPr>
        <p:spPr>
          <a:xfrm>
            <a:off x="476871" y="852755"/>
            <a:ext cx="11239928" cy="954107"/>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測定可能性</a:t>
            </a:r>
            <a:r>
              <a:rPr kumimoji="1" lang="en-US" altLang="ja-JP" sz="2000" i="1" dirty="0">
                <a:solidFill>
                  <a:srgbClr val="0070C0"/>
                </a:solidFill>
              </a:rPr>
              <a:t>(</a:t>
            </a:r>
            <a:r>
              <a:rPr kumimoji="1" lang="ja-JP" altLang="en-US" sz="2000" i="1" dirty="0">
                <a:solidFill>
                  <a:srgbClr val="0070C0"/>
                </a:solidFill>
              </a:rPr>
              <a:t>測定可否</a:t>
            </a:r>
            <a:r>
              <a:rPr kumimoji="1" lang="en-US" altLang="ja-JP" sz="2000" i="1" dirty="0">
                <a:solidFill>
                  <a:srgbClr val="0070C0"/>
                </a:solidFill>
              </a:rPr>
              <a:t>)</a:t>
            </a:r>
            <a:r>
              <a:rPr kumimoji="1" lang="ja-JP" altLang="en-US" sz="2000" i="1" dirty="0">
                <a:solidFill>
                  <a:srgbClr val="0070C0"/>
                </a:solidFill>
              </a:rPr>
              <a:t>とビジネス関連性（ビジネスへの影響の大きさ）</a:t>
            </a:r>
            <a:endParaRPr kumimoji="1" lang="en-US" altLang="ja-JP" sz="2000" i="1" dirty="0">
              <a:solidFill>
                <a:srgbClr val="0070C0"/>
              </a:solidFill>
            </a:endParaRPr>
          </a:p>
          <a:p>
            <a:r>
              <a:rPr kumimoji="1" lang="ja-JP" altLang="en-US" dirty="0"/>
              <a:t>ビジネスへの影響が大きいデータセットが必ずしも測定可能とは限りません。ビジネス影響度の大きいデータセットを測定可能な状態にするなどを見極めるためにも、生成プロセス評価など後続作業も必要です。</a:t>
            </a:r>
            <a:endParaRPr kumimoji="1" lang="en-US" altLang="ja-JP" dirty="0"/>
          </a:p>
        </p:txBody>
      </p:sp>
      <p:pic>
        <p:nvPicPr>
          <p:cNvPr id="6" name="図 5">
            <a:extLst>
              <a:ext uri="{FF2B5EF4-FFF2-40B4-BE49-F238E27FC236}">
                <a16:creationId xmlns:a16="http://schemas.microsoft.com/office/drawing/2014/main" id="{DD634907-7A7E-40CF-9BFE-AB2701866190}"/>
              </a:ext>
            </a:extLst>
          </p:cNvPr>
          <p:cNvPicPr>
            <a:picLocks noChangeAspect="1"/>
          </p:cNvPicPr>
          <p:nvPr/>
        </p:nvPicPr>
        <p:blipFill>
          <a:blip r:embed="rId2"/>
          <a:stretch>
            <a:fillRect/>
          </a:stretch>
        </p:blipFill>
        <p:spPr>
          <a:xfrm>
            <a:off x="535585" y="1871989"/>
            <a:ext cx="5064955" cy="3765414"/>
          </a:xfrm>
          <a:prstGeom prst="rect">
            <a:avLst/>
          </a:prstGeom>
        </p:spPr>
      </p:pic>
      <p:sp>
        <p:nvSpPr>
          <p:cNvPr id="14" name="四角形: 角を丸くする 13">
            <a:extLst>
              <a:ext uri="{FF2B5EF4-FFF2-40B4-BE49-F238E27FC236}">
                <a16:creationId xmlns:a16="http://schemas.microsoft.com/office/drawing/2014/main" id="{22269537-542D-4EA0-BA0D-DE3C356C6E2F}"/>
              </a:ext>
            </a:extLst>
          </p:cNvPr>
          <p:cNvSpPr/>
          <p:nvPr/>
        </p:nvSpPr>
        <p:spPr>
          <a:xfrm>
            <a:off x="532737" y="4888588"/>
            <a:ext cx="800407" cy="748816"/>
          </a:xfrm>
          <a:prstGeom prst="roundRect">
            <a:avLst>
              <a:gd name="adj" fmla="val 11950"/>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Content Placeholder 5">
            <a:extLst>
              <a:ext uri="{FF2B5EF4-FFF2-40B4-BE49-F238E27FC236}">
                <a16:creationId xmlns:a16="http://schemas.microsoft.com/office/drawing/2014/main" id="{13EF9B96-FFA3-40BD-A0F0-89CFB1CB4C84}"/>
              </a:ext>
            </a:extLst>
          </p:cNvPr>
          <p:cNvSpPr txBox="1">
            <a:spLocks/>
          </p:cNvSpPr>
          <p:nvPr/>
        </p:nvSpPr>
        <p:spPr>
          <a:xfrm>
            <a:off x="5908188" y="1865846"/>
            <a:ext cx="5459723" cy="2490504"/>
          </a:xfrm>
          <a:prstGeom prst="rect">
            <a:avLst/>
          </a:prstGeom>
        </p:spPr>
        <p:txBody>
          <a:bodyPr>
            <a:norm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a:spcBef>
                <a:spcPts val="0"/>
              </a:spcBef>
            </a:pPr>
            <a:r>
              <a:rPr lang="ja-JP" altLang="en-US" sz="1600" dirty="0"/>
              <a:t>ビジネスへの影響が大きいデータセットが必ずしも測定可能な状態であるとは限りません。</a:t>
            </a:r>
            <a:endParaRPr lang="en-US" altLang="ja-JP" sz="1600" dirty="0"/>
          </a:p>
          <a:p>
            <a:pPr>
              <a:spcBef>
                <a:spcPts val="0"/>
              </a:spcBef>
            </a:pPr>
            <a:r>
              <a:rPr lang="ja-JP" altLang="en-US" sz="1600" dirty="0"/>
              <a:t>この場合、データセット生成プロセスや更新プロセスを評価し、測定可能な状態にするか、品質要件を満たすプロセスに変更する必要があります。</a:t>
            </a:r>
            <a:endParaRPr lang="en-US" altLang="ja-JP" sz="1600" dirty="0"/>
          </a:p>
          <a:p>
            <a:pPr>
              <a:spcBef>
                <a:spcPts val="0"/>
              </a:spcBef>
            </a:pPr>
            <a:endParaRPr lang="en-US" altLang="ja-JP" sz="1600" dirty="0"/>
          </a:p>
          <a:p>
            <a:pPr>
              <a:spcBef>
                <a:spcPts val="0"/>
              </a:spcBef>
            </a:pPr>
            <a:r>
              <a:rPr lang="ja-JP" altLang="en-US" sz="1600" dirty="0"/>
              <a:t>測定可能でないデータセットであっても、ビジネスの影響が大きい場合、生成プロセス評価など後続作業も必要です。</a:t>
            </a:r>
            <a:endParaRPr lang="en-US" sz="1600" dirty="0"/>
          </a:p>
        </p:txBody>
      </p:sp>
      <p:sp>
        <p:nvSpPr>
          <p:cNvPr id="16" name="四角形: 角を丸くする 15">
            <a:extLst>
              <a:ext uri="{FF2B5EF4-FFF2-40B4-BE49-F238E27FC236}">
                <a16:creationId xmlns:a16="http://schemas.microsoft.com/office/drawing/2014/main" id="{2CAF2200-72B0-4174-B2B5-7EA3610959BB}"/>
              </a:ext>
            </a:extLst>
          </p:cNvPr>
          <p:cNvSpPr/>
          <p:nvPr/>
        </p:nvSpPr>
        <p:spPr>
          <a:xfrm>
            <a:off x="3897502" y="4888588"/>
            <a:ext cx="551607" cy="748816"/>
          </a:xfrm>
          <a:prstGeom prst="roundRect">
            <a:avLst>
              <a:gd name="adj" fmla="val 11950"/>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四角形: 角を丸くする 16">
            <a:extLst>
              <a:ext uri="{FF2B5EF4-FFF2-40B4-BE49-F238E27FC236}">
                <a16:creationId xmlns:a16="http://schemas.microsoft.com/office/drawing/2014/main" id="{CDDAF709-D387-4A4B-9AB5-7FA6C21DD84C}"/>
              </a:ext>
            </a:extLst>
          </p:cNvPr>
          <p:cNvSpPr/>
          <p:nvPr/>
        </p:nvSpPr>
        <p:spPr>
          <a:xfrm>
            <a:off x="5029742" y="4896180"/>
            <a:ext cx="551607" cy="748816"/>
          </a:xfrm>
          <a:prstGeom prst="roundRect">
            <a:avLst>
              <a:gd name="adj" fmla="val 11950"/>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コネクタ: 曲線 17">
            <a:extLst>
              <a:ext uri="{FF2B5EF4-FFF2-40B4-BE49-F238E27FC236}">
                <a16:creationId xmlns:a16="http://schemas.microsoft.com/office/drawing/2014/main" id="{8D892DA5-34D4-45F1-8312-30B29539F5F9}"/>
              </a:ext>
            </a:extLst>
          </p:cNvPr>
          <p:cNvCxnSpPr>
            <a:stCxn id="14" idx="2"/>
            <a:endCxn id="16" idx="2"/>
          </p:cNvCxnSpPr>
          <p:nvPr/>
        </p:nvCxnSpPr>
        <p:spPr>
          <a:xfrm rot="16200000" flipH="1">
            <a:off x="2553123" y="4017221"/>
            <a:ext cx="12700" cy="3240365"/>
          </a:xfrm>
          <a:prstGeom prst="curvedConnector3">
            <a:avLst>
              <a:gd name="adj1" fmla="val 1800000"/>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0" name="コネクタ: 曲線 19">
            <a:extLst>
              <a:ext uri="{FF2B5EF4-FFF2-40B4-BE49-F238E27FC236}">
                <a16:creationId xmlns:a16="http://schemas.microsoft.com/office/drawing/2014/main" id="{34335024-61C7-4D07-96C7-3627841D3FDA}"/>
              </a:ext>
            </a:extLst>
          </p:cNvPr>
          <p:cNvCxnSpPr>
            <a:cxnSpLocks/>
            <a:stCxn id="14" idx="2"/>
            <a:endCxn id="17" idx="2"/>
          </p:cNvCxnSpPr>
          <p:nvPr/>
        </p:nvCxnSpPr>
        <p:spPr>
          <a:xfrm rot="16200000" flipH="1">
            <a:off x="3115447" y="3454897"/>
            <a:ext cx="7592" cy="4372605"/>
          </a:xfrm>
          <a:prstGeom prst="curvedConnector3">
            <a:avLst>
              <a:gd name="adj1" fmla="val 3111064"/>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7" name="フッター プレースホルダー 6">
            <a:extLst>
              <a:ext uri="{FF2B5EF4-FFF2-40B4-BE49-F238E27FC236}">
                <a16:creationId xmlns:a16="http://schemas.microsoft.com/office/drawing/2014/main" id="{1EDEF975-0FE0-AE50-3835-B29316C5E494}"/>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8" name="スライド番号プレースホルダー 7">
            <a:extLst>
              <a:ext uri="{FF2B5EF4-FFF2-40B4-BE49-F238E27FC236}">
                <a16:creationId xmlns:a16="http://schemas.microsoft.com/office/drawing/2014/main" id="{F6944271-2514-B0E8-DEB5-FA463DBBA76E}"/>
              </a:ext>
            </a:extLst>
          </p:cNvPr>
          <p:cNvSpPr>
            <a:spLocks noGrp="1"/>
          </p:cNvSpPr>
          <p:nvPr>
            <p:ph type="sldNum" sz="quarter" idx="12"/>
          </p:nvPr>
        </p:nvSpPr>
        <p:spPr/>
        <p:txBody>
          <a:bodyPr/>
          <a:lstStyle/>
          <a:p>
            <a:pPr rtl="0"/>
            <a:fld id="{3A98EE3D-8CD1-4C3F-BD1C-C98C9596463C}" type="slidenum">
              <a:rPr lang="en-US" smtClean="0"/>
              <a:t>30</a:t>
            </a:fld>
            <a:endParaRPr lang="en-US" dirty="0"/>
          </a:p>
        </p:txBody>
      </p:sp>
    </p:spTree>
    <p:extLst>
      <p:ext uri="{BB962C8B-B14F-4D97-AF65-F5344CB8AC3E}">
        <p14:creationId xmlns:p14="http://schemas.microsoft.com/office/powerpoint/2010/main" val="37010250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8B48B68-730F-41C5-873C-C7452EF40E2A}"/>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Step2</a:t>
            </a:r>
            <a:r>
              <a:rPr lang="ja-JP" altLang="en-US" dirty="0"/>
              <a:t>　</a:t>
            </a:r>
            <a:r>
              <a:rPr lang="en-US" altLang="ja-JP" dirty="0"/>
              <a:t>DQ</a:t>
            </a:r>
            <a:r>
              <a:rPr lang="ja-JP" altLang="en-US" dirty="0"/>
              <a:t>管理対象の検討</a:t>
            </a:r>
            <a:endParaRPr lang="en-US" dirty="0"/>
          </a:p>
        </p:txBody>
      </p:sp>
      <p:sp>
        <p:nvSpPr>
          <p:cNvPr id="4" name="テキスト ボックス 3">
            <a:extLst>
              <a:ext uri="{FF2B5EF4-FFF2-40B4-BE49-F238E27FC236}">
                <a16:creationId xmlns:a16="http://schemas.microsoft.com/office/drawing/2014/main" id="{BB5BC4B6-A1D5-4855-93D9-9402C6391449}"/>
              </a:ext>
            </a:extLst>
          </p:cNvPr>
          <p:cNvSpPr txBox="1"/>
          <p:nvPr/>
        </p:nvSpPr>
        <p:spPr>
          <a:xfrm>
            <a:off x="476871" y="852755"/>
            <a:ext cx="11239928" cy="954107"/>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ビジネス関連性（ビジネスへの影響の大きさ）の判断方法</a:t>
            </a:r>
            <a:endParaRPr kumimoji="1" lang="en-US" altLang="ja-JP" sz="2000" i="1" dirty="0">
              <a:solidFill>
                <a:srgbClr val="0070C0"/>
              </a:solidFill>
            </a:endParaRPr>
          </a:p>
          <a:p>
            <a:r>
              <a:rPr kumimoji="1" lang="ja-JP" altLang="en-US" dirty="0"/>
              <a:t>ビジネスへの影響の大きさは数値化すると分かりやすくなります。ビジネスへの影響が大きいデータセットを見極めて品質管理を実施することが望ましいでしょう。</a:t>
            </a:r>
            <a:endParaRPr kumimoji="1" lang="en-US" altLang="ja-JP" dirty="0"/>
          </a:p>
        </p:txBody>
      </p:sp>
      <p:sp>
        <p:nvSpPr>
          <p:cNvPr id="15" name="Content Placeholder 5">
            <a:extLst>
              <a:ext uri="{FF2B5EF4-FFF2-40B4-BE49-F238E27FC236}">
                <a16:creationId xmlns:a16="http://schemas.microsoft.com/office/drawing/2014/main" id="{13EF9B96-FFA3-40BD-A0F0-89CFB1CB4C84}"/>
              </a:ext>
            </a:extLst>
          </p:cNvPr>
          <p:cNvSpPr txBox="1">
            <a:spLocks/>
          </p:cNvSpPr>
          <p:nvPr/>
        </p:nvSpPr>
        <p:spPr>
          <a:xfrm>
            <a:off x="5908188" y="1865846"/>
            <a:ext cx="5459723" cy="4447868"/>
          </a:xfrm>
          <a:prstGeom prst="rect">
            <a:avLst/>
          </a:prstGeom>
        </p:spPr>
        <p:txBody>
          <a:bodyPr>
            <a:normAutofit lnSpcReduction="10000"/>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r>
              <a:rPr kumimoji="1" lang="ja-JP" altLang="en-US" sz="1200" b="1" dirty="0"/>
              <a:t>データ品質要件の正確性が損なわれるとビジネスへの影響が生じる以下のような例があります。</a:t>
            </a:r>
            <a:endParaRPr kumimoji="1" lang="en-US" altLang="ja-JP" sz="1200" b="1" dirty="0"/>
          </a:p>
          <a:p>
            <a:r>
              <a:rPr kumimoji="1" lang="ja-JP" altLang="en-US" sz="1200" b="1" dirty="0"/>
              <a:t>一般社団法人日本ダイレクトメール協会の調査結果によると、ダイレクトメールの受取後、購入・利用の行動をとる人の割合は</a:t>
            </a:r>
            <a:r>
              <a:rPr kumimoji="1" lang="en-US" altLang="ja-JP" sz="1200" b="1" dirty="0"/>
              <a:t>2.8%</a:t>
            </a:r>
            <a:r>
              <a:rPr kumimoji="1" lang="ja-JP" altLang="en-US" sz="1200" b="1" dirty="0"/>
              <a:t>。顧客名簿の住所に誤りがあると、ダイレクトメールが未着となり、売上の減少とコストの無駄となります。</a:t>
            </a:r>
            <a:endParaRPr kumimoji="1" lang="en-US" altLang="ja-JP" sz="1200" b="1" dirty="0"/>
          </a:p>
          <a:p>
            <a:pPr marL="0" indent="0">
              <a:spcBef>
                <a:spcPts val="0"/>
              </a:spcBef>
              <a:buNone/>
            </a:pPr>
            <a:endParaRPr lang="en-US" altLang="ja-JP" sz="1400" dirty="0"/>
          </a:p>
          <a:p>
            <a:pPr marL="0" indent="0">
              <a:spcBef>
                <a:spcPts val="0"/>
              </a:spcBef>
              <a:buNone/>
            </a:pPr>
            <a:r>
              <a:rPr lang="ja-JP" altLang="en-US" sz="1600" dirty="0"/>
              <a:t>左記の調査結果から考察すると、住所が間違っている場合の直接的な影響は、「購入・利用したの</a:t>
            </a:r>
            <a:r>
              <a:rPr lang="en-US" altLang="ja-JP" sz="1600" dirty="0"/>
              <a:t>2.8%</a:t>
            </a:r>
            <a:r>
              <a:rPr lang="ja-JP" altLang="en-US" sz="1600" dirty="0"/>
              <a:t>の減少に伴う売上げの減少」と「未着となった</a:t>
            </a:r>
            <a:r>
              <a:rPr lang="en-US" altLang="ja-JP" sz="1600" dirty="0"/>
              <a:t>DM</a:t>
            </a:r>
            <a:r>
              <a:rPr lang="ja-JP" altLang="en-US" sz="1600" dirty="0"/>
              <a:t>の発送コストの無駄」であることがわかります。</a:t>
            </a:r>
            <a:endParaRPr lang="en-US" altLang="ja-JP" sz="1600" dirty="0"/>
          </a:p>
          <a:p>
            <a:pPr marL="0" indent="0">
              <a:spcBef>
                <a:spcPts val="0"/>
              </a:spcBef>
              <a:buNone/>
            </a:pPr>
            <a:r>
              <a:rPr lang="ja-JP" altLang="en-US" sz="1600" dirty="0"/>
              <a:t>また、「話題にした（聞いた人が購入した）」「店に出かけた（他のものを購入した）」などの間接的な影響を考慮すると損失は拡大します。</a:t>
            </a:r>
            <a:endParaRPr lang="en-US" altLang="ja-JP" sz="1600" dirty="0"/>
          </a:p>
          <a:p>
            <a:pPr marL="0" indent="0">
              <a:spcBef>
                <a:spcPts val="0"/>
              </a:spcBef>
              <a:buNone/>
            </a:pPr>
            <a:endParaRPr lang="en-US" sz="1600" dirty="0"/>
          </a:p>
          <a:p>
            <a:pPr marL="0" indent="0">
              <a:spcBef>
                <a:spcPts val="0"/>
              </a:spcBef>
              <a:buNone/>
            </a:pPr>
            <a:r>
              <a:rPr lang="ja-JP" altLang="en-US" sz="1600" dirty="0"/>
              <a:t>最近ではインターネット登録した会員に対して、ポイントの付与などを条件に会員情報の更新（住所変更など）を促すケースが増えています。これは、付与するポイント以上の売上効果などが期待できるからです。</a:t>
            </a:r>
            <a:endParaRPr lang="en-US" sz="1600" dirty="0"/>
          </a:p>
        </p:txBody>
      </p:sp>
      <p:sp>
        <p:nvSpPr>
          <p:cNvPr id="12" name="Content Placeholder 5">
            <a:extLst>
              <a:ext uri="{FF2B5EF4-FFF2-40B4-BE49-F238E27FC236}">
                <a16:creationId xmlns:a16="http://schemas.microsoft.com/office/drawing/2014/main" id="{CD977322-10BC-4514-AFAE-11C8657D5189}"/>
              </a:ext>
            </a:extLst>
          </p:cNvPr>
          <p:cNvSpPr txBox="1">
            <a:spLocks/>
          </p:cNvSpPr>
          <p:nvPr/>
        </p:nvSpPr>
        <p:spPr>
          <a:xfrm>
            <a:off x="532737" y="5905081"/>
            <a:ext cx="4223106" cy="408633"/>
          </a:xfrm>
          <a:prstGeom prst="rect">
            <a:avLst/>
          </a:prstGeom>
        </p:spPr>
        <p:txBody>
          <a:bodyPr>
            <a:no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spcBef>
                <a:spcPts val="0"/>
              </a:spcBef>
              <a:buNone/>
            </a:pPr>
            <a:r>
              <a:rPr lang="en-US" altLang="ja-JP" sz="800" dirty="0"/>
              <a:t>【</a:t>
            </a:r>
            <a:r>
              <a:rPr lang="ja-JP" altLang="en-US" sz="800" dirty="0"/>
              <a:t>出典</a:t>
            </a:r>
            <a:r>
              <a:rPr lang="en-US" altLang="ja-JP" sz="800" dirty="0"/>
              <a:t>】</a:t>
            </a:r>
            <a:r>
              <a:rPr lang="ja-JP" altLang="en-US" sz="800" dirty="0"/>
              <a:t>一般社団法人日本ダイレクトメール協会「</a:t>
            </a:r>
            <a:r>
              <a:rPr lang="en-US" altLang="ja-JP" sz="800" dirty="0"/>
              <a:t>DM</a:t>
            </a:r>
            <a:r>
              <a:rPr lang="ja-JP" altLang="en-US" sz="800" dirty="0"/>
              <a:t>メディア実態調査</a:t>
            </a:r>
            <a:r>
              <a:rPr lang="en-US" altLang="ja-JP" sz="800" dirty="0"/>
              <a:t>2018</a:t>
            </a:r>
            <a:r>
              <a:rPr lang="ja-JP" altLang="en-US" sz="800" dirty="0"/>
              <a:t>」</a:t>
            </a:r>
            <a:endParaRPr lang="en-US" altLang="ja-JP" sz="800" dirty="0"/>
          </a:p>
          <a:p>
            <a:pPr marL="0" indent="0">
              <a:spcBef>
                <a:spcPts val="0"/>
              </a:spcBef>
              <a:buNone/>
            </a:pPr>
            <a:r>
              <a:rPr lang="en-US" sz="800" dirty="0"/>
              <a:t>https://www.jdma.or.jp/upload/research/20-2019-000013.pdf</a:t>
            </a:r>
          </a:p>
        </p:txBody>
      </p:sp>
      <p:pic>
        <p:nvPicPr>
          <p:cNvPr id="7" name="図 6">
            <a:extLst>
              <a:ext uri="{FF2B5EF4-FFF2-40B4-BE49-F238E27FC236}">
                <a16:creationId xmlns:a16="http://schemas.microsoft.com/office/drawing/2014/main" id="{94F2D7E6-A02A-4CCD-A6E8-B522EC1AE1D3}"/>
              </a:ext>
            </a:extLst>
          </p:cNvPr>
          <p:cNvPicPr>
            <a:picLocks noChangeAspect="1"/>
          </p:cNvPicPr>
          <p:nvPr/>
        </p:nvPicPr>
        <p:blipFill>
          <a:blip r:embed="rId2"/>
          <a:stretch>
            <a:fillRect/>
          </a:stretch>
        </p:blipFill>
        <p:spPr>
          <a:xfrm>
            <a:off x="921011" y="1865846"/>
            <a:ext cx="4086420" cy="3916795"/>
          </a:xfrm>
          <a:prstGeom prst="rect">
            <a:avLst/>
          </a:prstGeom>
        </p:spPr>
      </p:pic>
      <p:sp>
        <p:nvSpPr>
          <p:cNvPr id="6" name="フッター プレースホルダー 5">
            <a:extLst>
              <a:ext uri="{FF2B5EF4-FFF2-40B4-BE49-F238E27FC236}">
                <a16:creationId xmlns:a16="http://schemas.microsoft.com/office/drawing/2014/main" id="{D4ECD148-EDE7-0374-4DF6-946FBD10D616}"/>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8" name="スライド番号プレースホルダー 7">
            <a:extLst>
              <a:ext uri="{FF2B5EF4-FFF2-40B4-BE49-F238E27FC236}">
                <a16:creationId xmlns:a16="http://schemas.microsoft.com/office/drawing/2014/main" id="{A6DC3386-A8FC-3568-099C-6B5668DB2520}"/>
              </a:ext>
            </a:extLst>
          </p:cNvPr>
          <p:cNvSpPr>
            <a:spLocks noGrp="1"/>
          </p:cNvSpPr>
          <p:nvPr>
            <p:ph type="sldNum" sz="quarter" idx="12"/>
          </p:nvPr>
        </p:nvSpPr>
        <p:spPr/>
        <p:txBody>
          <a:bodyPr/>
          <a:lstStyle/>
          <a:p>
            <a:pPr rtl="0"/>
            <a:fld id="{3A98EE3D-8CD1-4C3F-BD1C-C98C9596463C}" type="slidenum">
              <a:rPr lang="en-US" smtClean="0"/>
              <a:t>31</a:t>
            </a:fld>
            <a:endParaRPr lang="en-US" dirty="0"/>
          </a:p>
        </p:txBody>
      </p:sp>
    </p:spTree>
    <p:extLst>
      <p:ext uri="{BB962C8B-B14F-4D97-AF65-F5344CB8AC3E}">
        <p14:creationId xmlns:p14="http://schemas.microsoft.com/office/powerpoint/2010/main" val="17722477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影響度評価</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2.5</a:t>
            </a:r>
            <a:r>
              <a:rPr lang="ja-JP" altLang="en-US" dirty="0"/>
              <a:t>　</a:t>
            </a:r>
            <a:r>
              <a:rPr kumimoji="1" lang="ja-JP" altLang="en-US" sz="2000" spc="-50" dirty="0">
                <a:solidFill>
                  <a:srgbClr val="000000">
                    <a:lumMod val="75000"/>
                    <a:lumOff val="25000"/>
                  </a:srgbClr>
                </a:solidFill>
                <a:latin typeface="Meiryo UI" panose="020B0604030504040204" pitchFamily="50" charset="-128"/>
                <a:ea typeface="Meiryo UI" panose="020B0604030504040204" pitchFamily="50" charset="-128"/>
                <a:cs typeface="+mj-cs"/>
              </a:rPr>
              <a:t>部門内、部門間の影響度を評価する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vert="horz" lIns="0" tIns="45720" rIns="0" bIns="45720" rtlCol="0">
            <a:noAutofit/>
          </a:bodyPr>
          <a:lstStyle/>
          <a:p>
            <a:pPr marL="266400" indent="-266400">
              <a:lnSpc>
                <a:spcPct val="100000"/>
              </a:lnSpc>
              <a:spcBef>
                <a:spcPts val="300"/>
              </a:spcBef>
              <a:spcAft>
                <a:spcPts val="300"/>
              </a:spcAft>
              <a:buNone/>
            </a:pPr>
            <a:r>
              <a:rPr lang="ja-JP" altLang="en-US" sz="1600" dirty="0"/>
              <a:t>①部門内評価</a:t>
            </a:r>
            <a:r>
              <a:rPr lang="en-US" altLang="ja-JP" sz="1600" dirty="0"/>
              <a:t>/</a:t>
            </a:r>
            <a:r>
              <a:rPr lang="ja-JP" altLang="en-US" sz="1600" dirty="0"/>
              <a:t>部門間評価　</a:t>
            </a:r>
            <a:endParaRPr lang="en-US" altLang="ja-JP" sz="1600" dirty="0"/>
          </a:p>
          <a:p>
            <a:pPr marL="266400" indent="-266400">
              <a:lnSpc>
                <a:spcPct val="100000"/>
              </a:lnSpc>
              <a:spcBef>
                <a:spcPts val="300"/>
              </a:spcBef>
            </a:pPr>
            <a:r>
              <a:rPr lang="en-US" altLang="ja-JP" sz="1600" dirty="0"/>
              <a:t>API</a:t>
            </a:r>
            <a:r>
              <a:rPr lang="ja-JP" altLang="en-US" sz="1600" dirty="0"/>
              <a:t>を含むデータ連携を実施している場合、部門間（複数部門）に影響範囲が広がるため、この段階で</a:t>
            </a:r>
            <a:r>
              <a:rPr lang="ja-JP" altLang="en-US" sz="1600" u="sng" dirty="0"/>
              <a:t>影響度も合わせて評価</a:t>
            </a:r>
            <a:r>
              <a:rPr lang="ja-JP" altLang="en-US" sz="1600" dirty="0"/>
              <a:t>します。</a:t>
            </a:r>
            <a:endParaRPr lang="en-US" altLang="ja-JP" sz="1600" dirty="0"/>
          </a:p>
          <a:p>
            <a:pPr marL="266400" indent="-266400">
              <a:lnSpc>
                <a:spcPct val="100000"/>
              </a:lnSpc>
              <a:spcBef>
                <a:spcPts val="300"/>
              </a:spcBef>
            </a:pPr>
            <a:r>
              <a:rPr lang="ja-JP" altLang="en-US" sz="1600" dirty="0"/>
              <a:t>同じデータセットでも部門によって（使い方によって）、重要度が変わるため</a:t>
            </a:r>
            <a:r>
              <a:rPr lang="en-US" altLang="ja-JP" sz="1600" u="sng" dirty="0"/>
              <a:t>DQ</a:t>
            </a:r>
            <a:r>
              <a:rPr lang="ja-JP" altLang="en-US" sz="1600" u="sng" dirty="0"/>
              <a:t>管理実施の優先度の決定</a:t>
            </a:r>
            <a:r>
              <a:rPr lang="ja-JP" altLang="en-US" sz="1600" dirty="0"/>
              <a:t>に役立ちます</a:t>
            </a:r>
            <a:br>
              <a:rPr lang="en-US" altLang="ja-JP" sz="1600" dirty="0"/>
            </a:br>
            <a:r>
              <a:rPr lang="ja-JP" altLang="en-US" sz="1600" dirty="0"/>
              <a:t>（☞ </a:t>
            </a:r>
            <a:r>
              <a:rPr lang="en-US" altLang="ja-JP" sz="1600" dirty="0">
                <a:solidFill>
                  <a:srgbClr val="0070C0"/>
                </a:solidFill>
              </a:rPr>
              <a:t>【Tips</a:t>
            </a:r>
            <a:r>
              <a:rPr lang="en-US" altLang="ja-JP" sz="1600" i="1" dirty="0">
                <a:solidFill>
                  <a:srgbClr val="0070C0"/>
                </a:solidFill>
              </a:rPr>
              <a:t>】</a:t>
            </a:r>
            <a:r>
              <a:rPr kumimoji="1" lang="ja-JP" altLang="en-US" sz="1600" i="1" dirty="0">
                <a:solidFill>
                  <a:srgbClr val="0070C0"/>
                </a:solidFill>
              </a:rPr>
              <a:t>改善に取り組む優先度は、重要度と汚れ具合との兼ね合いで決めるべき）</a:t>
            </a:r>
            <a:endParaRPr lang="en-US" altLang="ja-JP" sz="1600" dirty="0"/>
          </a:p>
          <a:p>
            <a:pPr marL="0" indent="0">
              <a:lnSpc>
                <a:spcPct val="100000"/>
              </a:lnSpc>
              <a:spcBef>
                <a:spcPts val="0"/>
              </a:spcBef>
              <a:spcAft>
                <a:spcPts val="0"/>
              </a:spcAft>
              <a:buNone/>
            </a:pPr>
            <a:endParaRPr lang="en-US" sz="11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369332"/>
          </a:xfrm>
          <a:prstGeom prst="rect">
            <a:avLst/>
          </a:prstGeom>
          <a:noFill/>
        </p:spPr>
        <p:txBody>
          <a:bodyPr wrap="square" rtlCol="0">
            <a:spAutoFit/>
          </a:bodyPr>
          <a:lstStyle/>
          <a:p>
            <a:r>
              <a:rPr lang="ja-JP" altLang="en-US" sz="1800" dirty="0"/>
              <a:t>ここでは、対象データセットの品質が与える影響度を部門内／部門間の</a:t>
            </a:r>
            <a:r>
              <a:rPr lang="ja-JP" altLang="en-US" dirty="0"/>
              <a:t>２つの観点</a:t>
            </a:r>
            <a:r>
              <a:rPr lang="ja-JP" altLang="en-US" sz="1800" dirty="0"/>
              <a:t>で評価します。</a:t>
            </a:r>
            <a:endParaRPr lang="en-US" altLang="ja-JP" sz="1800" dirty="0"/>
          </a:p>
        </p:txBody>
      </p:sp>
      <p:pic>
        <p:nvPicPr>
          <p:cNvPr id="13" name="図 12">
            <a:extLst>
              <a:ext uri="{FF2B5EF4-FFF2-40B4-BE49-F238E27FC236}">
                <a16:creationId xmlns:a16="http://schemas.microsoft.com/office/drawing/2014/main" id="{CCC19428-4141-4F76-A81E-85DF343988E3}"/>
              </a:ext>
            </a:extLst>
          </p:cNvPr>
          <p:cNvPicPr>
            <a:picLocks noChangeAspect="1"/>
          </p:cNvPicPr>
          <p:nvPr/>
        </p:nvPicPr>
        <p:blipFill>
          <a:blip r:embed="rId2"/>
          <a:stretch>
            <a:fillRect/>
          </a:stretch>
        </p:blipFill>
        <p:spPr>
          <a:xfrm>
            <a:off x="434732" y="2904296"/>
            <a:ext cx="5255023" cy="2540159"/>
          </a:xfrm>
          <a:prstGeom prst="rect">
            <a:avLst/>
          </a:prstGeom>
        </p:spPr>
      </p:pic>
      <p:sp>
        <p:nvSpPr>
          <p:cNvPr id="15" name="四角形: 角を丸くする 14">
            <a:extLst>
              <a:ext uri="{FF2B5EF4-FFF2-40B4-BE49-F238E27FC236}">
                <a16:creationId xmlns:a16="http://schemas.microsoft.com/office/drawing/2014/main" id="{6A10B314-5238-4F08-882C-CF1D5AC89FA4}"/>
              </a:ext>
            </a:extLst>
          </p:cNvPr>
          <p:cNvSpPr/>
          <p:nvPr/>
        </p:nvSpPr>
        <p:spPr>
          <a:xfrm>
            <a:off x="5293453" y="4555222"/>
            <a:ext cx="407543" cy="889233"/>
          </a:xfrm>
          <a:prstGeom prst="roundRect">
            <a:avLst>
              <a:gd name="adj" fmla="val 11950"/>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四角形: 角を丸くする 16">
            <a:extLst>
              <a:ext uri="{FF2B5EF4-FFF2-40B4-BE49-F238E27FC236}">
                <a16:creationId xmlns:a16="http://schemas.microsoft.com/office/drawing/2014/main" id="{31819235-AAAE-4B87-AC59-90CF4BC38D7D}"/>
              </a:ext>
            </a:extLst>
          </p:cNvPr>
          <p:cNvSpPr/>
          <p:nvPr/>
        </p:nvSpPr>
        <p:spPr>
          <a:xfrm>
            <a:off x="3120705" y="4555222"/>
            <a:ext cx="2161507" cy="889233"/>
          </a:xfrm>
          <a:prstGeom prst="roundRect">
            <a:avLst>
              <a:gd name="adj" fmla="val 11950"/>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矢印: 上カーブ 17">
            <a:extLst>
              <a:ext uri="{FF2B5EF4-FFF2-40B4-BE49-F238E27FC236}">
                <a16:creationId xmlns:a16="http://schemas.microsoft.com/office/drawing/2014/main" id="{DDA2B555-461F-4BE8-B4CB-A28D2FFE7A37}"/>
              </a:ext>
            </a:extLst>
          </p:cNvPr>
          <p:cNvSpPr/>
          <p:nvPr/>
        </p:nvSpPr>
        <p:spPr>
          <a:xfrm>
            <a:off x="4169328" y="5513978"/>
            <a:ext cx="1398476" cy="393010"/>
          </a:xfrm>
          <a:prstGeom prst="curvedUpArrow">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Google Shape;477;p18">
            <a:extLst>
              <a:ext uri="{FF2B5EF4-FFF2-40B4-BE49-F238E27FC236}">
                <a16:creationId xmlns:a16="http://schemas.microsoft.com/office/drawing/2014/main" id="{B5189A0D-2D7B-459E-A6FE-2DD45116FC5D}"/>
              </a:ext>
            </a:extLst>
          </p:cNvPr>
          <p:cNvSpPr/>
          <p:nvPr/>
        </p:nvSpPr>
        <p:spPr>
          <a:xfrm>
            <a:off x="5275157" y="3187422"/>
            <a:ext cx="407543" cy="1367799"/>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1" name="Google Shape;477;p18">
            <a:extLst>
              <a:ext uri="{FF2B5EF4-FFF2-40B4-BE49-F238E27FC236}">
                <a16:creationId xmlns:a16="http://schemas.microsoft.com/office/drawing/2014/main" id="{89CDFDDD-804F-4BD1-8E9D-061E6AA58430}"/>
              </a:ext>
            </a:extLst>
          </p:cNvPr>
          <p:cNvSpPr/>
          <p:nvPr/>
        </p:nvSpPr>
        <p:spPr>
          <a:xfrm>
            <a:off x="5206085" y="3141767"/>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9" name="Title 1">
            <a:extLst>
              <a:ext uri="{FF2B5EF4-FFF2-40B4-BE49-F238E27FC236}">
                <a16:creationId xmlns:a16="http://schemas.microsoft.com/office/drawing/2014/main" id="{A62030B7-81FE-562D-4792-B4A9C5A79E34}"/>
              </a:ext>
            </a:extLst>
          </p:cNvPr>
          <p:cNvSpPr txBox="1">
            <a:spLocks/>
          </p:cNvSpPr>
          <p:nvPr/>
        </p:nvSpPr>
        <p:spPr>
          <a:xfrm>
            <a:off x="532737" y="286604"/>
            <a:ext cx="10622943" cy="504506"/>
          </a:xfrm>
          <a:prstGeom prst="rect">
            <a:avLst/>
          </a:prstGeom>
        </p:spPr>
        <p:txBody>
          <a:bodyPr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Step2</a:t>
            </a:r>
            <a:r>
              <a:rPr lang="ja-JP" altLang="en-US" sz="3600" dirty="0"/>
              <a:t>　</a:t>
            </a:r>
            <a:r>
              <a:rPr lang="en-US" altLang="ja-JP" sz="3600" dirty="0"/>
              <a:t>DQ</a:t>
            </a:r>
            <a:r>
              <a:rPr lang="ja-JP" altLang="en-US" sz="3600" dirty="0"/>
              <a:t>管理対象の検討</a:t>
            </a:r>
            <a:endParaRPr lang="en-US" sz="3600" dirty="0"/>
          </a:p>
        </p:txBody>
      </p:sp>
      <p:sp>
        <p:nvSpPr>
          <p:cNvPr id="5" name="フッター プレースホルダー 4">
            <a:extLst>
              <a:ext uri="{FF2B5EF4-FFF2-40B4-BE49-F238E27FC236}">
                <a16:creationId xmlns:a16="http://schemas.microsoft.com/office/drawing/2014/main" id="{E774766E-4E58-B887-DBD1-27213B9480A5}"/>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7" name="スライド番号プレースホルダー 6">
            <a:extLst>
              <a:ext uri="{FF2B5EF4-FFF2-40B4-BE49-F238E27FC236}">
                <a16:creationId xmlns:a16="http://schemas.microsoft.com/office/drawing/2014/main" id="{A24B35ED-3616-2C5C-C67A-39872F46EB24}"/>
              </a:ext>
            </a:extLst>
          </p:cNvPr>
          <p:cNvSpPr>
            <a:spLocks noGrp="1"/>
          </p:cNvSpPr>
          <p:nvPr>
            <p:ph type="sldNum" sz="quarter" idx="12"/>
          </p:nvPr>
        </p:nvSpPr>
        <p:spPr/>
        <p:txBody>
          <a:bodyPr/>
          <a:lstStyle/>
          <a:p>
            <a:pPr rtl="0"/>
            <a:fld id="{3A98EE3D-8CD1-4C3F-BD1C-C98C9596463C}" type="slidenum">
              <a:rPr lang="en-US" smtClean="0"/>
              <a:t>32</a:t>
            </a:fld>
            <a:endParaRPr lang="en-US" dirty="0"/>
          </a:p>
        </p:txBody>
      </p:sp>
    </p:spTree>
    <p:extLst>
      <p:ext uri="{BB962C8B-B14F-4D97-AF65-F5344CB8AC3E}">
        <p14:creationId xmlns:p14="http://schemas.microsoft.com/office/powerpoint/2010/main" val="232919426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8B48B68-730F-41C5-873C-C7452EF40E2A}"/>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Step2</a:t>
            </a:r>
            <a:r>
              <a:rPr lang="ja-JP" altLang="en-US" dirty="0"/>
              <a:t>　</a:t>
            </a:r>
            <a:r>
              <a:rPr lang="en-US" altLang="ja-JP" dirty="0"/>
              <a:t>DQ</a:t>
            </a:r>
            <a:r>
              <a:rPr lang="ja-JP" altLang="en-US" dirty="0"/>
              <a:t>管理対象の検討</a:t>
            </a:r>
            <a:endParaRPr lang="en-US" dirty="0"/>
          </a:p>
        </p:txBody>
      </p:sp>
      <p:sp>
        <p:nvSpPr>
          <p:cNvPr id="4" name="テキスト ボックス 3">
            <a:extLst>
              <a:ext uri="{FF2B5EF4-FFF2-40B4-BE49-F238E27FC236}">
                <a16:creationId xmlns:a16="http://schemas.microsoft.com/office/drawing/2014/main" id="{BB5BC4B6-A1D5-4855-93D9-9402C6391449}"/>
              </a:ext>
            </a:extLst>
          </p:cNvPr>
          <p:cNvSpPr txBox="1"/>
          <p:nvPr/>
        </p:nvSpPr>
        <p:spPr>
          <a:xfrm>
            <a:off x="476871" y="852755"/>
            <a:ext cx="11239928" cy="954107"/>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改善に取り組む優先度は、重要度と汚れ具合との兼ね合いで決めるべき</a:t>
            </a:r>
            <a:endParaRPr kumimoji="1" lang="en-US" altLang="ja-JP" sz="2000" i="1" dirty="0">
              <a:solidFill>
                <a:srgbClr val="0070C0"/>
              </a:solidFill>
            </a:endParaRPr>
          </a:p>
          <a:p>
            <a:r>
              <a:rPr kumimoji="1" lang="ja-JP" altLang="en-US" dirty="0"/>
              <a:t>重要度だけで決めると、共通マスタの洗い出しで終わってしまうことが多い。</a:t>
            </a:r>
            <a:endParaRPr kumimoji="1" lang="en-US" altLang="ja-JP" dirty="0"/>
          </a:p>
          <a:p>
            <a:r>
              <a:rPr kumimoji="1" lang="ja-JP" altLang="en-US" dirty="0"/>
              <a:t>下表のパターンの中で、優先度を決めることが重要</a:t>
            </a:r>
            <a:endParaRPr kumimoji="1" lang="en-US" altLang="ja-JP" dirty="0"/>
          </a:p>
        </p:txBody>
      </p:sp>
      <p:sp>
        <p:nvSpPr>
          <p:cNvPr id="15" name="Content Placeholder 5">
            <a:extLst>
              <a:ext uri="{FF2B5EF4-FFF2-40B4-BE49-F238E27FC236}">
                <a16:creationId xmlns:a16="http://schemas.microsoft.com/office/drawing/2014/main" id="{13EF9B96-FFA3-40BD-A0F0-89CFB1CB4C84}"/>
              </a:ext>
            </a:extLst>
          </p:cNvPr>
          <p:cNvSpPr txBox="1">
            <a:spLocks/>
          </p:cNvSpPr>
          <p:nvPr/>
        </p:nvSpPr>
        <p:spPr>
          <a:xfrm>
            <a:off x="5908188" y="2183748"/>
            <a:ext cx="5459723" cy="2490504"/>
          </a:xfrm>
          <a:prstGeom prst="rect">
            <a:avLst/>
          </a:prstGeom>
        </p:spPr>
        <p:txBody>
          <a:bodyPr>
            <a:norm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a:spcBef>
                <a:spcPts val="0"/>
              </a:spcBef>
            </a:pPr>
            <a:r>
              <a:rPr lang="ja-JP" altLang="en-US" sz="2000" dirty="0"/>
              <a:t>事例）</a:t>
            </a:r>
            <a:endParaRPr lang="en-US" altLang="ja-JP" sz="2000" dirty="0"/>
          </a:p>
          <a:p>
            <a:pPr>
              <a:spcBef>
                <a:spcPts val="0"/>
              </a:spcBef>
            </a:pPr>
            <a:r>
              <a:rPr lang="ja-JP" altLang="en-US" sz="2000" dirty="0"/>
              <a:t>問題：研修名では、「キャリアアップに資するか」の判断ができない</a:t>
            </a:r>
            <a:endParaRPr lang="en-US" altLang="ja-JP" sz="2000" dirty="0"/>
          </a:p>
          <a:p>
            <a:pPr lvl="1">
              <a:spcBef>
                <a:spcPts val="0"/>
              </a:spcBef>
            </a:pPr>
            <a:r>
              <a:rPr lang="ja-JP" altLang="en-US" sz="1800" dirty="0"/>
              <a:t>部門間という観点からは、重要度は低い　⇒　</a:t>
            </a:r>
            <a:r>
              <a:rPr lang="ja-JP" altLang="en-US" sz="1800" dirty="0">
                <a:solidFill>
                  <a:srgbClr val="FF0000"/>
                </a:solidFill>
              </a:rPr>
              <a:t>表１はパターン４</a:t>
            </a:r>
            <a:endParaRPr lang="en-US" altLang="ja-JP" sz="1800" dirty="0">
              <a:solidFill>
                <a:srgbClr val="FF0000"/>
              </a:solidFill>
            </a:endParaRPr>
          </a:p>
          <a:p>
            <a:pPr lvl="1">
              <a:spcBef>
                <a:spcPts val="0"/>
              </a:spcBef>
            </a:pPr>
            <a:r>
              <a:rPr lang="ja-JP" altLang="en-US" sz="1800" dirty="0"/>
              <a:t>厚生労働省から報告を求められた場合は、絶対に必要　⇒　</a:t>
            </a:r>
            <a:r>
              <a:rPr lang="ja-JP" altLang="en-US" sz="1800" dirty="0">
                <a:solidFill>
                  <a:srgbClr val="FF0000"/>
                </a:solidFill>
              </a:rPr>
              <a:t>表２はパターン２</a:t>
            </a:r>
            <a:endParaRPr lang="en-US" sz="1800" dirty="0">
              <a:solidFill>
                <a:srgbClr val="FF0000"/>
              </a:solidFill>
            </a:endParaRPr>
          </a:p>
        </p:txBody>
      </p:sp>
      <p:graphicFrame>
        <p:nvGraphicFramePr>
          <p:cNvPr id="12" name="表 11">
            <a:extLst>
              <a:ext uri="{FF2B5EF4-FFF2-40B4-BE49-F238E27FC236}">
                <a16:creationId xmlns:a16="http://schemas.microsoft.com/office/drawing/2014/main" id="{9F270CB0-0793-4788-93D0-6A5311A991E5}"/>
              </a:ext>
            </a:extLst>
          </p:cNvPr>
          <p:cNvGraphicFramePr>
            <a:graphicFrameLocks noGrp="1"/>
          </p:cNvGraphicFramePr>
          <p:nvPr/>
        </p:nvGraphicFramePr>
        <p:xfrm>
          <a:off x="1381509" y="2114639"/>
          <a:ext cx="3235830" cy="1794821"/>
        </p:xfrm>
        <a:graphic>
          <a:graphicData uri="http://schemas.openxmlformats.org/drawingml/2006/table">
            <a:tbl>
              <a:tblPr firstRow="1">
                <a:tableStyleId>{72833802-FEF1-4C79-8D5D-14CF1EAF98D9}</a:tableStyleId>
              </a:tblPr>
              <a:tblGrid>
                <a:gridCol w="708128">
                  <a:extLst>
                    <a:ext uri="{9D8B030D-6E8A-4147-A177-3AD203B41FA5}">
                      <a16:colId xmlns:a16="http://schemas.microsoft.com/office/drawing/2014/main" val="20000"/>
                    </a:ext>
                  </a:extLst>
                </a:gridCol>
                <a:gridCol w="1263851">
                  <a:extLst>
                    <a:ext uri="{9D8B030D-6E8A-4147-A177-3AD203B41FA5}">
                      <a16:colId xmlns:a16="http://schemas.microsoft.com/office/drawing/2014/main" val="20001"/>
                    </a:ext>
                  </a:extLst>
                </a:gridCol>
                <a:gridCol w="1263851">
                  <a:extLst>
                    <a:ext uri="{9D8B030D-6E8A-4147-A177-3AD203B41FA5}">
                      <a16:colId xmlns:a16="http://schemas.microsoft.com/office/drawing/2014/main" val="20002"/>
                    </a:ext>
                  </a:extLst>
                </a:gridCol>
              </a:tblGrid>
              <a:tr h="487349">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パターン</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影響範囲</a:t>
                      </a:r>
                      <a:endParaRPr lang="en-US" altLang="ja-JP" sz="140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p>
                      <a:pPr algn="ctr" fontAlgn="ctr"/>
                      <a:r>
                        <a:rPr lang="zh-TW"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（部門間</a:t>
                      </a: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重要</a:t>
                      </a:r>
                      <a:r>
                        <a:rPr lang="zh-TW"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度）</a:t>
                      </a: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　</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品質</a:t>
                      </a:r>
                      <a:endParaRPr lang="en-US" altLang="ja-JP" sz="140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p>
                      <a:pPr algn="ctr" fontAlgn="ctr"/>
                      <a:r>
                        <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（汚れ具合）</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extLst>
                  <a:ext uri="{0D108BD9-81ED-4DB2-BD59-A6C34878D82A}">
                    <a16:rowId xmlns:a16="http://schemas.microsoft.com/office/drawing/2014/main" val="10000"/>
                  </a:ext>
                </a:extLst>
              </a:tr>
              <a:tr h="326868">
                <a:tc>
                  <a:txBody>
                    <a:bodyPr/>
                    <a:lstStyle/>
                    <a:p>
                      <a:pPr algn="ctr" fontAlgn="ctr"/>
                      <a:r>
                        <a:rPr lang="en-US" altLang="ja-JP" sz="140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rPr>
                        <a:t>1</a:t>
                      </a:r>
                      <a:endParaRPr lang="en-US" altLang="ja-JP" sz="1400" b="0" i="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高</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高</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326868">
                <a:tc>
                  <a:txBody>
                    <a:bodyPr/>
                    <a:lstStyle/>
                    <a:p>
                      <a:pPr algn="ctr" fontAlgn="ctr"/>
                      <a:r>
                        <a:rPr lang="en-US" altLang="ja-JP" sz="140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rPr>
                        <a:t>2</a:t>
                      </a:r>
                      <a:endParaRPr lang="en-US" altLang="ja-JP" sz="1400" b="0" i="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高</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低</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326868">
                <a:tc>
                  <a:txBody>
                    <a:bodyPr/>
                    <a:lstStyle/>
                    <a:p>
                      <a:pPr algn="ctr" fontAlgn="ctr"/>
                      <a:r>
                        <a:rPr lang="en-US" altLang="ja-JP" sz="140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rPr>
                        <a:t>3</a:t>
                      </a:r>
                      <a:endParaRPr lang="en-US" altLang="ja-JP" sz="1400" b="0" i="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低</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高</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3"/>
                  </a:ext>
                </a:extLst>
              </a:tr>
              <a:tr h="326868">
                <a:tc>
                  <a:txBody>
                    <a:bodyPr/>
                    <a:lstStyle/>
                    <a:p>
                      <a:pPr algn="ctr" fontAlgn="ctr"/>
                      <a:r>
                        <a:rPr lang="en-US" altLang="ja-JP" sz="140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rPr>
                        <a:t>4</a:t>
                      </a:r>
                      <a:endParaRPr lang="en-US" altLang="ja-JP" sz="1400" b="0" i="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低</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低</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0004"/>
                  </a:ext>
                </a:extLst>
              </a:tr>
            </a:tbl>
          </a:graphicData>
        </a:graphic>
      </p:graphicFrame>
      <p:sp>
        <p:nvSpPr>
          <p:cNvPr id="13" name="テキスト ボックス 12">
            <a:extLst>
              <a:ext uri="{FF2B5EF4-FFF2-40B4-BE49-F238E27FC236}">
                <a16:creationId xmlns:a16="http://schemas.microsoft.com/office/drawing/2014/main" id="{F5663190-FBE2-4489-8B84-C088B4EF06AC}"/>
              </a:ext>
            </a:extLst>
          </p:cNvPr>
          <p:cNvSpPr txBox="1"/>
          <p:nvPr/>
        </p:nvSpPr>
        <p:spPr>
          <a:xfrm>
            <a:off x="1381509" y="1806862"/>
            <a:ext cx="3027957" cy="307777"/>
          </a:xfrm>
          <a:prstGeom prst="rect">
            <a:avLst/>
          </a:prstGeom>
          <a:noFill/>
        </p:spPr>
        <p:txBody>
          <a:bodyPr wrap="square" rtlCol="0">
            <a:spAutoFit/>
          </a:bodyPr>
          <a:lstStyle/>
          <a:p>
            <a:r>
              <a:rPr lang="ja-JP" altLang="en-US" sz="1400" b="1" dirty="0"/>
              <a:t>表１　部門間の重要度と品質</a:t>
            </a:r>
            <a:endParaRPr kumimoji="1" lang="ja-JP" altLang="en-US" sz="1400" b="1" dirty="0"/>
          </a:p>
        </p:txBody>
      </p:sp>
      <p:graphicFrame>
        <p:nvGraphicFramePr>
          <p:cNvPr id="19" name="表 18">
            <a:extLst>
              <a:ext uri="{FF2B5EF4-FFF2-40B4-BE49-F238E27FC236}">
                <a16:creationId xmlns:a16="http://schemas.microsoft.com/office/drawing/2014/main" id="{AF23C60A-185E-4D17-88C1-40A630F0675F}"/>
              </a:ext>
            </a:extLst>
          </p:cNvPr>
          <p:cNvGraphicFramePr>
            <a:graphicFrameLocks noGrp="1"/>
          </p:cNvGraphicFramePr>
          <p:nvPr>
            <p:extLst>
              <p:ext uri="{D42A27DB-BD31-4B8C-83A1-F6EECF244321}">
                <p14:modId xmlns:p14="http://schemas.microsoft.com/office/powerpoint/2010/main" val="3000359105"/>
              </p:ext>
            </p:extLst>
          </p:nvPr>
        </p:nvGraphicFramePr>
        <p:xfrm>
          <a:off x="1381509" y="4303721"/>
          <a:ext cx="3235830" cy="1794821"/>
        </p:xfrm>
        <a:graphic>
          <a:graphicData uri="http://schemas.openxmlformats.org/drawingml/2006/table">
            <a:tbl>
              <a:tblPr firstRow="1">
                <a:tableStyleId>{72833802-FEF1-4C79-8D5D-14CF1EAF98D9}</a:tableStyleId>
              </a:tblPr>
              <a:tblGrid>
                <a:gridCol w="708128">
                  <a:extLst>
                    <a:ext uri="{9D8B030D-6E8A-4147-A177-3AD203B41FA5}">
                      <a16:colId xmlns:a16="http://schemas.microsoft.com/office/drawing/2014/main" val="20000"/>
                    </a:ext>
                  </a:extLst>
                </a:gridCol>
                <a:gridCol w="1263851">
                  <a:extLst>
                    <a:ext uri="{9D8B030D-6E8A-4147-A177-3AD203B41FA5}">
                      <a16:colId xmlns:a16="http://schemas.microsoft.com/office/drawing/2014/main" val="20001"/>
                    </a:ext>
                  </a:extLst>
                </a:gridCol>
                <a:gridCol w="1263851">
                  <a:extLst>
                    <a:ext uri="{9D8B030D-6E8A-4147-A177-3AD203B41FA5}">
                      <a16:colId xmlns:a16="http://schemas.microsoft.com/office/drawing/2014/main" val="20002"/>
                    </a:ext>
                  </a:extLst>
                </a:gridCol>
              </a:tblGrid>
              <a:tr h="487349">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パターン</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重要度</a:t>
                      </a:r>
                      <a:endParaRPr lang="en-US" altLang="ja-JP" sz="140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p>
                      <a:pPr algn="ctr" fontAlgn="ctr"/>
                      <a:r>
                        <a:rPr lang="zh-TW"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クリティカルさ</a:t>
                      </a:r>
                      <a:r>
                        <a:rPr lang="zh-TW"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　</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品質改善の</a:t>
                      </a:r>
                      <a:endParaRPr lang="en-US" altLang="ja-JP" sz="140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p>
                      <a:pPr algn="ctr" fontAlgn="ctr"/>
                      <a:r>
                        <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rPr>
                        <a:t>容易さ</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extLst>
                  <a:ext uri="{0D108BD9-81ED-4DB2-BD59-A6C34878D82A}">
                    <a16:rowId xmlns:a16="http://schemas.microsoft.com/office/drawing/2014/main" val="10000"/>
                  </a:ext>
                </a:extLst>
              </a:tr>
              <a:tr h="326868">
                <a:tc>
                  <a:txBody>
                    <a:bodyPr/>
                    <a:lstStyle/>
                    <a:p>
                      <a:pPr algn="ctr" fontAlgn="ctr"/>
                      <a:r>
                        <a:rPr lang="en-US" altLang="ja-JP" sz="140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rPr>
                        <a:t>1</a:t>
                      </a:r>
                      <a:endParaRPr lang="en-US" altLang="ja-JP" sz="1400" b="0" i="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高</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高</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326868">
                <a:tc>
                  <a:txBody>
                    <a:bodyPr/>
                    <a:lstStyle/>
                    <a:p>
                      <a:pPr algn="ctr" fontAlgn="ctr"/>
                      <a:r>
                        <a:rPr lang="en-US" altLang="ja-JP" sz="140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rPr>
                        <a:t>2</a:t>
                      </a:r>
                      <a:endParaRPr lang="en-US" altLang="ja-JP" sz="1400" b="0" i="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高</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低</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26868">
                <a:tc>
                  <a:txBody>
                    <a:bodyPr/>
                    <a:lstStyle/>
                    <a:p>
                      <a:pPr algn="ctr" fontAlgn="ctr"/>
                      <a:r>
                        <a:rPr lang="en-US" altLang="ja-JP" sz="140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rPr>
                        <a:t>3</a:t>
                      </a:r>
                      <a:endParaRPr lang="en-US" altLang="ja-JP" sz="1400" b="0" i="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低</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高</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326868">
                <a:tc>
                  <a:txBody>
                    <a:bodyPr/>
                    <a:lstStyle/>
                    <a:p>
                      <a:pPr algn="ctr" fontAlgn="ctr"/>
                      <a:r>
                        <a:rPr lang="en-US" altLang="ja-JP" sz="140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rPr>
                        <a:t>4</a:t>
                      </a:r>
                      <a:endParaRPr lang="en-US" altLang="ja-JP" sz="1400" b="0" i="0" u="none" strike="noStrike" dirty="0">
                        <a:solidFill>
                          <a:schemeClr val="bg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66FF"/>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低</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ctr"/>
                      <a:r>
                        <a:rPr lang="ja-JP" altLang="en-US" sz="1400" u="none" strike="noStrike" dirty="0">
                          <a:effectLst/>
                          <a:latin typeface="Meiryo UI" panose="020B0604030504040204" pitchFamily="50" charset="-128"/>
                          <a:ea typeface="Meiryo UI" panose="020B0604030504040204" pitchFamily="50" charset="-128"/>
                          <a:cs typeface="Meiryo UI" panose="020B0604030504040204" pitchFamily="50" charset="-128"/>
                        </a:rPr>
                        <a:t>低</a:t>
                      </a:r>
                      <a:endParaRPr lang="ja-JP" altLang="en-US" sz="1400" b="0" i="0" u="none" strike="noStrike" dirty="0">
                        <a:effectLst/>
                        <a:latin typeface="Meiryo UI" panose="020B0604030504040204" pitchFamily="50" charset="-128"/>
                        <a:ea typeface="Meiryo UI" panose="020B0604030504040204" pitchFamily="50" charset="-128"/>
                        <a:cs typeface="Meiryo UI" panose="020B0604030504040204" pitchFamily="50" charset="-128"/>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bl>
          </a:graphicData>
        </a:graphic>
      </p:graphicFrame>
      <p:sp>
        <p:nvSpPr>
          <p:cNvPr id="21" name="テキスト ボックス 20">
            <a:extLst>
              <a:ext uri="{FF2B5EF4-FFF2-40B4-BE49-F238E27FC236}">
                <a16:creationId xmlns:a16="http://schemas.microsoft.com/office/drawing/2014/main" id="{9040514C-4B04-4FE4-A5F3-368ED7E803FD}"/>
              </a:ext>
            </a:extLst>
          </p:cNvPr>
          <p:cNvSpPr txBox="1"/>
          <p:nvPr/>
        </p:nvSpPr>
        <p:spPr>
          <a:xfrm>
            <a:off x="1381509" y="4044502"/>
            <a:ext cx="2704587" cy="307777"/>
          </a:xfrm>
          <a:prstGeom prst="rect">
            <a:avLst/>
          </a:prstGeom>
          <a:noFill/>
        </p:spPr>
        <p:txBody>
          <a:bodyPr wrap="none" rtlCol="0">
            <a:spAutoFit/>
          </a:bodyPr>
          <a:lstStyle/>
          <a:p>
            <a:r>
              <a:rPr lang="ja-JP" altLang="en-US" sz="1400" b="1" dirty="0"/>
              <a:t>表２　当該部門での重要度と品質</a:t>
            </a:r>
            <a:endParaRPr kumimoji="1" lang="ja-JP" altLang="en-US" sz="1400" b="1" dirty="0"/>
          </a:p>
        </p:txBody>
      </p:sp>
      <p:sp>
        <p:nvSpPr>
          <p:cNvPr id="22" name="フレーム 21">
            <a:extLst>
              <a:ext uri="{FF2B5EF4-FFF2-40B4-BE49-F238E27FC236}">
                <a16:creationId xmlns:a16="http://schemas.microsoft.com/office/drawing/2014/main" id="{8B6FF246-82DC-478B-96E4-F4D464735CE6}"/>
              </a:ext>
            </a:extLst>
          </p:cNvPr>
          <p:cNvSpPr/>
          <p:nvPr/>
        </p:nvSpPr>
        <p:spPr>
          <a:xfrm>
            <a:off x="1381509" y="3582385"/>
            <a:ext cx="3235830" cy="346917"/>
          </a:xfrm>
          <a:prstGeom prst="frame">
            <a:avLst>
              <a:gd name="adj1" fmla="val 594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フレーム 22">
            <a:extLst>
              <a:ext uri="{FF2B5EF4-FFF2-40B4-BE49-F238E27FC236}">
                <a16:creationId xmlns:a16="http://schemas.microsoft.com/office/drawing/2014/main" id="{3EFF1236-0AFE-4D9C-8414-471D28B4FD1C}"/>
              </a:ext>
            </a:extLst>
          </p:cNvPr>
          <p:cNvSpPr/>
          <p:nvPr/>
        </p:nvSpPr>
        <p:spPr>
          <a:xfrm>
            <a:off x="1381509" y="5096931"/>
            <a:ext cx="3235830" cy="346917"/>
          </a:xfrm>
          <a:prstGeom prst="frame">
            <a:avLst>
              <a:gd name="adj1" fmla="val 5944"/>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24" name="コネクタ: 曲線 23">
            <a:extLst>
              <a:ext uri="{FF2B5EF4-FFF2-40B4-BE49-F238E27FC236}">
                <a16:creationId xmlns:a16="http://schemas.microsoft.com/office/drawing/2014/main" id="{6B955E26-84F5-4193-989A-41412372D0D7}"/>
              </a:ext>
            </a:extLst>
          </p:cNvPr>
          <p:cNvCxnSpPr>
            <a:cxnSpLocks/>
            <a:stCxn id="22" idx="1"/>
            <a:endCxn id="23" idx="1"/>
          </p:cNvCxnSpPr>
          <p:nvPr/>
        </p:nvCxnSpPr>
        <p:spPr>
          <a:xfrm rot="10800000" flipV="1">
            <a:off x="1381509" y="3755844"/>
            <a:ext cx="12700" cy="1514546"/>
          </a:xfrm>
          <a:prstGeom prst="curvedConnector3">
            <a:avLst>
              <a:gd name="adj1" fmla="val 1800000"/>
            </a:avLst>
          </a:prstGeom>
          <a:ln w="2540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 name="フッター プレースホルダー 5">
            <a:extLst>
              <a:ext uri="{FF2B5EF4-FFF2-40B4-BE49-F238E27FC236}">
                <a16:creationId xmlns:a16="http://schemas.microsoft.com/office/drawing/2014/main" id="{7078CF1A-C479-123F-567C-77C246A01257}"/>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7" name="スライド番号プレースホルダー 6">
            <a:extLst>
              <a:ext uri="{FF2B5EF4-FFF2-40B4-BE49-F238E27FC236}">
                <a16:creationId xmlns:a16="http://schemas.microsoft.com/office/drawing/2014/main" id="{16DF33BF-86DE-1632-10F6-56AFE6BAB470}"/>
              </a:ext>
            </a:extLst>
          </p:cNvPr>
          <p:cNvSpPr>
            <a:spLocks noGrp="1"/>
          </p:cNvSpPr>
          <p:nvPr>
            <p:ph type="sldNum" sz="quarter" idx="12"/>
          </p:nvPr>
        </p:nvSpPr>
        <p:spPr/>
        <p:txBody>
          <a:bodyPr/>
          <a:lstStyle/>
          <a:p>
            <a:pPr rtl="0"/>
            <a:fld id="{3A98EE3D-8CD1-4C3F-BD1C-C98C9596463C}" type="slidenum">
              <a:rPr lang="en-US" smtClean="0"/>
              <a:t>33</a:t>
            </a:fld>
            <a:endParaRPr lang="en-US" dirty="0"/>
          </a:p>
        </p:txBody>
      </p:sp>
    </p:spTree>
    <p:extLst>
      <p:ext uri="{BB962C8B-B14F-4D97-AF65-F5344CB8AC3E}">
        <p14:creationId xmlns:p14="http://schemas.microsoft.com/office/powerpoint/2010/main" val="1062121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barn(inVertical)">
                                      <p:cBhvr>
                                        <p:cTn id="1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fontScale="77500" lnSpcReduction="20000"/>
          </a:bodyPr>
          <a:lstStyle/>
          <a:p>
            <a:r>
              <a:rPr lang="en-US" altLang="ja-JP" dirty="0"/>
              <a:t>DQ</a:t>
            </a:r>
            <a:r>
              <a:rPr lang="ja-JP" altLang="en-US" dirty="0"/>
              <a:t>管理対象検討ワークシート</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fontScale="77500" lnSpcReduction="20000"/>
          </a:bodyPr>
          <a:lstStyle/>
          <a:p>
            <a:pPr>
              <a:lnSpc>
                <a:spcPct val="150000"/>
              </a:lnSpc>
            </a:pPr>
            <a:r>
              <a:rPr kumimoji="1" lang="en-US" altLang="ja-JP"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2.6</a:t>
            </a:r>
            <a:r>
              <a:rPr kumimoji="1" lang="ja-JP" altLang="en-US"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　データ生成・更新プロセスと</a:t>
            </a:r>
            <a:r>
              <a:rPr kumimoji="1" lang="en-US" altLang="ja-JP"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DQ</a:t>
            </a:r>
            <a:r>
              <a:rPr kumimoji="1" lang="ja-JP" altLang="en-US"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チェック状況を確認する</a:t>
            </a:r>
            <a:endParaRPr kumimoji="1" lang="en-US" altLang="ja-JP" sz="24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5" y="2594356"/>
            <a:ext cx="5862569" cy="1998405"/>
          </a:xfrm>
        </p:spPr>
        <p:txBody>
          <a:bodyPr>
            <a:normAutofit lnSpcReduction="10000"/>
          </a:bodyPr>
          <a:lstStyle/>
          <a:p>
            <a:pPr marL="266400" indent="-266400">
              <a:spcBef>
                <a:spcPts val="300"/>
              </a:spcBef>
              <a:buNone/>
            </a:pPr>
            <a:r>
              <a:rPr lang="ja-JP" altLang="en-US" sz="1800" dirty="0"/>
              <a:t>①生成プロセス、 ②更新プロセス</a:t>
            </a:r>
            <a:endParaRPr lang="en-US" altLang="ja-JP" sz="1800" dirty="0"/>
          </a:p>
          <a:p>
            <a:pPr marL="266400" indent="-266400">
              <a:spcBef>
                <a:spcPts val="300"/>
              </a:spcBef>
            </a:pPr>
            <a:r>
              <a:rPr lang="ja-JP" altLang="en-US" sz="1800" dirty="0">
                <a:solidFill>
                  <a:srgbClr val="0070C0"/>
                </a:solidFill>
              </a:rPr>
              <a:t>対象データを生成・更新しているプロセス</a:t>
            </a:r>
            <a:r>
              <a:rPr lang="ja-JP" altLang="en-US" sz="1800" dirty="0"/>
              <a:t>について実施内容を現行業務担当者からヒアリングして記載した後、そのプロセスのデータ品質確保の</a:t>
            </a:r>
            <a:r>
              <a:rPr lang="ja-JP" altLang="en-US" sz="1800" dirty="0">
                <a:solidFill>
                  <a:srgbClr val="0070C0"/>
                </a:solidFill>
              </a:rPr>
              <a:t>妥当性を評価</a:t>
            </a:r>
            <a:r>
              <a:rPr lang="ja-JP" altLang="en-US" sz="1800" dirty="0"/>
              <a:t>します。</a:t>
            </a:r>
            <a:endParaRPr lang="en-US" altLang="ja-JP" sz="1800" dirty="0"/>
          </a:p>
          <a:p>
            <a:pPr marL="266400" indent="-266400">
              <a:spcBef>
                <a:spcPts val="300"/>
              </a:spcBef>
            </a:pPr>
            <a:r>
              <a:rPr lang="ja-JP" altLang="en-US" sz="1800" dirty="0"/>
              <a:t>左記の記入例は、「社員番号」の「完全性」に対する生成・更新プロセスの評価です。</a:t>
            </a:r>
            <a:endParaRPr lang="en-US" altLang="ja-JP" sz="1800" dirty="0"/>
          </a:p>
        </p:txBody>
      </p:sp>
      <p:sp>
        <p:nvSpPr>
          <p:cNvPr id="8" name="右中かっこ 7">
            <a:extLst>
              <a:ext uri="{FF2B5EF4-FFF2-40B4-BE49-F238E27FC236}">
                <a16:creationId xmlns:a16="http://schemas.microsoft.com/office/drawing/2014/main" id="{BBF7BE54-2FDE-4CCB-9EAC-D254776ED52E}"/>
              </a:ext>
            </a:extLst>
          </p:cNvPr>
          <p:cNvSpPr/>
          <p:nvPr/>
        </p:nvSpPr>
        <p:spPr>
          <a:xfrm>
            <a:off x="5709670" y="4839565"/>
            <a:ext cx="269076" cy="1088356"/>
          </a:xfrm>
          <a:prstGeom prst="rightBrace">
            <a:avLst>
              <a:gd name="adj1" fmla="val 41666"/>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EB7C7DB3-5905-4413-89BA-A52B96BB78BD}"/>
              </a:ext>
            </a:extLst>
          </p:cNvPr>
          <p:cNvSpPr txBox="1"/>
          <p:nvPr/>
        </p:nvSpPr>
        <p:spPr>
          <a:xfrm>
            <a:off x="5926494" y="4991328"/>
            <a:ext cx="461665" cy="784830"/>
          </a:xfrm>
          <a:prstGeom prst="rect">
            <a:avLst/>
          </a:prstGeom>
          <a:noFill/>
        </p:spPr>
        <p:txBody>
          <a:bodyPr vert="eaVert" wrap="none" rtlCol="0">
            <a:spAutoFit/>
          </a:bodyPr>
          <a:lstStyle/>
          <a:p>
            <a:r>
              <a:rPr lang="ja-JP" altLang="en-US" dirty="0">
                <a:solidFill>
                  <a:srgbClr val="FF0000"/>
                </a:solidFill>
              </a:rPr>
              <a:t>記入例</a:t>
            </a:r>
            <a:endParaRPr kumimoji="1" lang="ja-JP" altLang="en-US" dirty="0">
              <a:solidFill>
                <a:srgbClr val="FF0000"/>
              </a:solidFill>
            </a:endParaRPr>
          </a:p>
        </p:txBody>
      </p:sp>
      <p:sp>
        <p:nvSpPr>
          <p:cNvPr id="18" name="Title 1">
            <a:extLst>
              <a:ext uri="{FF2B5EF4-FFF2-40B4-BE49-F238E27FC236}">
                <a16:creationId xmlns:a16="http://schemas.microsoft.com/office/drawing/2014/main" id="{7B4CC16F-2029-4B7D-9972-2234040B4113}"/>
              </a:ext>
            </a:extLst>
          </p:cNvPr>
          <p:cNvSpPr>
            <a:spLocks noGrp="1"/>
          </p:cNvSpPr>
          <p:nvPr>
            <p:ph type="title"/>
          </p:nvPr>
        </p:nvSpPr>
        <p:spPr>
          <a:xfrm>
            <a:off x="532737" y="286604"/>
            <a:ext cx="10622943" cy="504506"/>
          </a:xfrm>
        </p:spPr>
        <p:txBody>
          <a:bodyPr>
            <a:noAutofit/>
          </a:bodyPr>
          <a:lstStyle/>
          <a:p>
            <a:r>
              <a:rPr lang="en-US" altLang="ja-JP" sz="3600" dirty="0"/>
              <a:t>Step2</a:t>
            </a:r>
            <a:r>
              <a:rPr lang="ja-JP" altLang="en-US" sz="3600" dirty="0"/>
              <a:t>　</a:t>
            </a:r>
            <a:r>
              <a:rPr lang="en-US" altLang="ja-JP" sz="3600" dirty="0"/>
              <a:t>DQ</a:t>
            </a:r>
            <a:r>
              <a:rPr lang="ja-JP" altLang="en-US" sz="3600" dirty="0"/>
              <a:t>管理対象の検討</a:t>
            </a:r>
            <a:endParaRPr lang="en-US" sz="3600" dirty="0"/>
          </a:p>
        </p:txBody>
      </p:sp>
      <p:sp>
        <p:nvSpPr>
          <p:cNvPr id="21" name="テキスト ボックス 20">
            <a:extLst>
              <a:ext uri="{FF2B5EF4-FFF2-40B4-BE49-F238E27FC236}">
                <a16:creationId xmlns:a16="http://schemas.microsoft.com/office/drawing/2014/main" id="{2254412E-D7ED-4944-8AE9-1C44E3A0186D}"/>
              </a:ext>
            </a:extLst>
          </p:cNvPr>
          <p:cNvSpPr txBox="1"/>
          <p:nvPr/>
        </p:nvSpPr>
        <p:spPr>
          <a:xfrm>
            <a:off x="476036" y="906377"/>
            <a:ext cx="11239928" cy="999561"/>
          </a:xfrm>
          <a:prstGeom prst="rect">
            <a:avLst/>
          </a:prstGeom>
          <a:noFill/>
        </p:spPr>
        <p:txBody>
          <a:bodyPr wrap="square" rtlCol="0">
            <a:noAutofit/>
          </a:bodyPr>
          <a:lstStyle/>
          <a:p>
            <a:r>
              <a:rPr lang="ja-JP" altLang="en-US" dirty="0"/>
              <a:t>対象行のデータを生成・更新している現状のプロセスを明確にし、そのプロセスが正しく行われているか否かを評価します。プロセスの一部に計算機が利用されている場合は、そのプログラムについても、データ品質の観点から評価します。</a:t>
            </a:r>
            <a:endParaRPr kumimoji="1" lang="en-US" altLang="ja-JP" dirty="0"/>
          </a:p>
        </p:txBody>
      </p:sp>
      <p:graphicFrame>
        <p:nvGraphicFramePr>
          <p:cNvPr id="2" name="表 1">
            <a:extLst>
              <a:ext uri="{FF2B5EF4-FFF2-40B4-BE49-F238E27FC236}">
                <a16:creationId xmlns:a16="http://schemas.microsoft.com/office/drawing/2014/main" id="{5F6E7256-8CE3-4C03-B96D-501ED794B2FC}"/>
              </a:ext>
            </a:extLst>
          </p:cNvPr>
          <p:cNvGraphicFramePr>
            <a:graphicFrameLocks noGrp="1"/>
          </p:cNvGraphicFramePr>
          <p:nvPr/>
        </p:nvGraphicFramePr>
        <p:xfrm>
          <a:off x="421104" y="2600088"/>
          <a:ext cx="5235624" cy="3340309"/>
        </p:xfrm>
        <a:graphic>
          <a:graphicData uri="http://schemas.openxmlformats.org/drawingml/2006/table">
            <a:tbl>
              <a:tblPr/>
              <a:tblGrid>
                <a:gridCol w="381206">
                  <a:extLst>
                    <a:ext uri="{9D8B030D-6E8A-4147-A177-3AD203B41FA5}">
                      <a16:colId xmlns:a16="http://schemas.microsoft.com/office/drawing/2014/main" val="3910855348"/>
                    </a:ext>
                  </a:extLst>
                </a:gridCol>
                <a:gridCol w="381206">
                  <a:extLst>
                    <a:ext uri="{9D8B030D-6E8A-4147-A177-3AD203B41FA5}">
                      <a16:colId xmlns:a16="http://schemas.microsoft.com/office/drawing/2014/main" val="331829656"/>
                    </a:ext>
                  </a:extLst>
                </a:gridCol>
                <a:gridCol w="381206">
                  <a:extLst>
                    <a:ext uri="{9D8B030D-6E8A-4147-A177-3AD203B41FA5}">
                      <a16:colId xmlns:a16="http://schemas.microsoft.com/office/drawing/2014/main" val="2583986357"/>
                    </a:ext>
                  </a:extLst>
                </a:gridCol>
                <a:gridCol w="381206">
                  <a:extLst>
                    <a:ext uri="{9D8B030D-6E8A-4147-A177-3AD203B41FA5}">
                      <a16:colId xmlns:a16="http://schemas.microsoft.com/office/drawing/2014/main" val="4279824416"/>
                    </a:ext>
                  </a:extLst>
                </a:gridCol>
                <a:gridCol w="381206">
                  <a:extLst>
                    <a:ext uri="{9D8B030D-6E8A-4147-A177-3AD203B41FA5}">
                      <a16:colId xmlns:a16="http://schemas.microsoft.com/office/drawing/2014/main" val="1608053125"/>
                    </a:ext>
                  </a:extLst>
                </a:gridCol>
                <a:gridCol w="381206">
                  <a:extLst>
                    <a:ext uri="{9D8B030D-6E8A-4147-A177-3AD203B41FA5}">
                      <a16:colId xmlns:a16="http://schemas.microsoft.com/office/drawing/2014/main" val="2570011951"/>
                    </a:ext>
                  </a:extLst>
                </a:gridCol>
                <a:gridCol w="208473">
                  <a:extLst>
                    <a:ext uri="{9D8B030D-6E8A-4147-A177-3AD203B41FA5}">
                      <a16:colId xmlns:a16="http://schemas.microsoft.com/office/drawing/2014/main" val="624697877"/>
                    </a:ext>
                  </a:extLst>
                </a:gridCol>
                <a:gridCol w="547983">
                  <a:extLst>
                    <a:ext uri="{9D8B030D-6E8A-4147-A177-3AD203B41FA5}">
                      <a16:colId xmlns:a16="http://schemas.microsoft.com/office/drawing/2014/main" val="2854890431"/>
                    </a:ext>
                  </a:extLst>
                </a:gridCol>
                <a:gridCol w="547983">
                  <a:extLst>
                    <a:ext uri="{9D8B030D-6E8A-4147-A177-3AD203B41FA5}">
                      <a16:colId xmlns:a16="http://schemas.microsoft.com/office/drawing/2014/main" val="1517117076"/>
                    </a:ext>
                  </a:extLst>
                </a:gridCol>
                <a:gridCol w="547983">
                  <a:extLst>
                    <a:ext uri="{9D8B030D-6E8A-4147-A177-3AD203B41FA5}">
                      <a16:colId xmlns:a16="http://schemas.microsoft.com/office/drawing/2014/main" val="1836077986"/>
                    </a:ext>
                  </a:extLst>
                </a:gridCol>
                <a:gridCol w="547983">
                  <a:extLst>
                    <a:ext uri="{9D8B030D-6E8A-4147-A177-3AD203B41FA5}">
                      <a16:colId xmlns:a16="http://schemas.microsoft.com/office/drawing/2014/main" val="546884269"/>
                    </a:ext>
                  </a:extLst>
                </a:gridCol>
                <a:gridCol w="547983">
                  <a:extLst>
                    <a:ext uri="{9D8B030D-6E8A-4147-A177-3AD203B41FA5}">
                      <a16:colId xmlns:a16="http://schemas.microsoft.com/office/drawing/2014/main" val="2190591911"/>
                    </a:ext>
                  </a:extLst>
                </a:gridCol>
              </a:tblGrid>
              <a:tr h="189610">
                <a:tc gridSpan="8">
                  <a:txBody>
                    <a:bodyPr/>
                    <a:lstStyle/>
                    <a:p>
                      <a:pPr algn="ctr" fontAlgn="ctr"/>
                      <a:r>
                        <a:rPr lang="en-US" altLang="zh-TW" sz="1000" b="0" i="0" u="none" strike="noStrike">
                          <a:solidFill>
                            <a:srgbClr val="000000"/>
                          </a:solidFill>
                          <a:effectLst/>
                          <a:latin typeface="メイリオ" panose="020B0604030504040204" pitchFamily="50" charset="-128"/>
                          <a:ea typeface="メイリオ" panose="020B0604030504040204" pitchFamily="50" charset="-128"/>
                        </a:rPr>
                        <a:t>DQ</a:t>
                      </a:r>
                      <a:r>
                        <a:rPr lang="zh-TW" altLang="en-US" sz="1000" b="0" i="0" u="none" strike="noStrike">
                          <a:solidFill>
                            <a:srgbClr val="000000"/>
                          </a:solidFill>
                          <a:effectLst/>
                          <a:latin typeface="メイリオ" panose="020B0604030504040204" pitchFamily="50" charset="-128"/>
                          <a:ea typeface="メイリオ" panose="020B0604030504040204" pitchFamily="50" charset="-128"/>
                        </a:rPr>
                        <a:t>管理実現性評価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生成・更新プロセス評価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3348821929"/>
                  </a:ext>
                </a:extLst>
              </a:tr>
              <a:tr h="147784">
                <a:tc gridSpan="12">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データ測定基準</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592423267"/>
                  </a:ext>
                </a:extLst>
              </a:tr>
              <a:tr h="140853">
                <a:tc rowSpan="2">
                  <a:txBody>
                    <a:bodyPr/>
                    <a:lstStyle/>
                    <a:p>
                      <a:pPr algn="ctr" fontAlgn="ctr"/>
                      <a:r>
                        <a:rPr lang="zh-TW" altLang="en-US" sz="1000" b="1" i="0" u="none" strike="noStrike">
                          <a:solidFill>
                            <a:srgbClr val="000000"/>
                          </a:solidFill>
                          <a:effectLst/>
                          <a:latin typeface="メイリオ" panose="020B0604030504040204" pitchFamily="50" charset="-128"/>
                          <a:ea typeface="メイリオ" panose="020B0604030504040204" pitchFamily="50" charset="-128"/>
                        </a:rPr>
                        <a:t>測定可能性</a:t>
                      </a:r>
                      <a:br>
                        <a:rPr lang="zh-TW" altLang="en-US" sz="1000" b="1" i="0" u="none" strike="noStrike">
                          <a:solidFill>
                            <a:srgbClr val="000000"/>
                          </a:solidFill>
                          <a:effectLst/>
                          <a:latin typeface="メイリオ" panose="020B0604030504040204" pitchFamily="50" charset="-128"/>
                          <a:ea typeface="メイリオ" panose="020B0604030504040204" pitchFamily="50" charset="-128"/>
                        </a:rPr>
                      </a:br>
                      <a:r>
                        <a:rPr lang="zh-TW" altLang="en-US" sz="1000" b="1" i="0" u="none" strike="noStrike">
                          <a:solidFill>
                            <a:srgbClr val="000000"/>
                          </a:solidFill>
                          <a:effectLst/>
                          <a:latin typeface="メイリオ" panose="020B0604030504040204" pitchFamily="50" charset="-128"/>
                          <a:ea typeface="メイリオ" panose="020B0604030504040204" pitchFamily="50" charset="-128"/>
                        </a:rPr>
                        <a:t>（測定可否）</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a:txBody>
                    <a:bodyPr/>
                    <a:lstStyle/>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ビジネスに対する関連性</a:t>
                      </a:r>
                      <a:endParaRPr lang="en-US" altLang="ja-JP" sz="1000" b="1" i="0" u="none" strike="noStrike" dirty="0">
                        <a:solidFill>
                          <a:srgbClr val="000000"/>
                        </a:solidFill>
                        <a:effectLst/>
                        <a:latin typeface="メイリオ" panose="020B0604030504040204" pitchFamily="50" charset="-128"/>
                        <a:ea typeface="メイリオ" panose="020B0604030504040204" pitchFamily="50" charset="-128"/>
                      </a:endParaRPr>
                    </a:p>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（ビジネスへの影響の大きさ）</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受容性</a:t>
                      </a:r>
                      <a:br>
                        <a:rPr lang="ja-JP" altLang="en-US" sz="1000" b="1" i="0" u="none" strike="noStrike">
                          <a:solidFill>
                            <a:srgbClr val="000000"/>
                          </a:solidFill>
                          <a:effectLst/>
                          <a:latin typeface="メイリオ" panose="020B0604030504040204" pitchFamily="50" charset="-128"/>
                          <a:ea typeface="メイリオ" panose="020B0604030504040204" pitchFamily="50" charset="-128"/>
                        </a:rPr>
                      </a:b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（受容可否）</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説明責任／</a:t>
                      </a:r>
                      <a:br>
                        <a:rPr lang="ja-JP" altLang="en-US" sz="1000" b="1" i="0" u="none" strike="noStrike">
                          <a:solidFill>
                            <a:srgbClr val="000000"/>
                          </a:solidFill>
                          <a:effectLst/>
                          <a:latin typeface="メイリオ" panose="020B0604030504040204" pitchFamily="50" charset="-128"/>
                          <a:ea typeface="メイリオ" panose="020B0604030504040204" pitchFamily="50" charset="-128"/>
                        </a:rPr>
                      </a:b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スチュワードシップ</a:t>
                      </a:r>
                      <a:br>
                        <a:rPr lang="ja-JP" altLang="en-US" sz="1000" b="1" i="0" u="none" strike="noStrike">
                          <a:solidFill>
                            <a:srgbClr val="000000"/>
                          </a:solidFill>
                          <a:effectLst/>
                          <a:latin typeface="メイリオ" panose="020B0604030504040204" pitchFamily="50" charset="-128"/>
                          <a:ea typeface="メイリオ" panose="020B0604030504040204" pitchFamily="50" charset="-128"/>
                        </a:rPr>
                      </a:br>
                      <a:r>
                        <a:rPr lang="en-US" altLang="ja-JP" sz="1000" b="1" i="0" u="none" strike="noStrike">
                          <a:solidFill>
                            <a:srgbClr val="000000"/>
                          </a:solidFill>
                          <a:effectLst/>
                          <a:latin typeface="メイリオ" panose="020B0604030504040204" pitchFamily="50" charset="-128"/>
                          <a:ea typeface="メイリオ" panose="020B0604030504040204" pitchFamily="50" charset="-128"/>
                        </a:rPr>
                        <a:t>(</a:t>
                      </a: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対応者の有無</a:t>
                      </a:r>
                      <a:r>
                        <a:rPr lang="en-US" altLang="ja-JP" sz="1000" b="1" i="0" u="none" strike="noStrike">
                          <a:solidFill>
                            <a:srgbClr val="000000"/>
                          </a:solidFill>
                          <a:effectLst/>
                          <a:latin typeface="メイリオ" panose="020B0604030504040204" pitchFamily="50" charset="-128"/>
                          <a:ea typeface="メイリオ" panose="020B0604030504040204" pitchFamily="50" charset="-128"/>
                        </a:rPr>
                        <a:t>)</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a:txBody>
                    <a:bodyPr/>
                    <a:lstStyle/>
                    <a:p>
                      <a:pPr algn="ctr" fontAlgn="ctr"/>
                      <a:r>
                        <a:rPr lang="zh-TW" altLang="en-US" sz="1000" b="1" i="0" u="none" strike="noStrike">
                          <a:solidFill>
                            <a:srgbClr val="000000"/>
                          </a:solidFill>
                          <a:effectLst/>
                          <a:latin typeface="メイリオ" panose="020B0604030504040204" pitchFamily="50" charset="-128"/>
                          <a:ea typeface="メイリオ" panose="020B0604030504040204" pitchFamily="50" charset="-128"/>
                        </a:rPr>
                        <a:t>管理可能性</a:t>
                      </a:r>
                      <a:br>
                        <a:rPr lang="zh-TW" altLang="en-US" sz="1000" b="1" i="0" u="none" strike="noStrike">
                          <a:solidFill>
                            <a:srgbClr val="000000"/>
                          </a:solidFill>
                          <a:effectLst/>
                          <a:latin typeface="メイリオ" panose="020B0604030504040204" pitchFamily="50" charset="-128"/>
                          <a:ea typeface="メイリオ" panose="020B0604030504040204" pitchFamily="50" charset="-128"/>
                        </a:rPr>
                      </a:br>
                      <a:r>
                        <a:rPr lang="zh-TW" altLang="en-US" sz="1000" b="1" i="0" u="none" strike="noStrike">
                          <a:solidFill>
                            <a:srgbClr val="000000"/>
                          </a:solidFill>
                          <a:effectLst/>
                          <a:latin typeface="メイリオ" panose="020B0604030504040204" pitchFamily="50" charset="-128"/>
                          <a:ea typeface="メイリオ" panose="020B0604030504040204" pitchFamily="50" charset="-128"/>
                        </a:rPr>
                        <a:t>（品質管理可否）</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rowSpan="2">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追跡性</a:t>
                      </a:r>
                      <a:br>
                        <a:rPr lang="ja-JP" altLang="en-US" sz="1000" b="1" i="0" u="none" strike="noStrike">
                          <a:solidFill>
                            <a:srgbClr val="000000"/>
                          </a:solidFill>
                          <a:effectLst/>
                          <a:latin typeface="メイリオ" panose="020B0604030504040204" pitchFamily="50" charset="-128"/>
                          <a:ea typeface="メイリオ" panose="020B0604030504040204" pitchFamily="50" charset="-128"/>
                        </a:rPr>
                      </a:b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（継続的な測定可否）</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99"/>
                    </a:solidFill>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tc>
                  <a:txBody>
                    <a:bodyPr/>
                    <a:lstStyle/>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tc>
                  <a:txBody>
                    <a:bodyPr/>
                    <a:lstStyle/>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extLst>
                  <a:ext uri="{0D108BD9-81ED-4DB2-BD59-A6C34878D82A}">
                    <a16:rowId xmlns:a16="http://schemas.microsoft.com/office/drawing/2014/main" val="3172482244"/>
                  </a:ext>
                </a:extLst>
              </a:tr>
              <a:tr h="171328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部門内評価</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99"/>
                    </a:solidFill>
                  </a:tcPr>
                </a:tc>
                <a:tc>
                  <a:txBody>
                    <a:bodyPr/>
                    <a:lstStyle/>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部門間評価</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99"/>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生成プロセス</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生成プロセス評価</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更新プロセス</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更新プロセス評価</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val="1101985282"/>
                  </a:ext>
                </a:extLst>
              </a:tr>
              <a:tr h="1144161">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可</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大</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可</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有</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可</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可</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高</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入社時に人事が採番</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a:t>
                      </a:r>
                      <a:br>
                        <a:rPr lang="ja-JP" altLang="en-US" sz="1000" b="0" i="0" u="none" strike="noStrike">
                          <a:solidFill>
                            <a:srgbClr val="000000"/>
                          </a:solidFill>
                          <a:effectLst/>
                          <a:latin typeface="メイリオ" panose="020B0604030504040204" pitchFamily="50" charset="-128"/>
                          <a:ea typeface="メイリオ" panose="020B0604030504040204" pitchFamily="50" charset="-128"/>
                        </a:rPr>
                      </a:b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入力時にチェックしている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嘱託になる場合、人事が新たに採番して更新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a:t>
                      </a:r>
                      <a:b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入力時にチェックしている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1885303"/>
                  </a:ext>
                </a:extLst>
              </a:tr>
            </a:tbl>
          </a:graphicData>
        </a:graphic>
      </p:graphicFrame>
      <p:sp>
        <p:nvSpPr>
          <p:cNvPr id="3" name="四角形: 角を丸くする 2">
            <a:extLst>
              <a:ext uri="{FF2B5EF4-FFF2-40B4-BE49-F238E27FC236}">
                <a16:creationId xmlns:a16="http://schemas.microsoft.com/office/drawing/2014/main" id="{53D5A85E-26F4-4F6C-91F2-81C0050D8A59}"/>
              </a:ext>
            </a:extLst>
          </p:cNvPr>
          <p:cNvSpPr/>
          <p:nvPr/>
        </p:nvSpPr>
        <p:spPr>
          <a:xfrm>
            <a:off x="434732" y="4813951"/>
            <a:ext cx="3021343" cy="112182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四角形: 角を丸くする 21">
            <a:extLst>
              <a:ext uri="{FF2B5EF4-FFF2-40B4-BE49-F238E27FC236}">
                <a16:creationId xmlns:a16="http://schemas.microsoft.com/office/drawing/2014/main" id="{8E941F8F-502D-4D34-AAF0-58D3E95DE59C}"/>
              </a:ext>
            </a:extLst>
          </p:cNvPr>
          <p:cNvSpPr/>
          <p:nvPr/>
        </p:nvSpPr>
        <p:spPr>
          <a:xfrm>
            <a:off x="3442447" y="4806091"/>
            <a:ext cx="2214281" cy="112183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Google Shape;486;p18">
            <a:extLst>
              <a:ext uri="{FF2B5EF4-FFF2-40B4-BE49-F238E27FC236}">
                <a16:creationId xmlns:a16="http://schemas.microsoft.com/office/drawing/2014/main" id="{01D9FB27-43AB-4651-8126-1BD1A51BA1CB}"/>
              </a:ext>
            </a:extLst>
          </p:cNvPr>
          <p:cNvSpPr/>
          <p:nvPr/>
        </p:nvSpPr>
        <p:spPr>
          <a:xfrm>
            <a:off x="2788748" y="5953957"/>
            <a:ext cx="1307397" cy="356074"/>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a:solidFill>
                <a:schemeClr val="dk1"/>
              </a:solidFill>
              <a:latin typeface="Libre Franklin"/>
              <a:ea typeface="Libre Franklin"/>
              <a:cs typeface="Libre Franklin"/>
              <a:sym typeface="Libre Franklin"/>
            </a:endParaRPr>
          </a:p>
        </p:txBody>
      </p:sp>
      <p:sp>
        <p:nvSpPr>
          <p:cNvPr id="7" name="テキスト ボックス 6">
            <a:extLst>
              <a:ext uri="{FF2B5EF4-FFF2-40B4-BE49-F238E27FC236}">
                <a16:creationId xmlns:a16="http://schemas.microsoft.com/office/drawing/2014/main" id="{A2D3E710-A4A1-42FC-87D8-55530531D451}"/>
              </a:ext>
            </a:extLst>
          </p:cNvPr>
          <p:cNvSpPr txBox="1"/>
          <p:nvPr/>
        </p:nvSpPr>
        <p:spPr>
          <a:xfrm>
            <a:off x="6548903" y="4478479"/>
            <a:ext cx="5221993" cy="1754326"/>
          </a:xfrm>
          <a:prstGeom prst="rect">
            <a:avLst/>
          </a:prstGeom>
          <a:noFill/>
        </p:spPr>
        <p:txBody>
          <a:bodyPr wrap="square" rtlCol="0">
            <a:spAutoFit/>
          </a:bodyPr>
          <a:lstStyle/>
          <a:p>
            <a:r>
              <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rPr>
              <a:t>生成プロセス（①）、更新プロセス（②）ともに、採番時には重複採番、入力時には</a:t>
            </a:r>
            <a:r>
              <a:rPr kumimoji="1" lang="ja-JP" altLang="en-US" u="sng" dirty="0">
                <a:solidFill>
                  <a:schemeClr val="tx1">
                    <a:lumMod val="75000"/>
                    <a:lumOff val="25000"/>
                  </a:schemeClr>
                </a:solidFill>
                <a:latin typeface="Meiryo UI" panose="020B0604030504040204" pitchFamily="50" charset="-128"/>
                <a:ea typeface="Meiryo UI" panose="020B0604030504040204" pitchFamily="50" charset="-128"/>
              </a:rPr>
              <a:t>誤入力のリスク</a:t>
            </a:r>
            <a:r>
              <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rPr>
              <a:t>があります。プログラムあるいはデータベースのユニーク属性の制約などでチェックできていれば、そのリスクは顕在化しません。 （☞</a:t>
            </a:r>
            <a:r>
              <a:rPr kumimoji="1" lang="ja-JP" altLang="en-US" dirty="0">
                <a:latin typeface="Meiryo UI" panose="020B0604030504040204" pitchFamily="50" charset="-128"/>
                <a:ea typeface="Meiryo UI" panose="020B0604030504040204" pitchFamily="50" charset="-128"/>
              </a:rPr>
              <a:t> </a:t>
            </a:r>
            <a:r>
              <a:rPr kumimoji="1" lang="en-US" altLang="ja-JP" sz="1800" i="1" dirty="0">
                <a:solidFill>
                  <a:srgbClr val="0070C0"/>
                </a:solidFill>
                <a:latin typeface="Meiryo UI" panose="020B0604030504040204" pitchFamily="50" charset="-128"/>
                <a:ea typeface="Meiryo UI" panose="020B0604030504040204" pitchFamily="50" charset="-128"/>
              </a:rPr>
              <a:t>【Tips】</a:t>
            </a:r>
            <a:r>
              <a:rPr kumimoji="1" lang="ja-JP" altLang="en-US" sz="1800" i="1" dirty="0">
                <a:solidFill>
                  <a:srgbClr val="0070C0"/>
                </a:solidFill>
                <a:latin typeface="Meiryo UI" panose="020B0604030504040204" pitchFamily="50" charset="-128"/>
                <a:ea typeface="Meiryo UI" panose="020B0604030504040204" pitchFamily="50" charset="-128"/>
              </a:rPr>
              <a:t>リレーショナル型データベースの利用とデータ品質</a:t>
            </a:r>
            <a:r>
              <a:rPr kumimoji="1" lang="ja-JP" altLang="en-US" dirty="0">
                <a:latin typeface="Meiryo UI" panose="020B0604030504040204" pitchFamily="50" charset="-128"/>
                <a:ea typeface="Meiryo UI" panose="020B0604030504040204" pitchFamily="50" charset="-128"/>
              </a:rPr>
              <a:t>）</a:t>
            </a:r>
            <a:endParaRPr kumimoji="1" lang="ja-JP" altLang="en-US" dirty="0">
              <a:solidFill>
                <a:schemeClr val="tx1">
                  <a:lumMod val="75000"/>
                  <a:lumOff val="25000"/>
                </a:schemeClr>
              </a:solidFill>
              <a:latin typeface="Meiryo UI" panose="020B0604030504040204" pitchFamily="50" charset="-128"/>
              <a:ea typeface="Meiryo UI" panose="020B0604030504040204" pitchFamily="50" charset="-128"/>
            </a:endParaRPr>
          </a:p>
        </p:txBody>
      </p:sp>
      <p:sp>
        <p:nvSpPr>
          <p:cNvPr id="28" name="Google Shape;477;p18">
            <a:extLst>
              <a:ext uri="{FF2B5EF4-FFF2-40B4-BE49-F238E27FC236}">
                <a16:creationId xmlns:a16="http://schemas.microsoft.com/office/drawing/2014/main" id="{8C88E188-C391-4A5E-B16F-392E86B2F361}"/>
              </a:ext>
            </a:extLst>
          </p:cNvPr>
          <p:cNvSpPr/>
          <p:nvPr/>
        </p:nvSpPr>
        <p:spPr>
          <a:xfrm>
            <a:off x="3467797" y="2968330"/>
            <a:ext cx="1055322" cy="1744567"/>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9" name="Google Shape;477;p18">
            <a:extLst>
              <a:ext uri="{FF2B5EF4-FFF2-40B4-BE49-F238E27FC236}">
                <a16:creationId xmlns:a16="http://schemas.microsoft.com/office/drawing/2014/main" id="{BABE3E45-D578-42F6-BC78-5FA9E6E2A4E3}"/>
              </a:ext>
            </a:extLst>
          </p:cNvPr>
          <p:cNvSpPr/>
          <p:nvPr/>
        </p:nvSpPr>
        <p:spPr>
          <a:xfrm>
            <a:off x="3467797" y="2968331"/>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1" name="Google Shape;477;p18">
            <a:extLst>
              <a:ext uri="{FF2B5EF4-FFF2-40B4-BE49-F238E27FC236}">
                <a16:creationId xmlns:a16="http://schemas.microsoft.com/office/drawing/2014/main" id="{C8C71EFF-D87A-4ADC-9CC4-FDEAC2D3F3C8}"/>
              </a:ext>
            </a:extLst>
          </p:cNvPr>
          <p:cNvSpPr/>
          <p:nvPr/>
        </p:nvSpPr>
        <p:spPr>
          <a:xfrm>
            <a:off x="4565615" y="2968330"/>
            <a:ext cx="1055322" cy="1744567"/>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2" name="Google Shape;477;p18">
            <a:extLst>
              <a:ext uri="{FF2B5EF4-FFF2-40B4-BE49-F238E27FC236}">
                <a16:creationId xmlns:a16="http://schemas.microsoft.com/office/drawing/2014/main" id="{E3F0A65F-C2FF-4A8A-AABB-2D80207C3079}"/>
              </a:ext>
            </a:extLst>
          </p:cNvPr>
          <p:cNvSpPr/>
          <p:nvPr/>
        </p:nvSpPr>
        <p:spPr>
          <a:xfrm>
            <a:off x="4565615" y="2968331"/>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5" name="フッター プレースホルダー 4">
            <a:extLst>
              <a:ext uri="{FF2B5EF4-FFF2-40B4-BE49-F238E27FC236}">
                <a16:creationId xmlns:a16="http://schemas.microsoft.com/office/drawing/2014/main" id="{BF0EB2F1-579B-1988-9326-1B3CA1AA8669}"/>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586548C2-4DA6-8400-909C-D2FA8FE8BF06}"/>
              </a:ext>
            </a:extLst>
          </p:cNvPr>
          <p:cNvSpPr>
            <a:spLocks noGrp="1"/>
          </p:cNvSpPr>
          <p:nvPr>
            <p:ph type="sldNum" sz="quarter" idx="12"/>
          </p:nvPr>
        </p:nvSpPr>
        <p:spPr/>
        <p:txBody>
          <a:bodyPr/>
          <a:lstStyle/>
          <a:p>
            <a:pPr rtl="0"/>
            <a:fld id="{3A98EE3D-8CD1-4C3F-BD1C-C98C9596463C}" type="slidenum">
              <a:rPr lang="en-US" smtClean="0"/>
              <a:t>34</a:t>
            </a:fld>
            <a:endParaRPr lang="en-US" dirty="0"/>
          </a:p>
        </p:txBody>
      </p:sp>
    </p:spTree>
    <p:extLst>
      <p:ext uri="{BB962C8B-B14F-4D97-AF65-F5344CB8AC3E}">
        <p14:creationId xmlns:p14="http://schemas.microsoft.com/office/powerpoint/2010/main" val="14101870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8B48B68-730F-41C5-873C-C7452EF40E2A}"/>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Step2</a:t>
            </a:r>
            <a:r>
              <a:rPr lang="ja-JP" altLang="en-US" dirty="0"/>
              <a:t>　</a:t>
            </a:r>
            <a:r>
              <a:rPr lang="en-US" altLang="ja-JP" dirty="0"/>
              <a:t>DQ</a:t>
            </a:r>
            <a:r>
              <a:rPr lang="ja-JP" altLang="en-US" dirty="0"/>
              <a:t>管理対象の検討</a:t>
            </a:r>
            <a:endParaRPr lang="en-US" dirty="0"/>
          </a:p>
        </p:txBody>
      </p:sp>
      <p:sp>
        <p:nvSpPr>
          <p:cNvPr id="4" name="テキスト ボックス 3">
            <a:extLst>
              <a:ext uri="{FF2B5EF4-FFF2-40B4-BE49-F238E27FC236}">
                <a16:creationId xmlns:a16="http://schemas.microsoft.com/office/drawing/2014/main" id="{BB5BC4B6-A1D5-4855-93D9-9402C6391449}"/>
              </a:ext>
            </a:extLst>
          </p:cNvPr>
          <p:cNvSpPr txBox="1"/>
          <p:nvPr/>
        </p:nvSpPr>
        <p:spPr>
          <a:xfrm>
            <a:off x="476871" y="852755"/>
            <a:ext cx="11239928" cy="5386090"/>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リレーショナル型データベースの利用とデータ品質</a:t>
            </a:r>
            <a:endParaRPr kumimoji="1" lang="en-US" altLang="ja-JP" sz="2000" i="1" dirty="0">
              <a:solidFill>
                <a:srgbClr val="0070C0"/>
              </a:solidFill>
            </a:endParaRPr>
          </a:p>
          <a:p>
            <a:endParaRPr kumimoji="1" lang="en-US" altLang="ja-JP" dirty="0"/>
          </a:p>
          <a:p>
            <a:r>
              <a:rPr kumimoji="1" lang="ja-JP" altLang="en-US" dirty="0"/>
              <a:t>データをテキストファイルや </a:t>
            </a:r>
            <a:r>
              <a:rPr kumimoji="1" lang="en-US" altLang="ja-JP" dirty="0"/>
              <a:t>Excel </a:t>
            </a:r>
            <a:r>
              <a:rPr kumimoji="1" lang="ja-JP" altLang="en-US" dirty="0"/>
              <a:t>などの形式で保存する場合に比べ、リレーショナル型データベースに保存すると、データの保護、各種権限の設定やアクセスログの取得など、いくつかのメリットを享受することができます。このほかにも、データ品質についてもメリットがあります。たとえば、属性に対するいろいろな「制約」を付けることで、誤入力や入力漏れのチェックをすることができます。</a:t>
            </a:r>
            <a:endParaRPr kumimoji="1" lang="en-US" altLang="ja-JP" dirty="0"/>
          </a:p>
          <a:p>
            <a:endParaRPr kumimoji="1" lang="en-US" altLang="ja-JP" dirty="0"/>
          </a:p>
          <a:p>
            <a:pPr marL="742950" lvl="1" indent="-285750">
              <a:buFont typeface="Wingdings" panose="05000000000000000000" pitchFamily="2" charset="2"/>
              <a:buChar char="l"/>
            </a:pPr>
            <a:r>
              <a:rPr kumimoji="1" lang="ja-JP" altLang="en-US" dirty="0"/>
              <a:t>データ型制約</a:t>
            </a:r>
            <a:r>
              <a:rPr kumimoji="1" lang="en-US" altLang="ja-JP" dirty="0"/>
              <a:t>	</a:t>
            </a:r>
            <a:r>
              <a:rPr kumimoji="1" lang="ja-JP" altLang="en-US" dirty="0"/>
              <a:t>数値、文字列、日付など属性のタイプについての制約</a:t>
            </a:r>
            <a:endParaRPr kumimoji="1" lang="en-US" altLang="ja-JP" dirty="0"/>
          </a:p>
          <a:p>
            <a:pPr marL="742950" lvl="1" indent="-285750">
              <a:buFont typeface="Wingdings" panose="05000000000000000000" pitchFamily="2" charset="2"/>
              <a:buChar char="l"/>
            </a:pPr>
            <a:r>
              <a:rPr kumimoji="1" lang="en-US" altLang="ja-JP" dirty="0"/>
              <a:t>not null </a:t>
            </a:r>
            <a:r>
              <a:rPr kumimoji="1" lang="ja-JP" altLang="en-US" dirty="0"/>
              <a:t>制約</a:t>
            </a:r>
            <a:r>
              <a:rPr kumimoji="1" lang="en-US" altLang="ja-JP" dirty="0"/>
              <a:t>	</a:t>
            </a:r>
            <a:r>
              <a:rPr kumimoji="1" lang="ja-JP" altLang="en-US" dirty="0"/>
              <a:t>「行」を登録するときに、その属性の「値がない」ということを許容するかについての制約</a:t>
            </a:r>
            <a:endParaRPr kumimoji="1" lang="en-US" altLang="ja-JP" dirty="0"/>
          </a:p>
          <a:p>
            <a:pPr marL="742950" lvl="1" indent="-285750">
              <a:buFont typeface="Wingdings" panose="05000000000000000000" pitchFamily="2" charset="2"/>
              <a:buChar char="l"/>
            </a:pPr>
            <a:r>
              <a:rPr kumimoji="1" lang="ja-JP" altLang="en-US" dirty="0"/>
              <a:t>ドメイン制約</a:t>
            </a:r>
            <a:r>
              <a:rPr kumimoji="1" lang="en-US" altLang="ja-JP" dirty="0"/>
              <a:t>	</a:t>
            </a:r>
            <a:r>
              <a:rPr kumimoji="1" lang="ja-JP" altLang="en-US" dirty="0"/>
              <a:t>データ型より細かいデータのタイプについての制約（例：「月」のデータは</a:t>
            </a:r>
            <a:r>
              <a:rPr kumimoji="1" lang="en-US" altLang="ja-JP" dirty="0"/>
              <a:t>1-12</a:t>
            </a:r>
            <a:r>
              <a:rPr kumimoji="1" lang="ja-JP" altLang="en-US" dirty="0"/>
              <a:t>の整数）</a:t>
            </a:r>
            <a:endParaRPr kumimoji="1" lang="en-US" altLang="ja-JP" dirty="0"/>
          </a:p>
          <a:p>
            <a:pPr marL="742950" lvl="1" indent="-285750">
              <a:buFont typeface="Wingdings" panose="05000000000000000000" pitchFamily="2" charset="2"/>
              <a:buChar char="l"/>
            </a:pPr>
            <a:r>
              <a:rPr kumimoji="1" lang="en-US" altLang="ja-JP" dirty="0"/>
              <a:t>unique </a:t>
            </a:r>
            <a:r>
              <a:rPr kumimoji="1" lang="ja-JP" altLang="en-US" dirty="0"/>
              <a:t>制約</a:t>
            </a:r>
            <a:r>
              <a:rPr kumimoji="1" lang="en-US" altLang="ja-JP" dirty="0"/>
              <a:t>	</a:t>
            </a:r>
            <a:r>
              <a:rPr kumimoji="1" lang="ja-JP" altLang="en-US" dirty="0"/>
              <a:t>あるテーブルの中で、その属性の値を決めると「行」が一つだけ決まる、という制約</a:t>
            </a:r>
            <a:endParaRPr kumimoji="1" lang="en-US" altLang="ja-JP" dirty="0"/>
          </a:p>
          <a:p>
            <a:pPr marL="742950" lvl="1" indent="-285750">
              <a:buFont typeface="Wingdings" panose="05000000000000000000" pitchFamily="2" charset="2"/>
              <a:buChar char="l"/>
            </a:pPr>
            <a:r>
              <a:rPr kumimoji="1" lang="ja-JP" altLang="en-US" dirty="0"/>
              <a:t>主キー制約</a:t>
            </a:r>
            <a:r>
              <a:rPr kumimoji="1" lang="en-US" altLang="ja-JP" dirty="0"/>
              <a:t>	</a:t>
            </a:r>
            <a:r>
              <a:rPr kumimoji="1" lang="ja-JP" altLang="en-US" dirty="0"/>
              <a:t>ユニークで </a:t>
            </a:r>
            <a:r>
              <a:rPr kumimoji="1" lang="en-US" altLang="ja-JP" dirty="0"/>
              <a:t>not null </a:t>
            </a:r>
            <a:r>
              <a:rPr kumimoji="1" lang="ja-JP" altLang="en-US" dirty="0"/>
              <a:t>な属性の「組み合わせ」についての制約</a:t>
            </a:r>
            <a:endParaRPr kumimoji="1" lang="en-US" altLang="ja-JP" dirty="0"/>
          </a:p>
          <a:p>
            <a:pPr marL="742950" lvl="1" indent="-285750">
              <a:buFont typeface="Wingdings" panose="05000000000000000000" pitchFamily="2" charset="2"/>
              <a:buChar char="l"/>
            </a:pPr>
            <a:r>
              <a:rPr kumimoji="1" lang="ja-JP" altLang="en-US" dirty="0"/>
              <a:t>参照制約</a:t>
            </a:r>
            <a:r>
              <a:rPr kumimoji="1" lang="en-US" altLang="ja-JP" dirty="0"/>
              <a:t>		</a:t>
            </a:r>
            <a:r>
              <a:rPr kumimoji="1" lang="ja-JP" altLang="en-US" dirty="0"/>
              <a:t>あるテーブルの主キーに現れる値のみが別のテーブルの属性（の「組み合わせ」）に</a:t>
            </a:r>
            <a:endParaRPr kumimoji="1" lang="en-US" altLang="ja-JP" dirty="0"/>
          </a:p>
          <a:p>
            <a:pPr lvl="1"/>
            <a:r>
              <a:rPr kumimoji="1" lang="en-US" altLang="ja-JP" dirty="0"/>
              <a:t>			</a:t>
            </a:r>
            <a:r>
              <a:rPr kumimoji="1" lang="ja-JP" altLang="en-US" dirty="0"/>
              <a:t>なりうる、という制約</a:t>
            </a:r>
            <a:endParaRPr kumimoji="1" lang="en-US" altLang="ja-JP" dirty="0"/>
          </a:p>
          <a:p>
            <a:endParaRPr kumimoji="1" lang="en-US" altLang="ja-JP" dirty="0"/>
          </a:p>
          <a:p>
            <a:r>
              <a:rPr kumimoji="1" lang="ja-JP" altLang="en-US" dirty="0"/>
              <a:t>制約に違反したデータは、データベースに登録することができませんので、データ品質の向上に役立ちます。ただ、詳細な制約をつけると、パフォーマンスや運用性に影響を与えることがありますので、データベースの設計をする人とよく相談することが大切です。（リレーショナル型ではないデータベースでも、この中のいくつかは実現されています。 ）</a:t>
            </a:r>
            <a:endParaRPr kumimoji="1" lang="en-US" altLang="ja-JP" dirty="0"/>
          </a:p>
        </p:txBody>
      </p:sp>
      <p:sp>
        <p:nvSpPr>
          <p:cNvPr id="6" name="フッター プレースホルダー 5">
            <a:extLst>
              <a:ext uri="{FF2B5EF4-FFF2-40B4-BE49-F238E27FC236}">
                <a16:creationId xmlns:a16="http://schemas.microsoft.com/office/drawing/2014/main" id="{5D015C87-6E02-468D-E0FF-F22012F566E8}"/>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7" name="スライド番号プレースホルダー 6">
            <a:extLst>
              <a:ext uri="{FF2B5EF4-FFF2-40B4-BE49-F238E27FC236}">
                <a16:creationId xmlns:a16="http://schemas.microsoft.com/office/drawing/2014/main" id="{5DE6F979-0AAF-60F8-CA44-84C0351107ED}"/>
              </a:ext>
            </a:extLst>
          </p:cNvPr>
          <p:cNvSpPr>
            <a:spLocks noGrp="1"/>
          </p:cNvSpPr>
          <p:nvPr>
            <p:ph type="sldNum" sz="quarter" idx="12"/>
          </p:nvPr>
        </p:nvSpPr>
        <p:spPr/>
        <p:txBody>
          <a:bodyPr/>
          <a:lstStyle/>
          <a:p>
            <a:pPr rtl="0"/>
            <a:fld id="{3A98EE3D-8CD1-4C3F-BD1C-C98C9596463C}" type="slidenum">
              <a:rPr lang="en-US" smtClean="0"/>
              <a:t>35</a:t>
            </a:fld>
            <a:endParaRPr lang="en-US" dirty="0"/>
          </a:p>
        </p:txBody>
      </p:sp>
    </p:spTree>
    <p:extLst>
      <p:ext uri="{BB962C8B-B14F-4D97-AF65-F5344CB8AC3E}">
        <p14:creationId xmlns:p14="http://schemas.microsoft.com/office/powerpoint/2010/main" val="194389720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fontScale="85000" lnSpcReduction="20000"/>
          </a:bodyPr>
          <a:lstStyle/>
          <a:p>
            <a:r>
              <a:rPr lang="en-US" altLang="ja-JP" dirty="0"/>
              <a:t>DQ</a:t>
            </a:r>
            <a:r>
              <a:rPr lang="ja-JP" altLang="en-US" dirty="0"/>
              <a:t>管理対象検討ワークシート</a:t>
            </a:r>
            <a:endParaRPr lang="en-US" altLang="ja-JP"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fontScale="85000" lnSpcReduction="20000"/>
          </a:bodyPr>
          <a:lstStyle/>
          <a:p>
            <a:pPr>
              <a:lnSpc>
                <a:spcPct val="150000"/>
              </a:lnSpc>
            </a:pPr>
            <a:r>
              <a:rPr kumimoji="1" lang="en-US" altLang="ja-JP"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2.7</a:t>
            </a:r>
            <a:r>
              <a:rPr kumimoji="1" lang="ja-JP" altLang="en-US"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en-US" altLang="ja-JP"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DQ</a:t>
            </a:r>
            <a:r>
              <a:rPr kumimoji="1" lang="ja-JP" altLang="en-US" sz="2400" spc="-50" dirty="0">
                <a:solidFill>
                  <a:srgbClr val="000000">
                    <a:lumMod val="75000"/>
                    <a:lumOff val="25000"/>
                  </a:srgbClr>
                </a:solidFill>
                <a:latin typeface="Meiryo UI" panose="020B0604030504040204" pitchFamily="50" charset="-128"/>
                <a:ea typeface="Meiryo UI" panose="020B0604030504040204" pitchFamily="50" charset="-128"/>
                <a:cs typeface="+mj-cs"/>
              </a:rPr>
              <a:t>管理対象を決定する</a:t>
            </a:r>
            <a:endParaRPr kumimoji="1" lang="en-US" altLang="ja-JP" sz="24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737016" y="2596923"/>
            <a:ext cx="6109503" cy="3741124"/>
          </a:xfrm>
        </p:spPr>
        <p:txBody>
          <a:bodyPr>
            <a:noAutofit/>
          </a:bodyPr>
          <a:lstStyle/>
          <a:p>
            <a:r>
              <a:rPr lang="ja-JP" altLang="en-US" sz="2000" dirty="0"/>
              <a:t>①</a:t>
            </a:r>
            <a:r>
              <a:rPr lang="en-US" altLang="ja-JP" sz="2000" dirty="0"/>
              <a:t>DQ</a:t>
            </a:r>
            <a:r>
              <a:rPr lang="ja-JP" altLang="en-US" sz="2000" dirty="0"/>
              <a:t>対応要否</a:t>
            </a:r>
            <a:endParaRPr lang="en-US" altLang="ja-JP" sz="2000" dirty="0"/>
          </a:p>
          <a:p>
            <a:pPr marL="266400" indent="-266400">
              <a:spcBef>
                <a:spcPts val="300"/>
              </a:spcBef>
            </a:pPr>
            <a:r>
              <a:rPr lang="ja-JP" altLang="en-US" sz="1800" dirty="0">
                <a:solidFill>
                  <a:srgbClr val="0070C0"/>
                </a:solidFill>
              </a:rPr>
              <a:t>対応要否の判定結果</a:t>
            </a:r>
            <a:r>
              <a:rPr lang="ja-JP" altLang="en-US" sz="1800" dirty="0"/>
              <a:t>を記入します。</a:t>
            </a:r>
            <a:endParaRPr lang="en-US" altLang="ja-JP" sz="1800" dirty="0"/>
          </a:p>
          <a:p>
            <a:pPr marL="266400" indent="-266400">
              <a:spcBef>
                <a:spcPts val="300"/>
              </a:spcBef>
            </a:pPr>
            <a:r>
              <a:rPr lang="ja-JP" altLang="en-US" sz="1800" u="sng" dirty="0"/>
              <a:t>データが汚れていて、ビジネスに与える影響が大きい場合は「要」</a:t>
            </a:r>
            <a:r>
              <a:rPr lang="ja-JP" altLang="en-US" sz="1800" dirty="0"/>
              <a:t>の判定になります。逆に</a:t>
            </a:r>
            <a:r>
              <a:rPr lang="ja-JP" altLang="en-US" sz="1800" u="sng" dirty="0"/>
              <a:t>品質に問題があっても、ビジネスに与える影響が小さく、受容可能である場合は「否」</a:t>
            </a:r>
            <a:r>
              <a:rPr lang="ja-JP" altLang="en-US" sz="1800" dirty="0"/>
              <a:t>の判定になることもあります。</a:t>
            </a:r>
            <a:endParaRPr lang="en-US" altLang="ja-JP" sz="1800" dirty="0"/>
          </a:p>
          <a:p>
            <a:pPr marL="266400" indent="-266400">
              <a:spcBef>
                <a:spcPts val="300"/>
              </a:spcBef>
            </a:pPr>
            <a:r>
              <a:rPr lang="ja-JP" altLang="en-US" sz="1800" dirty="0"/>
              <a:t>ここの例では、ビジネス課題は「改正派遣法の順守」 です。嘱託社員の「社員番号」の「完全性」について、問題があったとしても、嘱託社員が派遣されることがないのであれば、受容可能で、対応要否が「否」の判定になることもあり得ます（</a:t>
            </a:r>
            <a:r>
              <a:rPr lang="ja-JP" altLang="en-US" sz="2000" i="1" dirty="0"/>
              <a:t>☞ </a:t>
            </a:r>
            <a:r>
              <a:rPr kumimoji="1" lang="en-US" altLang="ja-JP" sz="2000" i="1" dirty="0">
                <a:solidFill>
                  <a:srgbClr val="0070C0"/>
                </a:solidFill>
              </a:rPr>
              <a:t>【Tips】</a:t>
            </a:r>
            <a:r>
              <a:rPr kumimoji="1" lang="ja-JP" altLang="en-US" sz="2000" i="1" dirty="0">
                <a:solidFill>
                  <a:srgbClr val="0070C0"/>
                </a:solidFill>
              </a:rPr>
              <a:t>どこから手を付けるか）</a:t>
            </a:r>
            <a:r>
              <a:rPr lang="ja-JP" altLang="en-US" sz="1800" dirty="0"/>
              <a:t>。</a:t>
            </a:r>
            <a:endParaRPr lang="en-US" altLang="ja-JP" sz="1800" dirty="0"/>
          </a:p>
          <a:p>
            <a:endParaRPr lang="en-US" altLang="ja-JP" sz="2000" dirty="0"/>
          </a:p>
        </p:txBody>
      </p:sp>
      <p:sp>
        <p:nvSpPr>
          <p:cNvPr id="9" name="右中かっこ 8">
            <a:extLst>
              <a:ext uri="{FF2B5EF4-FFF2-40B4-BE49-F238E27FC236}">
                <a16:creationId xmlns:a16="http://schemas.microsoft.com/office/drawing/2014/main" id="{85673E47-938E-40E9-8EEE-8AC65E7068C7}"/>
              </a:ext>
            </a:extLst>
          </p:cNvPr>
          <p:cNvSpPr/>
          <p:nvPr/>
        </p:nvSpPr>
        <p:spPr>
          <a:xfrm>
            <a:off x="3839246" y="4840932"/>
            <a:ext cx="350196" cy="1011345"/>
          </a:xfrm>
          <a:prstGeom prst="rightBrace">
            <a:avLst>
              <a:gd name="adj1" fmla="val 41666"/>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394B5F6-80DA-4303-9A83-2AE7AEC3429C}"/>
              </a:ext>
            </a:extLst>
          </p:cNvPr>
          <p:cNvSpPr txBox="1"/>
          <p:nvPr/>
        </p:nvSpPr>
        <p:spPr>
          <a:xfrm>
            <a:off x="4231312" y="4957475"/>
            <a:ext cx="461665" cy="857366"/>
          </a:xfrm>
          <a:prstGeom prst="rect">
            <a:avLst/>
          </a:prstGeom>
          <a:noFill/>
        </p:spPr>
        <p:txBody>
          <a:bodyPr vert="eaVert" wrap="square" rtlCol="0">
            <a:spAutoFit/>
          </a:bodyPr>
          <a:lstStyle/>
          <a:p>
            <a:r>
              <a:rPr lang="ja-JP" altLang="en-US" dirty="0">
                <a:solidFill>
                  <a:srgbClr val="FF0000"/>
                </a:solidFill>
              </a:rPr>
              <a:t>記入例</a:t>
            </a:r>
            <a:endParaRPr kumimoji="1" lang="ja-JP" altLang="en-US" dirty="0">
              <a:solidFill>
                <a:srgbClr val="FF0000"/>
              </a:solidFill>
            </a:endParaRPr>
          </a:p>
        </p:txBody>
      </p:sp>
      <p:sp>
        <p:nvSpPr>
          <p:cNvPr id="17" name="テキスト ボックス 16">
            <a:extLst>
              <a:ext uri="{FF2B5EF4-FFF2-40B4-BE49-F238E27FC236}">
                <a16:creationId xmlns:a16="http://schemas.microsoft.com/office/drawing/2014/main" id="{A1E6AA7C-0759-4571-BEA8-D61E0A459C68}"/>
              </a:ext>
            </a:extLst>
          </p:cNvPr>
          <p:cNvSpPr txBox="1"/>
          <p:nvPr/>
        </p:nvSpPr>
        <p:spPr>
          <a:xfrm>
            <a:off x="476036" y="906377"/>
            <a:ext cx="11239928" cy="999561"/>
          </a:xfrm>
          <a:prstGeom prst="rect">
            <a:avLst/>
          </a:prstGeom>
          <a:noFill/>
        </p:spPr>
        <p:txBody>
          <a:bodyPr wrap="square" rtlCol="0">
            <a:noAutofit/>
          </a:bodyPr>
          <a:lstStyle/>
          <a:p>
            <a:r>
              <a:rPr lang="ja-JP" altLang="en-US" dirty="0"/>
              <a:t>対象の行（データセット）に対し、データ品質マネジメントを実施するか否かを決定します。</a:t>
            </a:r>
            <a:endParaRPr lang="en-US" altLang="ja-JP" dirty="0"/>
          </a:p>
          <a:p>
            <a:r>
              <a:rPr lang="ja-JP" altLang="en-US" dirty="0"/>
              <a:t>データの汚れ具合やビジネスへの影響度、汚れ具合の受容可否などを総合的に判断します。</a:t>
            </a:r>
            <a:endParaRPr kumimoji="1" lang="en-US" altLang="ja-JP" dirty="0"/>
          </a:p>
        </p:txBody>
      </p:sp>
      <p:sp>
        <p:nvSpPr>
          <p:cNvPr id="18" name="Title 1">
            <a:extLst>
              <a:ext uri="{FF2B5EF4-FFF2-40B4-BE49-F238E27FC236}">
                <a16:creationId xmlns:a16="http://schemas.microsoft.com/office/drawing/2014/main" id="{6AE22038-F297-4E0B-9691-F4FFF3500465}"/>
              </a:ext>
            </a:extLst>
          </p:cNvPr>
          <p:cNvSpPr>
            <a:spLocks noGrp="1"/>
          </p:cNvSpPr>
          <p:nvPr>
            <p:ph type="title"/>
          </p:nvPr>
        </p:nvSpPr>
        <p:spPr>
          <a:xfrm>
            <a:off x="532737" y="286604"/>
            <a:ext cx="10622943" cy="504506"/>
          </a:xfrm>
        </p:spPr>
        <p:txBody>
          <a:bodyPr>
            <a:noAutofit/>
          </a:bodyPr>
          <a:lstStyle/>
          <a:p>
            <a:r>
              <a:rPr lang="en-US" altLang="ja-JP" sz="3600" dirty="0"/>
              <a:t>Step2</a:t>
            </a:r>
            <a:r>
              <a:rPr lang="ja-JP" altLang="en-US" sz="3600" dirty="0"/>
              <a:t>　</a:t>
            </a:r>
            <a:r>
              <a:rPr lang="en-US" altLang="ja-JP" sz="3600" dirty="0"/>
              <a:t>DQ</a:t>
            </a:r>
            <a:r>
              <a:rPr lang="ja-JP" altLang="en-US" sz="3600" dirty="0"/>
              <a:t>管理対象の検討</a:t>
            </a:r>
            <a:endParaRPr lang="en-US" sz="3600" dirty="0"/>
          </a:p>
        </p:txBody>
      </p:sp>
      <p:graphicFrame>
        <p:nvGraphicFramePr>
          <p:cNvPr id="2" name="表 1">
            <a:extLst>
              <a:ext uri="{FF2B5EF4-FFF2-40B4-BE49-F238E27FC236}">
                <a16:creationId xmlns:a16="http://schemas.microsoft.com/office/drawing/2014/main" id="{53E435AE-53F5-4A97-B707-B3E9D7D53539}"/>
              </a:ext>
            </a:extLst>
          </p:cNvPr>
          <p:cNvGraphicFramePr>
            <a:graphicFrameLocks noGrp="1"/>
          </p:cNvGraphicFramePr>
          <p:nvPr/>
        </p:nvGraphicFramePr>
        <p:xfrm>
          <a:off x="476036" y="2605092"/>
          <a:ext cx="3271856" cy="3333255"/>
        </p:xfrm>
        <a:graphic>
          <a:graphicData uri="http://schemas.openxmlformats.org/drawingml/2006/table">
            <a:tbl>
              <a:tblPr/>
              <a:tblGrid>
                <a:gridCol w="709931">
                  <a:extLst>
                    <a:ext uri="{9D8B030D-6E8A-4147-A177-3AD203B41FA5}">
                      <a16:colId xmlns:a16="http://schemas.microsoft.com/office/drawing/2014/main" val="2010982938"/>
                    </a:ext>
                  </a:extLst>
                </a:gridCol>
                <a:gridCol w="709931">
                  <a:extLst>
                    <a:ext uri="{9D8B030D-6E8A-4147-A177-3AD203B41FA5}">
                      <a16:colId xmlns:a16="http://schemas.microsoft.com/office/drawing/2014/main" val="4245715916"/>
                    </a:ext>
                  </a:extLst>
                </a:gridCol>
                <a:gridCol w="709931">
                  <a:extLst>
                    <a:ext uri="{9D8B030D-6E8A-4147-A177-3AD203B41FA5}">
                      <a16:colId xmlns:a16="http://schemas.microsoft.com/office/drawing/2014/main" val="2012267419"/>
                    </a:ext>
                  </a:extLst>
                </a:gridCol>
                <a:gridCol w="709931">
                  <a:extLst>
                    <a:ext uri="{9D8B030D-6E8A-4147-A177-3AD203B41FA5}">
                      <a16:colId xmlns:a16="http://schemas.microsoft.com/office/drawing/2014/main" val="2577775560"/>
                    </a:ext>
                  </a:extLst>
                </a:gridCol>
                <a:gridCol w="432132">
                  <a:extLst>
                    <a:ext uri="{9D8B030D-6E8A-4147-A177-3AD203B41FA5}">
                      <a16:colId xmlns:a16="http://schemas.microsoft.com/office/drawing/2014/main" val="3091713020"/>
                    </a:ext>
                  </a:extLst>
                </a:gridCol>
              </a:tblGrid>
              <a:tr h="183264">
                <a:tc gridSpan="4">
                  <a:txBody>
                    <a:bodyPr/>
                    <a:lstStyle/>
                    <a:p>
                      <a:pPr algn="ctr"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生成・更新プロセス評価</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l" fontAlgn="ctr"/>
                      <a:endParaRPr lang="ja-JP" altLang="en-US" sz="1000" b="0" i="0" u="none" strike="noStrike">
                        <a:solidFill>
                          <a:srgbClr val="000000"/>
                        </a:solidFill>
                        <a:effectLst/>
                        <a:latin typeface="メイリオ" panose="020B0604030504040204" pitchFamily="50" charset="-128"/>
                        <a:ea typeface="メイリオ" panose="020B0604030504040204" pitchFamily="50" charset="-128"/>
                      </a:endParaRPr>
                    </a:p>
                  </a:txBody>
                  <a:tcPr marL="0" marR="0" marT="0"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5057273"/>
                  </a:ext>
                </a:extLst>
              </a:tr>
              <a:tr h="204278">
                <a:tc gridSpan="4">
                  <a:txBody>
                    <a:bodyPr/>
                    <a:lstStyle/>
                    <a:p>
                      <a:endParaRPr kumimoji="1" lang="ja-JP" altLang="en-US" sz="1200" dirty="0"/>
                    </a:p>
                  </a:txBody>
                  <a:tcPr>
                    <a:lnT w="6350" cap="flat" cmpd="sng" algn="ctr">
                      <a:solidFill>
                        <a:srgbClr val="000000"/>
                      </a:solidFill>
                      <a:prstDash val="solid"/>
                      <a:round/>
                      <a:headEnd type="none" w="med" len="med"/>
                      <a:tailEnd type="none" w="med" len="med"/>
                    </a:lnT>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anchor="ctr">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E9D9"/>
                    </a:solidFill>
                  </a:tcPr>
                </a:tc>
                <a:extLst>
                  <a:ext uri="{0D108BD9-81ED-4DB2-BD59-A6C34878D82A}">
                    <a16:rowId xmlns:a16="http://schemas.microsoft.com/office/drawing/2014/main" val="3392344396"/>
                  </a:ext>
                </a:extLst>
              </a:tr>
              <a:tr h="136138">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a:noFill/>
                    </a:lnB>
                    <a:solidFill>
                      <a:srgbClr val="FDE9D9"/>
                    </a:solidFill>
                  </a:tcPr>
                </a:tc>
                <a:tc>
                  <a:txBody>
                    <a:bodyPr/>
                    <a:lstStyle/>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DE9D9"/>
                    </a:solidFill>
                  </a:tcPr>
                </a:tc>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　</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79646"/>
                    </a:solidFill>
                  </a:tcPr>
                </a:tc>
                <a:extLst>
                  <a:ext uri="{0D108BD9-81ED-4DB2-BD59-A6C34878D82A}">
                    <a16:rowId xmlns:a16="http://schemas.microsoft.com/office/drawing/2014/main" val="3429673424"/>
                  </a:ext>
                </a:extLst>
              </a:tr>
              <a:tr h="1633666">
                <a:tc>
                  <a:txBody>
                    <a:bodyPr/>
                    <a:lstStyle/>
                    <a:p>
                      <a:pPr algn="ctr" fontAlgn="ct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生成プロセス</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生成プロセス評価</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更新プロセス</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ja-JP" altLang="en-US" sz="1000" b="1" i="0" u="none" strike="noStrike" dirty="0">
                          <a:solidFill>
                            <a:srgbClr val="000000"/>
                          </a:solidFill>
                          <a:effectLst/>
                          <a:latin typeface="メイリオ" panose="020B0604030504040204" pitchFamily="50" charset="-128"/>
                          <a:ea typeface="メイリオ" panose="020B0604030504040204" pitchFamily="50" charset="-128"/>
                        </a:rPr>
                        <a:t>更新プロセス評価</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DE9D9"/>
                    </a:solidFill>
                  </a:tcPr>
                </a:tc>
                <a:tc>
                  <a:txBody>
                    <a:bodyPr/>
                    <a:lstStyle/>
                    <a:p>
                      <a:pPr algn="ctr" fontAlgn="ctr"/>
                      <a:r>
                        <a:rPr lang="en-US" sz="1000" b="1" i="0" u="none" strike="noStrike">
                          <a:solidFill>
                            <a:srgbClr val="000000"/>
                          </a:solidFill>
                          <a:effectLst/>
                          <a:latin typeface="メイリオ" panose="020B0604030504040204" pitchFamily="50" charset="-128"/>
                          <a:ea typeface="メイリオ" panose="020B0604030504040204" pitchFamily="50" charset="-128"/>
                        </a:rPr>
                        <a:t>DQ</a:t>
                      </a:r>
                      <a:r>
                        <a:rPr lang="ja-JP" altLang="en-US" sz="1000" b="1" i="0" u="none" strike="noStrike">
                          <a:solidFill>
                            <a:srgbClr val="000000"/>
                          </a:solidFill>
                          <a:effectLst/>
                          <a:latin typeface="メイリオ" panose="020B0604030504040204" pitchFamily="50" charset="-128"/>
                          <a:ea typeface="メイリオ" panose="020B0604030504040204" pitchFamily="50" charset="-128"/>
                        </a:rPr>
                        <a:t>対応要否</a:t>
                      </a:r>
                    </a:p>
                  </a:txBody>
                  <a:tcPr marL="0" marR="0" marT="0" marB="0" vert="eaVert"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79646"/>
                    </a:solidFill>
                  </a:tcPr>
                </a:tc>
                <a:extLst>
                  <a:ext uri="{0D108BD9-81ED-4DB2-BD59-A6C34878D82A}">
                    <a16:rowId xmlns:a16="http://schemas.microsoft.com/office/drawing/2014/main" val="1595186847"/>
                  </a:ext>
                </a:extLst>
              </a:tr>
              <a:tr h="1105867">
                <a:tc>
                  <a:txBody>
                    <a:bodyPr/>
                    <a:lstStyle/>
                    <a:p>
                      <a:pPr algn="ctr"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入社時に人事が採番</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a:t>
                      </a:r>
                      <a:br>
                        <a:rPr lang="ja-JP" altLang="en-US" sz="1000" b="0" i="0" u="none" strike="noStrike">
                          <a:solidFill>
                            <a:srgbClr val="000000"/>
                          </a:solidFill>
                          <a:effectLst/>
                          <a:latin typeface="メイリオ" panose="020B0604030504040204" pitchFamily="50" charset="-128"/>
                          <a:ea typeface="メイリオ" panose="020B0604030504040204" pitchFamily="50" charset="-128"/>
                        </a:rPr>
                      </a:br>
                      <a:r>
                        <a:rPr lang="ja-JP" altLang="en-US" sz="1000" b="0" i="0" u="none" strike="noStrike">
                          <a:solidFill>
                            <a:srgbClr val="000000"/>
                          </a:solidFill>
                          <a:effectLst/>
                          <a:latin typeface="メイリオ" panose="020B0604030504040204" pitchFamily="50" charset="-128"/>
                          <a:ea typeface="メイリオ" panose="020B0604030504040204" pitchFamily="50" charset="-128"/>
                        </a:rPr>
                        <a:t>入力時にチェックしている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嘱託になる場合、人事が新たに採番して更新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a:t>
                      </a:r>
                      <a:b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b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入力時にチェックしている</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要</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2840509"/>
                  </a:ext>
                </a:extLst>
              </a:tr>
            </a:tbl>
          </a:graphicData>
        </a:graphic>
      </p:graphicFrame>
      <p:sp>
        <p:nvSpPr>
          <p:cNvPr id="15" name="四角形: 角を丸くする 14">
            <a:extLst>
              <a:ext uri="{FF2B5EF4-FFF2-40B4-BE49-F238E27FC236}">
                <a16:creationId xmlns:a16="http://schemas.microsoft.com/office/drawing/2014/main" id="{0AC30AE7-EFF3-4583-ABBB-992B34787ECA}"/>
              </a:ext>
            </a:extLst>
          </p:cNvPr>
          <p:cNvSpPr/>
          <p:nvPr/>
        </p:nvSpPr>
        <p:spPr>
          <a:xfrm>
            <a:off x="476036" y="4829063"/>
            <a:ext cx="2840905" cy="112182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四角形: 角を丸くする 20">
            <a:extLst>
              <a:ext uri="{FF2B5EF4-FFF2-40B4-BE49-F238E27FC236}">
                <a16:creationId xmlns:a16="http://schemas.microsoft.com/office/drawing/2014/main" id="{AD1A0150-F165-4A86-BFA2-24EFD657A5B1}"/>
              </a:ext>
            </a:extLst>
          </p:cNvPr>
          <p:cNvSpPr/>
          <p:nvPr/>
        </p:nvSpPr>
        <p:spPr>
          <a:xfrm>
            <a:off x="3316941" y="4826155"/>
            <a:ext cx="430951" cy="112182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Google Shape;486;p18">
            <a:extLst>
              <a:ext uri="{FF2B5EF4-FFF2-40B4-BE49-F238E27FC236}">
                <a16:creationId xmlns:a16="http://schemas.microsoft.com/office/drawing/2014/main" id="{C9E1EF5C-FF6D-40C1-BD6A-4535FFD51092}"/>
              </a:ext>
            </a:extLst>
          </p:cNvPr>
          <p:cNvSpPr/>
          <p:nvPr/>
        </p:nvSpPr>
        <p:spPr>
          <a:xfrm>
            <a:off x="2270696" y="5985176"/>
            <a:ext cx="1307397" cy="352871"/>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defPPr rtl="0">
              <a:defRPr lang="ja-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spcBef>
                <a:spcPts val="0"/>
              </a:spcBef>
              <a:spcAft>
                <a:spcPts val="0"/>
              </a:spcAft>
              <a:buNone/>
            </a:pPr>
            <a:endParaRPr sz="1800">
              <a:solidFill>
                <a:schemeClr val="dk1"/>
              </a:solidFill>
              <a:latin typeface="Libre Franklin"/>
              <a:ea typeface="Libre Franklin"/>
              <a:cs typeface="Libre Franklin"/>
              <a:sym typeface="Libre Franklin"/>
            </a:endParaRPr>
          </a:p>
        </p:txBody>
      </p:sp>
      <p:sp>
        <p:nvSpPr>
          <p:cNvPr id="24" name="Google Shape;477;p18">
            <a:extLst>
              <a:ext uri="{FF2B5EF4-FFF2-40B4-BE49-F238E27FC236}">
                <a16:creationId xmlns:a16="http://schemas.microsoft.com/office/drawing/2014/main" id="{925F8CB8-80D5-4D29-9521-00D2AEC1DEDA}"/>
              </a:ext>
            </a:extLst>
          </p:cNvPr>
          <p:cNvSpPr/>
          <p:nvPr/>
        </p:nvSpPr>
        <p:spPr>
          <a:xfrm>
            <a:off x="3265908" y="3062992"/>
            <a:ext cx="573338" cy="1744567"/>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5" name="Google Shape;477;p18">
            <a:extLst>
              <a:ext uri="{FF2B5EF4-FFF2-40B4-BE49-F238E27FC236}">
                <a16:creationId xmlns:a16="http://schemas.microsoft.com/office/drawing/2014/main" id="{5D923F12-5316-43D9-A7A8-AB7BE4256643}"/>
              </a:ext>
            </a:extLst>
          </p:cNvPr>
          <p:cNvSpPr/>
          <p:nvPr/>
        </p:nvSpPr>
        <p:spPr>
          <a:xfrm>
            <a:off x="3265908" y="3062993"/>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4" name="フッター プレースホルダー 3">
            <a:extLst>
              <a:ext uri="{FF2B5EF4-FFF2-40B4-BE49-F238E27FC236}">
                <a16:creationId xmlns:a16="http://schemas.microsoft.com/office/drawing/2014/main" id="{FBAAA901-40B0-EC5C-0503-689D8F5F8E57}"/>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2AEF0BFF-2402-EB0B-6831-9F9EF7F8C6BC}"/>
              </a:ext>
            </a:extLst>
          </p:cNvPr>
          <p:cNvSpPr>
            <a:spLocks noGrp="1"/>
          </p:cNvSpPr>
          <p:nvPr>
            <p:ph type="sldNum" sz="quarter" idx="12"/>
          </p:nvPr>
        </p:nvSpPr>
        <p:spPr/>
        <p:txBody>
          <a:bodyPr/>
          <a:lstStyle/>
          <a:p>
            <a:pPr rtl="0"/>
            <a:fld id="{3A98EE3D-8CD1-4C3F-BD1C-C98C9596463C}" type="slidenum">
              <a:rPr lang="en-US" smtClean="0"/>
              <a:t>36</a:t>
            </a:fld>
            <a:endParaRPr lang="en-US" dirty="0"/>
          </a:p>
        </p:txBody>
      </p:sp>
    </p:spTree>
    <p:extLst>
      <p:ext uri="{BB962C8B-B14F-4D97-AF65-F5344CB8AC3E}">
        <p14:creationId xmlns:p14="http://schemas.microsoft.com/office/powerpoint/2010/main" val="1223182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8B48B68-730F-41C5-873C-C7452EF40E2A}"/>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Step2</a:t>
            </a:r>
            <a:r>
              <a:rPr lang="ja-JP" altLang="en-US" dirty="0"/>
              <a:t>　</a:t>
            </a:r>
            <a:r>
              <a:rPr lang="en-US" altLang="ja-JP" dirty="0"/>
              <a:t>DQ</a:t>
            </a:r>
            <a:r>
              <a:rPr lang="ja-JP" altLang="en-US" dirty="0"/>
              <a:t>管理対象の検討</a:t>
            </a:r>
            <a:endParaRPr lang="en-US" dirty="0"/>
          </a:p>
        </p:txBody>
      </p:sp>
      <p:sp>
        <p:nvSpPr>
          <p:cNvPr id="4" name="テキスト ボックス 3">
            <a:extLst>
              <a:ext uri="{FF2B5EF4-FFF2-40B4-BE49-F238E27FC236}">
                <a16:creationId xmlns:a16="http://schemas.microsoft.com/office/drawing/2014/main" id="{BB5BC4B6-A1D5-4855-93D9-9402C6391449}"/>
              </a:ext>
            </a:extLst>
          </p:cNvPr>
          <p:cNvSpPr txBox="1"/>
          <p:nvPr/>
        </p:nvSpPr>
        <p:spPr>
          <a:xfrm>
            <a:off x="476871" y="852755"/>
            <a:ext cx="11239928" cy="5386090"/>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どこから手を付けるか</a:t>
            </a:r>
            <a:endParaRPr kumimoji="1" lang="en-US" altLang="ja-JP" sz="2000" i="1" dirty="0">
              <a:solidFill>
                <a:srgbClr val="0070C0"/>
              </a:solidFill>
            </a:endParaRPr>
          </a:p>
          <a:p>
            <a:endParaRPr kumimoji="1" lang="en-US" altLang="ja-JP" dirty="0"/>
          </a:p>
          <a:p>
            <a:r>
              <a:rPr kumimoji="1" lang="ja-JP" altLang="en-US" dirty="0"/>
              <a:t>対象とした業務に複数の独立した問題があるとき、改善効果の大きい問題から取り組む、というのが原則です。</a:t>
            </a:r>
            <a:endParaRPr kumimoji="1" lang="en-US" altLang="ja-JP" dirty="0"/>
          </a:p>
          <a:p>
            <a:r>
              <a:rPr kumimoji="1" lang="ja-JP" altLang="en-US" dirty="0"/>
              <a:t>もっとも、改善に要する費用が問題によって大きく異なる場合は、「費用対効果」を考えて優先順位を検討しなければならないことがあるかもしれません。たとえば、基幹系のコンピュータシステムの改修を伴う場合などは、多額の費用と時間がかかることもあり得ます。</a:t>
            </a:r>
            <a:endParaRPr kumimoji="1" lang="en-US" altLang="ja-JP" dirty="0"/>
          </a:p>
          <a:p>
            <a:endParaRPr kumimoji="1" lang="en-US" altLang="ja-JP" dirty="0"/>
          </a:p>
          <a:p>
            <a:r>
              <a:rPr kumimoji="1" lang="ja-JP" altLang="en-US" dirty="0"/>
              <a:t>しかし、</a:t>
            </a:r>
            <a:r>
              <a:rPr kumimoji="1" lang="en-US" altLang="ja-JP" dirty="0"/>
              <a:t>DQM</a:t>
            </a:r>
            <a:r>
              <a:rPr kumimoji="1" lang="ja-JP" altLang="en-US" dirty="0"/>
              <a:t>をこれから始めようとするときに、壮大なプロジェクトに着手してしまうのは、必ずしも賢明ではありません。予算も少なく、組織も脆弱で、経営者も</a:t>
            </a:r>
            <a:r>
              <a:rPr kumimoji="1" lang="en-US" altLang="ja-JP" dirty="0"/>
              <a:t>DQM</a:t>
            </a:r>
            <a:r>
              <a:rPr kumimoji="1" lang="ja-JP" altLang="en-US" dirty="0"/>
              <a:t>の効果に半信半疑である、という状況では、</a:t>
            </a:r>
            <a:endParaRPr kumimoji="1" lang="en-US" altLang="ja-JP" dirty="0"/>
          </a:p>
          <a:p>
            <a:endParaRPr kumimoji="1" lang="en-US" altLang="ja-JP" dirty="0"/>
          </a:p>
          <a:p>
            <a:pPr marL="742950" lvl="1" indent="-285750">
              <a:buFont typeface="Arial" panose="020B0604020202020204" pitchFamily="34" charset="0"/>
              <a:buChar char="•"/>
            </a:pPr>
            <a:r>
              <a:rPr kumimoji="1" lang="ja-JP" altLang="en-US" dirty="0"/>
              <a:t>短期間で</a:t>
            </a:r>
            <a:endParaRPr kumimoji="1" lang="en-US" altLang="ja-JP" dirty="0"/>
          </a:p>
          <a:p>
            <a:pPr marL="742950" lvl="1" indent="-285750">
              <a:buFont typeface="Arial" panose="020B0604020202020204" pitchFamily="34" charset="0"/>
              <a:buChar char="•"/>
            </a:pPr>
            <a:r>
              <a:rPr kumimoji="1" lang="ja-JP" altLang="en-US" dirty="0"/>
              <a:t>目立つ（必ずしも大きくなくても）効果を上げ</a:t>
            </a:r>
            <a:endParaRPr kumimoji="1" lang="en-US" altLang="ja-JP" dirty="0"/>
          </a:p>
          <a:p>
            <a:pPr marL="742950" lvl="1" indent="-285750">
              <a:buFont typeface="Arial" panose="020B0604020202020204" pitchFamily="34" charset="0"/>
              <a:buChar char="•"/>
            </a:pPr>
            <a:r>
              <a:rPr kumimoji="1" lang="ja-JP" altLang="en-US" dirty="0"/>
              <a:t>ステークホルダーの数が少ない</a:t>
            </a:r>
            <a:endParaRPr kumimoji="1" lang="en-US" altLang="ja-JP" dirty="0"/>
          </a:p>
          <a:p>
            <a:pPr marL="285750" indent="-285750">
              <a:buFont typeface="Arial" panose="020B0604020202020204" pitchFamily="34" charset="0"/>
              <a:buChar char="•"/>
            </a:pPr>
            <a:endParaRPr kumimoji="1" lang="en-US" altLang="ja-JP" dirty="0"/>
          </a:p>
          <a:p>
            <a:r>
              <a:rPr kumimoji="1" lang="ja-JP" altLang="en-US" dirty="0"/>
              <a:t>ところから手を付ける、というのも「賢い」やり方です。</a:t>
            </a:r>
            <a:endParaRPr kumimoji="1" lang="en-US" altLang="ja-JP" dirty="0"/>
          </a:p>
          <a:p>
            <a:endParaRPr kumimoji="1" lang="en-US" altLang="ja-JP" dirty="0"/>
          </a:p>
          <a:p>
            <a:r>
              <a:rPr kumimoji="1" lang="en-US" altLang="ja-JP" dirty="0"/>
              <a:t>DQM</a:t>
            </a:r>
            <a:r>
              <a:rPr kumimoji="1" lang="ja-JP" altLang="en-US" dirty="0"/>
              <a:t>は日時を限って活動する「プロジェクト」というよりは、ルーティンの中に埋め込まれ、日々データの品質を測定しながら継続することを求められる活動です。組織の中にうまく定着させるために、受け入れてもらうための「作戦」が必要です。</a:t>
            </a:r>
            <a:endParaRPr kumimoji="1" lang="en-US" altLang="ja-JP" dirty="0"/>
          </a:p>
        </p:txBody>
      </p:sp>
      <p:sp>
        <p:nvSpPr>
          <p:cNvPr id="6" name="フッター プレースホルダー 5">
            <a:extLst>
              <a:ext uri="{FF2B5EF4-FFF2-40B4-BE49-F238E27FC236}">
                <a16:creationId xmlns:a16="http://schemas.microsoft.com/office/drawing/2014/main" id="{F502B899-03B8-595B-DEF5-26681307A896}"/>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7" name="スライド番号プレースホルダー 6">
            <a:extLst>
              <a:ext uri="{FF2B5EF4-FFF2-40B4-BE49-F238E27FC236}">
                <a16:creationId xmlns:a16="http://schemas.microsoft.com/office/drawing/2014/main" id="{9736F143-42B1-4AC0-694A-745A4F344E22}"/>
              </a:ext>
            </a:extLst>
          </p:cNvPr>
          <p:cNvSpPr>
            <a:spLocks noGrp="1"/>
          </p:cNvSpPr>
          <p:nvPr>
            <p:ph type="sldNum" sz="quarter" idx="12"/>
          </p:nvPr>
        </p:nvSpPr>
        <p:spPr/>
        <p:txBody>
          <a:bodyPr/>
          <a:lstStyle/>
          <a:p>
            <a:pPr rtl="0"/>
            <a:fld id="{3A98EE3D-8CD1-4C3F-BD1C-C98C9596463C}" type="slidenum">
              <a:rPr lang="en-US" smtClean="0"/>
              <a:t>37</a:t>
            </a:fld>
            <a:endParaRPr lang="en-US" dirty="0"/>
          </a:p>
        </p:txBody>
      </p:sp>
    </p:spTree>
    <p:extLst>
      <p:ext uri="{BB962C8B-B14F-4D97-AF65-F5344CB8AC3E}">
        <p14:creationId xmlns:p14="http://schemas.microsoft.com/office/powerpoint/2010/main" val="31858981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3309CCDB-3C87-4F47-BFFD-55AA3B4B9381}"/>
              </a:ext>
            </a:extLst>
          </p:cNvPr>
          <p:cNvSpPr txBox="1"/>
          <p:nvPr/>
        </p:nvSpPr>
        <p:spPr>
          <a:xfrm>
            <a:off x="794327" y="932880"/>
            <a:ext cx="10935855" cy="5139869"/>
          </a:xfrm>
          <a:prstGeom prst="rect">
            <a:avLst/>
          </a:prstGeom>
          <a:noFill/>
        </p:spPr>
        <p:txBody>
          <a:bodyPr wrap="square" rtlCol="0">
            <a:spAutoFit/>
          </a:bodyPr>
          <a:lstStyle/>
          <a:p>
            <a:r>
              <a:rPr kumimoji="1" lang="en-US" altLang="ja-JP"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Step3</a:t>
            </a:r>
            <a:r>
              <a:rPr kumimoji="1" lang="ja-JP" altLang="en-US"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　</a:t>
            </a:r>
            <a:r>
              <a:rPr kumimoji="1" lang="en-US" altLang="ja-JP"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DQ</a:t>
            </a:r>
            <a:r>
              <a:rPr kumimoji="1" lang="ja-JP" altLang="en-US"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チェック内容の精緻化</a:t>
            </a:r>
            <a:endParaRPr kumimoji="1" lang="en-US" altLang="ja-JP" sz="36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200000"/>
              </a:lnSpc>
            </a:pPr>
            <a:r>
              <a:rPr kumimoji="1" lang="en-US" altLang="ja-JP"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3.1</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DQ</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を測定するためのビジネスルールを定義する</a:t>
            </a:r>
            <a:endPar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3.2</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ビジネス部門と精緻化したビジネスルールを検証する</a:t>
            </a: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3.3</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検証結果への対応方法と</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DQ</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要件整合性の再確認</a:t>
            </a: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3.4</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DQ</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モニタリングを定義する</a:t>
            </a:r>
            <a:endPar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150000"/>
              </a:lnSpc>
            </a:pP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3.5</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モニタリングにおける</a:t>
            </a: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SLA</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と問題解決方法を定義する</a:t>
            </a:r>
            <a:endPar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150000"/>
              </a:lnSpc>
            </a:pPr>
            <a:endPar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endParaRPr kumimoji="1" lang="en-US" altLang="ja-JP" dirty="0">
              <a:latin typeface="Meiryo UI" panose="020B0604030504040204" pitchFamily="50" charset="-128"/>
              <a:ea typeface="Meiryo UI" panose="020B0604030504040204" pitchFamily="50" charset="-128"/>
            </a:endParaRPr>
          </a:p>
        </p:txBody>
      </p:sp>
      <p:sp>
        <p:nvSpPr>
          <p:cNvPr id="4" name="フッター プレースホルダー 3">
            <a:extLst>
              <a:ext uri="{FF2B5EF4-FFF2-40B4-BE49-F238E27FC236}">
                <a16:creationId xmlns:a16="http://schemas.microsoft.com/office/drawing/2014/main" id="{CA3ED6DD-7B64-6437-3C62-3BD45FCE6BA9}"/>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E90E3994-46CA-3184-2DE1-33531FAD3875}"/>
              </a:ext>
            </a:extLst>
          </p:cNvPr>
          <p:cNvSpPr>
            <a:spLocks noGrp="1"/>
          </p:cNvSpPr>
          <p:nvPr>
            <p:ph type="sldNum" sz="quarter" idx="12"/>
          </p:nvPr>
        </p:nvSpPr>
        <p:spPr/>
        <p:txBody>
          <a:bodyPr/>
          <a:lstStyle/>
          <a:p>
            <a:pPr rtl="0"/>
            <a:fld id="{3A98EE3D-8CD1-4C3F-BD1C-C98C9596463C}" type="slidenum">
              <a:rPr lang="en-US" smtClean="0"/>
              <a:t>38</a:t>
            </a:fld>
            <a:endParaRPr lang="en-US" dirty="0"/>
          </a:p>
        </p:txBody>
      </p:sp>
    </p:spTree>
    <p:extLst>
      <p:ext uri="{BB962C8B-B14F-4D97-AF65-F5344CB8AC3E}">
        <p14:creationId xmlns:p14="http://schemas.microsoft.com/office/powerpoint/2010/main" val="12811223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0">
            <a:extLst>
              <a:ext uri="{FF2B5EF4-FFF2-40B4-BE49-F238E27FC236}">
                <a16:creationId xmlns:a16="http://schemas.microsoft.com/office/drawing/2014/main" id="{2FFC17ED-AD9A-4492-97B5-7F3BE061B031}"/>
              </a:ext>
            </a:extLst>
          </p:cNvPr>
          <p:cNvSpPr>
            <a:spLocks noChangeArrowheads="1"/>
          </p:cNvSpPr>
          <p:nvPr/>
        </p:nvSpPr>
        <p:spPr bwMode="auto">
          <a:xfrm>
            <a:off x="7418848" y="1947886"/>
            <a:ext cx="1933253" cy="471317"/>
          </a:xfrm>
          <a:prstGeom prst="roundRect">
            <a:avLst>
              <a:gd name="adj" fmla="val 0"/>
            </a:avLst>
          </a:prstGeom>
          <a:solidFill>
            <a:srgbClr val="FFFF00"/>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５．データクオリティに関するビジネスルールの定義（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8" name="AutoShape 41">
            <a:extLst>
              <a:ext uri="{FF2B5EF4-FFF2-40B4-BE49-F238E27FC236}">
                <a16:creationId xmlns:a16="http://schemas.microsoft.com/office/drawing/2014/main" id="{C1D85212-9B37-4F41-8B02-57AD00668A67}"/>
              </a:ext>
            </a:extLst>
          </p:cNvPr>
          <p:cNvSpPr>
            <a:spLocks noChangeArrowheads="1"/>
          </p:cNvSpPr>
          <p:nvPr/>
        </p:nvSpPr>
        <p:spPr bwMode="auto">
          <a:xfrm>
            <a:off x="7418847" y="2572276"/>
            <a:ext cx="1933254" cy="466115"/>
          </a:xfrm>
          <a:prstGeom prst="roundRect">
            <a:avLst>
              <a:gd name="adj" fmla="val 0"/>
            </a:avLst>
          </a:prstGeom>
          <a:solidFill>
            <a:srgbClr val="FFFF00"/>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６．データクオリティ要件のテストと検証（</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0" name="AutoShape 42">
            <a:extLst>
              <a:ext uri="{FF2B5EF4-FFF2-40B4-BE49-F238E27FC236}">
                <a16:creationId xmlns:a16="http://schemas.microsoft.com/office/drawing/2014/main" id="{E76830BD-7DC8-43AB-A1C5-54746969E8B3}"/>
              </a:ext>
            </a:extLst>
          </p:cNvPr>
          <p:cNvSpPr>
            <a:spLocks noChangeArrowheads="1"/>
          </p:cNvSpPr>
          <p:nvPr/>
        </p:nvSpPr>
        <p:spPr bwMode="auto">
          <a:xfrm>
            <a:off x="7418847" y="3189663"/>
            <a:ext cx="1937540" cy="472358"/>
          </a:xfrm>
          <a:prstGeom prst="roundRect">
            <a:avLst>
              <a:gd name="adj" fmla="val 0"/>
            </a:avLst>
          </a:prstGeom>
          <a:solidFill>
            <a:srgbClr val="FFFF00"/>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７．データクオリティのサービスレベルの設定と評価（</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11" name="AutoShape 42">
            <a:extLst>
              <a:ext uri="{FF2B5EF4-FFF2-40B4-BE49-F238E27FC236}">
                <a16:creationId xmlns:a16="http://schemas.microsoft.com/office/drawing/2014/main" id="{5D5EBCD7-30EE-4CB2-874E-088BD58E0F76}"/>
              </a:ext>
            </a:extLst>
          </p:cNvPr>
          <p:cNvSpPr>
            <a:spLocks noChangeArrowheads="1"/>
          </p:cNvSpPr>
          <p:nvPr/>
        </p:nvSpPr>
        <p:spPr bwMode="auto">
          <a:xfrm>
            <a:off x="9581738" y="1947885"/>
            <a:ext cx="1933254"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１１．データクオリティ管理の運用手続きの設計と実行（</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2" name="AutoShape 42">
            <a:extLst>
              <a:ext uri="{FF2B5EF4-FFF2-40B4-BE49-F238E27FC236}">
                <a16:creationId xmlns:a16="http://schemas.microsoft.com/office/drawing/2014/main" id="{7E372F2C-735C-49E9-8DFE-E207C6E47E85}"/>
              </a:ext>
            </a:extLst>
          </p:cNvPr>
          <p:cNvSpPr>
            <a:spLocks noChangeArrowheads="1"/>
          </p:cNvSpPr>
          <p:nvPr/>
        </p:nvSpPr>
        <p:spPr bwMode="auto">
          <a:xfrm>
            <a:off x="3119202" y="1947886"/>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２</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データクオリティ要件の定義</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3" name="AutoShape 42">
            <a:extLst>
              <a:ext uri="{FF2B5EF4-FFF2-40B4-BE49-F238E27FC236}">
                <a16:creationId xmlns:a16="http://schemas.microsoft.com/office/drawing/2014/main" id="{1A56247E-A38C-43A8-BEFF-AB78C3E8D878}"/>
              </a:ext>
            </a:extLst>
          </p:cNvPr>
          <p:cNvSpPr>
            <a:spLocks noChangeArrowheads="1"/>
          </p:cNvSpPr>
          <p:nvPr/>
        </p:nvSpPr>
        <p:spPr bwMode="auto">
          <a:xfrm>
            <a:off x="5262293" y="1947885"/>
            <a:ext cx="1926917" cy="48262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a:latin typeface="Meiryo UI" panose="020B0604030504040204" pitchFamily="50" charset="-128"/>
                <a:ea typeface="Meiryo UI" panose="020B0604030504040204" pitchFamily="50" charset="-128"/>
              </a:rPr>
              <a:t>３</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データクオリティのプロファイル、分析、および</a:t>
            </a:r>
            <a:r>
              <a:rPr lang="ja-JP" altLang="en-US" sz="1100">
                <a:latin typeface="Meiryo UI" panose="020B0604030504040204" pitchFamily="50" charset="-128"/>
                <a:ea typeface="Meiryo UI" panose="020B0604030504040204" pitchFamily="50" charset="-128"/>
              </a:rPr>
              <a:t>評価（</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4" name="AutoShape 42">
            <a:extLst>
              <a:ext uri="{FF2B5EF4-FFF2-40B4-BE49-F238E27FC236}">
                <a16:creationId xmlns:a16="http://schemas.microsoft.com/office/drawing/2014/main" id="{F787ABE1-BF14-43AB-8BEF-8E66127EB340}"/>
              </a:ext>
            </a:extLst>
          </p:cNvPr>
          <p:cNvSpPr>
            <a:spLocks noChangeArrowheads="1"/>
          </p:cNvSpPr>
          <p:nvPr/>
        </p:nvSpPr>
        <p:spPr bwMode="auto">
          <a:xfrm>
            <a:off x="5262293" y="2572275"/>
            <a:ext cx="1929301" cy="47505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４．データクオリティの測定基準の定義（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16" name="AutoShape 42">
            <a:extLst>
              <a:ext uri="{FF2B5EF4-FFF2-40B4-BE49-F238E27FC236}">
                <a16:creationId xmlns:a16="http://schemas.microsoft.com/office/drawing/2014/main" id="{EA80CCB5-389B-4362-9279-2781522717C7}"/>
              </a:ext>
            </a:extLst>
          </p:cNvPr>
          <p:cNvSpPr>
            <a:spLocks noChangeArrowheads="1"/>
          </p:cNvSpPr>
          <p:nvPr/>
        </p:nvSpPr>
        <p:spPr bwMode="auto">
          <a:xfrm>
            <a:off x="9581738" y="2572276"/>
            <a:ext cx="1933254"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１２．データクオリティ管理の運用手続きとパフォーマンスの監視</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C</a:t>
            </a:r>
            <a:r>
              <a:rPr lang="ja-JP" altLang="en-US" sz="1100" dirty="0">
                <a:latin typeface="Meiryo UI" panose="020B0604030504040204" pitchFamily="50" charset="-128"/>
                <a:ea typeface="Meiryo UI" panose="020B0604030504040204" pitchFamily="50" charset="-128"/>
              </a:rPr>
              <a:t>）</a:t>
            </a:r>
          </a:p>
        </p:txBody>
      </p:sp>
      <p:cxnSp>
        <p:nvCxnSpPr>
          <p:cNvPr id="17" name="直線矢印コネクタ 16">
            <a:extLst>
              <a:ext uri="{FF2B5EF4-FFF2-40B4-BE49-F238E27FC236}">
                <a16:creationId xmlns:a16="http://schemas.microsoft.com/office/drawing/2014/main" id="{C4C58C73-947C-4DD6-B916-C67DC957769B}"/>
              </a:ext>
            </a:extLst>
          </p:cNvPr>
          <p:cNvCxnSpPr>
            <a:stCxn id="12" idx="3"/>
            <a:endCxn id="13" idx="1"/>
          </p:cNvCxnSpPr>
          <p:nvPr/>
        </p:nvCxnSpPr>
        <p:spPr bwMode="auto">
          <a:xfrm>
            <a:off x="5032654" y="2186666"/>
            <a:ext cx="229638" cy="253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8" name="直線矢印コネクタ 17">
            <a:extLst>
              <a:ext uri="{FF2B5EF4-FFF2-40B4-BE49-F238E27FC236}">
                <a16:creationId xmlns:a16="http://schemas.microsoft.com/office/drawing/2014/main" id="{83FE375F-B554-4F73-B551-42B85920D75E}"/>
              </a:ext>
            </a:extLst>
          </p:cNvPr>
          <p:cNvCxnSpPr>
            <a:stCxn id="13" idx="2"/>
            <a:endCxn id="14" idx="0"/>
          </p:cNvCxnSpPr>
          <p:nvPr/>
        </p:nvCxnSpPr>
        <p:spPr bwMode="auto">
          <a:xfrm>
            <a:off x="6225751" y="2430507"/>
            <a:ext cx="1192" cy="141768"/>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9" name="直線矢印コネクタ 18">
            <a:extLst>
              <a:ext uri="{FF2B5EF4-FFF2-40B4-BE49-F238E27FC236}">
                <a16:creationId xmlns:a16="http://schemas.microsoft.com/office/drawing/2014/main" id="{E280C0C8-4FC6-45E2-9EDE-B25DBF679BC7}"/>
              </a:ext>
            </a:extLst>
          </p:cNvPr>
          <p:cNvCxnSpPr>
            <a:stCxn id="7" idx="2"/>
            <a:endCxn id="8" idx="0"/>
          </p:cNvCxnSpPr>
          <p:nvPr/>
        </p:nvCxnSpPr>
        <p:spPr bwMode="auto">
          <a:xfrm>
            <a:off x="8385474" y="2419203"/>
            <a:ext cx="0" cy="1530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1" name="直線矢印コネクタ 20">
            <a:extLst>
              <a:ext uri="{FF2B5EF4-FFF2-40B4-BE49-F238E27FC236}">
                <a16:creationId xmlns:a16="http://schemas.microsoft.com/office/drawing/2014/main" id="{F89BDA62-9614-49B6-AB8B-1678BA5061F0}"/>
              </a:ext>
            </a:extLst>
          </p:cNvPr>
          <p:cNvCxnSpPr>
            <a:cxnSpLocks/>
            <a:stCxn id="8" idx="2"/>
            <a:endCxn id="10" idx="0"/>
          </p:cNvCxnSpPr>
          <p:nvPr/>
        </p:nvCxnSpPr>
        <p:spPr bwMode="auto">
          <a:xfrm>
            <a:off x="8385475" y="3038391"/>
            <a:ext cx="2143" cy="1512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3" name="コネクタ: カギ線 30">
            <a:extLst>
              <a:ext uri="{FF2B5EF4-FFF2-40B4-BE49-F238E27FC236}">
                <a16:creationId xmlns:a16="http://schemas.microsoft.com/office/drawing/2014/main" id="{B4D6284D-DCDD-41F4-B905-2A28B04CF8AC}"/>
              </a:ext>
            </a:extLst>
          </p:cNvPr>
          <p:cNvCxnSpPr>
            <a:stCxn id="14" idx="2"/>
            <a:endCxn id="7" idx="1"/>
          </p:cNvCxnSpPr>
          <p:nvPr/>
        </p:nvCxnSpPr>
        <p:spPr bwMode="auto">
          <a:xfrm rot="5400000" flipH="1" flipV="1">
            <a:off x="6391004" y="2019484"/>
            <a:ext cx="863783" cy="1191904"/>
          </a:xfrm>
          <a:prstGeom prst="bentConnector4">
            <a:avLst>
              <a:gd name="adj1" fmla="val -11150"/>
              <a:gd name="adj2" fmla="val 90467"/>
            </a:avLst>
          </a:prstGeom>
          <a:solidFill>
            <a:schemeClr val="accent1"/>
          </a:solidFill>
          <a:ln w="12700" cap="flat" cmpd="sng" algn="ctr">
            <a:solidFill>
              <a:schemeClr val="tx1"/>
            </a:solidFill>
            <a:prstDash val="solid"/>
            <a:round/>
            <a:headEnd type="none" w="sm" len="sm"/>
            <a:tailEnd type="triangle"/>
          </a:ln>
          <a:effectLst/>
        </p:spPr>
      </p:cxnSp>
      <p:cxnSp>
        <p:nvCxnSpPr>
          <p:cNvPr id="24" name="直線矢印コネクタ 23">
            <a:extLst>
              <a:ext uri="{FF2B5EF4-FFF2-40B4-BE49-F238E27FC236}">
                <a16:creationId xmlns:a16="http://schemas.microsoft.com/office/drawing/2014/main" id="{F216E7E1-E8F8-4814-99A2-B1C670852DC7}"/>
              </a:ext>
            </a:extLst>
          </p:cNvPr>
          <p:cNvCxnSpPr>
            <a:stCxn id="11" idx="2"/>
            <a:endCxn id="16" idx="0"/>
          </p:cNvCxnSpPr>
          <p:nvPr/>
        </p:nvCxnSpPr>
        <p:spPr bwMode="auto">
          <a:xfrm>
            <a:off x="10548365" y="2420243"/>
            <a:ext cx="0" cy="15203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正方形/長方形 26">
            <a:extLst>
              <a:ext uri="{FF2B5EF4-FFF2-40B4-BE49-F238E27FC236}">
                <a16:creationId xmlns:a16="http://schemas.microsoft.com/office/drawing/2014/main" id="{0524B668-4E15-4AEF-AE0C-D08EB35DFDB4}"/>
              </a:ext>
            </a:extLst>
          </p:cNvPr>
          <p:cNvSpPr/>
          <p:nvPr/>
        </p:nvSpPr>
        <p:spPr bwMode="auto">
          <a:xfrm>
            <a:off x="3119202" y="3799902"/>
            <a:ext cx="1913452" cy="595878"/>
          </a:xfrm>
          <a:prstGeom prst="rect">
            <a:avLst/>
          </a:prstGeom>
          <a:solidFill>
            <a:srgbClr val="9BA8B7"/>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①ビジネスニーズ</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整理ワークシート</a:t>
            </a:r>
          </a:p>
        </p:txBody>
      </p:sp>
      <p:sp>
        <p:nvSpPr>
          <p:cNvPr id="28" name="正方形/長方形 27">
            <a:extLst>
              <a:ext uri="{FF2B5EF4-FFF2-40B4-BE49-F238E27FC236}">
                <a16:creationId xmlns:a16="http://schemas.microsoft.com/office/drawing/2014/main" id="{0524B668-4E15-4AEF-AE0C-D08EB35DFDB4}"/>
              </a:ext>
            </a:extLst>
          </p:cNvPr>
          <p:cNvSpPr/>
          <p:nvPr/>
        </p:nvSpPr>
        <p:spPr bwMode="auto">
          <a:xfrm>
            <a:off x="9575402" y="3804567"/>
            <a:ext cx="1939591"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④検査・レポート</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運用整備ワークシート</a:t>
            </a:r>
          </a:p>
        </p:txBody>
      </p:sp>
      <p:sp>
        <p:nvSpPr>
          <p:cNvPr id="29" name="正方形/長方形 28">
            <a:extLst>
              <a:ext uri="{FF2B5EF4-FFF2-40B4-BE49-F238E27FC236}">
                <a16:creationId xmlns:a16="http://schemas.microsoft.com/office/drawing/2014/main" id="{0524B668-4E15-4AEF-AE0C-D08EB35DFDB4}"/>
              </a:ext>
            </a:extLst>
          </p:cNvPr>
          <p:cNvSpPr/>
          <p:nvPr/>
        </p:nvSpPr>
        <p:spPr bwMode="auto">
          <a:xfrm>
            <a:off x="5262293" y="3799902"/>
            <a:ext cx="1926917"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a:solidFill>
                  <a:schemeClr val="bg1"/>
                </a:solidFill>
                <a:latin typeface="Meiryo UI" panose="020B0604030504040204" pitchFamily="50" charset="-128"/>
                <a:ea typeface="Meiryo UI" panose="020B0604030504040204" pitchFamily="50" charset="-128"/>
              </a:rPr>
              <a:t>②</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a:solidFill>
                  <a:schemeClr val="bg1"/>
                </a:solidFill>
                <a:latin typeface="Meiryo UI" panose="020B0604030504040204" pitchFamily="50" charset="-128"/>
                <a:ea typeface="Meiryo UI" panose="020B0604030504040204" pitchFamily="50" charset="-128"/>
              </a:rPr>
              <a:t>管理対象</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a:solidFill>
                  <a:schemeClr val="bg1"/>
                </a:solidFill>
                <a:latin typeface="Meiryo UI" panose="020B0604030504040204" pitchFamily="50" charset="-128"/>
                <a:ea typeface="Meiryo UI" panose="020B0604030504040204" pitchFamily="50" charset="-128"/>
              </a:rPr>
              <a:t>検討ワークシート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524B668-4E15-4AEF-AE0C-D08EB35DFDB4}"/>
              </a:ext>
            </a:extLst>
          </p:cNvPr>
          <p:cNvSpPr/>
          <p:nvPr/>
        </p:nvSpPr>
        <p:spPr bwMode="auto">
          <a:xfrm>
            <a:off x="7418847" y="3804567"/>
            <a:ext cx="1933253" cy="595878"/>
          </a:xfrm>
          <a:prstGeom prst="rect">
            <a:avLst/>
          </a:prstGeom>
          <a:solidFill>
            <a:srgbClr val="00B0F0"/>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③</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チェック</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精緻化ワークシート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cxnSp>
        <p:nvCxnSpPr>
          <p:cNvPr id="43" name="コネクタ: カギ線 30">
            <a:extLst>
              <a:ext uri="{FF2B5EF4-FFF2-40B4-BE49-F238E27FC236}">
                <a16:creationId xmlns:a16="http://schemas.microsoft.com/office/drawing/2014/main" id="{B4D6284D-DCDD-41F4-B905-2A28B04CF8AC}"/>
              </a:ext>
            </a:extLst>
          </p:cNvPr>
          <p:cNvCxnSpPr>
            <a:stCxn id="10" idx="2"/>
            <a:endCxn id="11" idx="1"/>
          </p:cNvCxnSpPr>
          <p:nvPr/>
        </p:nvCxnSpPr>
        <p:spPr bwMode="auto">
          <a:xfrm rot="5400000" flipH="1" flipV="1">
            <a:off x="8245699" y="2325983"/>
            <a:ext cx="1477957" cy="1194121"/>
          </a:xfrm>
          <a:prstGeom prst="bentConnector4">
            <a:avLst>
              <a:gd name="adj1" fmla="val -5532"/>
              <a:gd name="adj2" fmla="val 90564"/>
            </a:avLst>
          </a:prstGeom>
          <a:solidFill>
            <a:schemeClr val="accent1"/>
          </a:solidFill>
          <a:ln w="12700" cap="flat" cmpd="sng" algn="ctr">
            <a:solidFill>
              <a:schemeClr val="tx1"/>
            </a:solidFill>
            <a:prstDash val="solid"/>
            <a:round/>
            <a:headEnd type="none" w="sm" len="sm"/>
            <a:tailEnd type="triangle"/>
          </a:ln>
          <a:effectLst/>
        </p:spPr>
      </p:cxnSp>
      <p:sp>
        <p:nvSpPr>
          <p:cNvPr id="50" name="テキスト ボックス 49"/>
          <p:cNvSpPr txBox="1"/>
          <p:nvPr/>
        </p:nvSpPr>
        <p:spPr>
          <a:xfrm>
            <a:off x="479442" y="1922546"/>
            <a:ext cx="314386" cy="1816766"/>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アクティビティ</a:t>
            </a:r>
          </a:p>
        </p:txBody>
      </p:sp>
      <p:sp>
        <p:nvSpPr>
          <p:cNvPr id="51" name="テキスト ボックス 50"/>
          <p:cNvSpPr txBox="1"/>
          <p:nvPr/>
        </p:nvSpPr>
        <p:spPr>
          <a:xfrm>
            <a:off x="479442" y="3799902"/>
            <a:ext cx="314386" cy="2592000"/>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アウトプット</a:t>
            </a:r>
          </a:p>
        </p:txBody>
      </p:sp>
      <p:sp>
        <p:nvSpPr>
          <p:cNvPr id="57" name="テキスト ボックス 56"/>
          <p:cNvSpPr txBox="1"/>
          <p:nvPr/>
        </p:nvSpPr>
        <p:spPr>
          <a:xfrm>
            <a:off x="3119202" y="4408211"/>
            <a:ext cx="1913452" cy="2021510"/>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ビジネスニーズを</a:t>
            </a:r>
            <a:r>
              <a:rPr lang="en-US" altLang="ja-JP" sz="1400" dirty="0">
                <a:latin typeface="Meiryo UI" panose="020B0604030504040204" pitchFamily="50" charset="-128"/>
                <a:ea typeface="Meiryo UI" panose="020B0604030504040204" pitchFamily="50" charset="-128"/>
              </a:rPr>
              <a:t>5W1H</a:t>
            </a:r>
            <a:r>
              <a:rPr lang="ja-JP" altLang="en-US" sz="1400" dirty="0">
                <a:latin typeface="Meiryo UI" panose="020B0604030504040204" pitchFamily="50" charset="-128"/>
                <a:ea typeface="Meiryo UI" panose="020B0604030504040204" pitchFamily="50" charset="-128"/>
              </a:rPr>
              <a:t>で纏める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●ビジネス目的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●対象業務</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●管轄部門</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●情報要求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データセットの特定には踏み込まずビジネス視点で纏める</a:t>
            </a:r>
            <a:endParaRPr lang="en-US" altLang="ja-JP" sz="1400" u="sng" dirty="0">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5243837" y="4412102"/>
            <a:ext cx="1913452" cy="1815882"/>
          </a:xfrm>
          <a:prstGeom prst="rect">
            <a:avLst/>
          </a:prstGeom>
          <a:noFill/>
        </p:spPr>
        <p:txBody>
          <a:bodyPr wrap="square" tIns="36000" rtlCol="0">
            <a:spAutoFit/>
          </a:bodyPr>
          <a:lstStyle>
            <a:defPPr rtl="0">
              <a:defRPr lang="ja-jp"/>
            </a:defPPr>
            <a:lvl1pPr>
              <a:defRPr sz="1400">
                <a:latin typeface="Meiryo UI" panose="020B0604030504040204" pitchFamily="50" charset="-128"/>
                <a:ea typeface="Meiryo UI" panose="020B0604030504040204" pitchFamily="50" charset="-128"/>
              </a:defRPr>
            </a:lvl1pPr>
          </a:lstStyle>
          <a:p>
            <a:r>
              <a:rPr lang="ja-JP" altLang="en-US" dirty="0"/>
              <a:t>実データを見て</a:t>
            </a:r>
            <a:r>
              <a:rPr lang="en-US" altLang="ja-JP" dirty="0"/>
              <a:t>DQ</a:t>
            </a:r>
            <a:r>
              <a:rPr lang="ja-JP" altLang="en-US" dirty="0"/>
              <a:t>管理対象を絞り込む</a:t>
            </a:r>
            <a:endParaRPr lang="en-US" altLang="ja-JP" dirty="0"/>
          </a:p>
          <a:p>
            <a:r>
              <a:rPr lang="ja-JP" altLang="en-US" dirty="0"/>
              <a:t>●プロファイル方法</a:t>
            </a:r>
            <a:endParaRPr lang="en-US" altLang="ja-JP" dirty="0"/>
          </a:p>
          <a:p>
            <a:r>
              <a:rPr lang="ja-JP" altLang="en-US" dirty="0"/>
              <a:t>●プロファイル結果</a:t>
            </a:r>
            <a:endParaRPr lang="en-US" altLang="ja-JP" dirty="0"/>
          </a:p>
          <a:p>
            <a:r>
              <a:rPr lang="ja-JP" altLang="en-US" dirty="0"/>
              <a:t>●結果の評価</a:t>
            </a:r>
            <a:endParaRPr lang="en-US" altLang="ja-JP" dirty="0"/>
          </a:p>
          <a:p>
            <a:r>
              <a:rPr lang="ja-JP" altLang="en-US" dirty="0"/>
              <a:t>●</a:t>
            </a:r>
            <a:r>
              <a:rPr lang="en-US" altLang="ja-JP" dirty="0"/>
              <a:t>DQ</a:t>
            </a:r>
            <a:r>
              <a:rPr lang="ja-JP" altLang="en-US" dirty="0"/>
              <a:t>管理要否　　</a:t>
            </a:r>
            <a:r>
              <a:rPr lang="en-US" altLang="ja-JP" dirty="0" err="1"/>
              <a:t>Etc</a:t>
            </a:r>
            <a:endParaRPr lang="en-US" altLang="ja-JP" dirty="0"/>
          </a:p>
          <a:p>
            <a:r>
              <a:rPr lang="ja-JP" altLang="en-US" dirty="0"/>
              <a:t>実データを見た気づきや申し送りも整理</a:t>
            </a:r>
            <a:endParaRPr lang="en-US" altLang="ja-JP" dirty="0"/>
          </a:p>
        </p:txBody>
      </p:sp>
      <p:sp>
        <p:nvSpPr>
          <p:cNvPr id="59" name="テキスト ボックス 58"/>
          <p:cNvSpPr txBox="1"/>
          <p:nvPr/>
        </p:nvSpPr>
        <p:spPr>
          <a:xfrm>
            <a:off x="7418846" y="4408211"/>
            <a:ext cx="1913452" cy="2021510"/>
          </a:xfrm>
          <a:prstGeom prst="rect">
            <a:avLst/>
          </a:prstGeom>
          <a:noFill/>
        </p:spPr>
        <p:txBody>
          <a:bodyPr wrap="square" tIns="36000" rtlCol="0">
            <a:spAutoFit/>
          </a:bodyPr>
          <a:lstStyle>
            <a:defPPr rtl="0">
              <a:defRPr lang="ja-jp"/>
            </a:defPPr>
            <a:lvl1pPr>
              <a:defRPr sz="1400">
                <a:solidFill>
                  <a:srgbClr val="0070C0"/>
                </a:solidFill>
                <a:latin typeface="Meiryo UI" panose="020B0604030504040204" pitchFamily="50" charset="-128"/>
                <a:ea typeface="Meiryo UI" panose="020B0604030504040204" pitchFamily="50" charset="-128"/>
              </a:defRPr>
            </a:lvl1pPr>
          </a:lstStyle>
          <a:p>
            <a:r>
              <a:rPr lang="ja-JP" altLang="en-US" dirty="0"/>
              <a:t>チェック方法を精緻化してビジネス部門と確認・合意する</a:t>
            </a:r>
            <a:endParaRPr lang="en-US" altLang="ja-JP" dirty="0"/>
          </a:p>
          <a:p>
            <a:r>
              <a:rPr lang="ja-JP" altLang="en-US" dirty="0"/>
              <a:t>●ビジネスルール</a:t>
            </a:r>
            <a:endParaRPr lang="en-US" altLang="ja-JP" dirty="0"/>
          </a:p>
          <a:p>
            <a:r>
              <a:rPr lang="ja-JP" altLang="en-US" dirty="0"/>
              <a:t>●管轄部門の検証（見逃し、過検知等）</a:t>
            </a:r>
            <a:endParaRPr lang="en-US" altLang="ja-JP" dirty="0"/>
          </a:p>
          <a:p>
            <a:r>
              <a:rPr lang="ja-JP" altLang="en-US" dirty="0"/>
              <a:t>●閾値　　</a:t>
            </a:r>
            <a:r>
              <a:rPr lang="en-US" altLang="ja-JP" dirty="0" err="1"/>
              <a:t>Etc</a:t>
            </a:r>
            <a:endParaRPr lang="en-US" altLang="ja-JP" dirty="0"/>
          </a:p>
          <a:p>
            <a:r>
              <a:rPr lang="ja-JP" altLang="en-US" dirty="0"/>
              <a:t>ルール化しきれないものへの対応方法も合意</a:t>
            </a:r>
            <a:endParaRPr lang="en-US" altLang="ja-JP" dirty="0"/>
          </a:p>
        </p:txBody>
      </p:sp>
      <p:sp>
        <p:nvSpPr>
          <p:cNvPr id="60" name="テキスト ボックス 59"/>
          <p:cNvSpPr txBox="1"/>
          <p:nvPr/>
        </p:nvSpPr>
        <p:spPr>
          <a:xfrm>
            <a:off x="9575401" y="4412102"/>
            <a:ext cx="1913452" cy="1815882"/>
          </a:xfrm>
          <a:prstGeom prst="rect">
            <a:avLst/>
          </a:prstGeom>
          <a:noFill/>
        </p:spPr>
        <p:txBody>
          <a:bodyPr wrap="square" tIns="36000" rtlCol="0">
            <a:spAutoFit/>
          </a:bodyPr>
          <a:lstStyle>
            <a:defPPr rtl="0">
              <a:defRPr lang="ja-jp"/>
            </a:defPPr>
            <a:lvl1pPr>
              <a:defRPr sz="1400">
                <a:latin typeface="Meiryo UI" panose="020B0604030504040204" pitchFamily="50" charset="-128"/>
                <a:ea typeface="Meiryo UI" panose="020B0604030504040204" pitchFamily="50" charset="-128"/>
              </a:defRPr>
            </a:lvl1pPr>
          </a:lstStyle>
          <a:p>
            <a:r>
              <a:rPr lang="ja-JP" altLang="en-US" dirty="0"/>
              <a:t>平時、問題発生時の運用方法を決める</a:t>
            </a:r>
            <a:endParaRPr lang="en-US" altLang="ja-JP" dirty="0"/>
          </a:p>
          <a:p>
            <a:r>
              <a:rPr lang="ja-JP" altLang="en-US" dirty="0"/>
              <a:t>●定期検査、監視</a:t>
            </a:r>
            <a:endParaRPr lang="en-US" altLang="ja-JP" dirty="0"/>
          </a:p>
          <a:p>
            <a:r>
              <a:rPr lang="ja-JP" altLang="en-US" dirty="0"/>
              <a:t>●診断、評価</a:t>
            </a:r>
            <a:endParaRPr lang="en-US" altLang="ja-JP" dirty="0"/>
          </a:p>
          <a:p>
            <a:r>
              <a:rPr lang="ja-JP" altLang="en-US" dirty="0"/>
              <a:t>●問題解決</a:t>
            </a:r>
            <a:endParaRPr lang="en-US" altLang="ja-JP" dirty="0"/>
          </a:p>
          <a:p>
            <a:r>
              <a:rPr lang="ja-JP" altLang="en-US" dirty="0"/>
              <a:t>●レポーティング　　</a:t>
            </a:r>
            <a:r>
              <a:rPr lang="en-US" altLang="ja-JP" dirty="0" err="1"/>
              <a:t>Etc</a:t>
            </a:r>
            <a:endParaRPr lang="en-US" altLang="ja-JP" dirty="0"/>
          </a:p>
          <a:p>
            <a:r>
              <a:rPr lang="ja-JP" altLang="en-US" dirty="0"/>
              <a:t>「いつ」「誰が」「どのように」実施するかを定義</a:t>
            </a:r>
            <a:endParaRPr lang="en-US" altLang="ja-JP" dirty="0"/>
          </a:p>
        </p:txBody>
      </p:sp>
      <p:sp>
        <p:nvSpPr>
          <p:cNvPr id="38" name="Title 1">
            <a:extLst>
              <a:ext uri="{FF2B5EF4-FFF2-40B4-BE49-F238E27FC236}">
                <a16:creationId xmlns:a16="http://schemas.microsoft.com/office/drawing/2014/main" id="{78806F3F-2600-4255-85B8-BEC7509A7C3F}"/>
              </a:ext>
            </a:extLst>
          </p:cNvPr>
          <p:cNvSpPr>
            <a:spLocks noGrp="1"/>
          </p:cNvSpPr>
          <p:nvPr>
            <p:ph type="title"/>
          </p:nvPr>
        </p:nvSpPr>
        <p:spPr>
          <a:xfrm>
            <a:off x="532737" y="286604"/>
            <a:ext cx="10622943" cy="504506"/>
          </a:xfrm>
        </p:spPr>
        <p:txBody>
          <a:bodyPr vert="horz" lIns="91440" tIns="45720" rIns="91440" bIns="45720" rtlCol="0" anchor="b">
            <a:noAutofit/>
          </a:bodyPr>
          <a:lstStyle/>
          <a:p>
            <a:r>
              <a:rPr lang="en-US" altLang="ja-JP" sz="3600" dirty="0"/>
              <a:t>Step3</a:t>
            </a:r>
            <a:r>
              <a:rPr lang="ja-JP" altLang="en-US" sz="3600" dirty="0"/>
              <a:t>　</a:t>
            </a:r>
            <a:r>
              <a:rPr lang="en-US" altLang="ja-JP" sz="3600" dirty="0"/>
              <a:t>DQ</a:t>
            </a:r>
            <a:r>
              <a:rPr lang="ja-JP" altLang="en-US" sz="3600" dirty="0"/>
              <a:t>チェック内容の精緻化</a:t>
            </a:r>
            <a:endParaRPr lang="en-US" sz="3600" dirty="0"/>
          </a:p>
        </p:txBody>
      </p:sp>
      <p:sp>
        <p:nvSpPr>
          <p:cNvPr id="40" name="AutoShape 42">
            <a:extLst>
              <a:ext uri="{FF2B5EF4-FFF2-40B4-BE49-F238E27FC236}">
                <a16:creationId xmlns:a16="http://schemas.microsoft.com/office/drawing/2014/main" id="{D8F81C91-1E42-4F63-83BD-0B7C19CD677F}"/>
              </a:ext>
            </a:extLst>
          </p:cNvPr>
          <p:cNvSpPr>
            <a:spLocks noChangeArrowheads="1"/>
          </p:cNvSpPr>
          <p:nvPr/>
        </p:nvSpPr>
        <p:spPr bwMode="auto">
          <a:xfrm>
            <a:off x="971968" y="1952428"/>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ヒアリング</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41" name="正方形/長方形 40">
            <a:extLst>
              <a:ext uri="{FF2B5EF4-FFF2-40B4-BE49-F238E27FC236}">
                <a16:creationId xmlns:a16="http://schemas.microsoft.com/office/drawing/2014/main" id="{0A541986-F2BF-4B40-B1F8-4A7CCB14E730}"/>
              </a:ext>
            </a:extLst>
          </p:cNvPr>
          <p:cNvSpPr/>
          <p:nvPr/>
        </p:nvSpPr>
        <p:spPr bwMode="auto">
          <a:xfrm>
            <a:off x="971968" y="3804444"/>
            <a:ext cx="1913452" cy="595878"/>
          </a:xfrm>
          <a:prstGeom prst="rect">
            <a:avLst/>
          </a:prstGeom>
          <a:solidFill>
            <a:srgbClr val="9BA8B7"/>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ヒアリングシート</a:t>
            </a:r>
          </a:p>
        </p:txBody>
      </p:sp>
      <p:sp>
        <p:nvSpPr>
          <p:cNvPr id="42" name="テキスト ボックス 41">
            <a:extLst>
              <a:ext uri="{FF2B5EF4-FFF2-40B4-BE49-F238E27FC236}">
                <a16:creationId xmlns:a16="http://schemas.microsoft.com/office/drawing/2014/main" id="{8139ED6D-266F-414E-90EE-C8E67A5CA225}"/>
              </a:ext>
            </a:extLst>
          </p:cNvPr>
          <p:cNvSpPr txBox="1"/>
          <p:nvPr/>
        </p:nvSpPr>
        <p:spPr>
          <a:xfrm>
            <a:off x="971968" y="4412753"/>
            <a:ext cx="1913452" cy="944292"/>
          </a:xfrm>
          <a:prstGeom prst="rect">
            <a:avLst/>
          </a:prstGeom>
          <a:noFill/>
        </p:spPr>
        <p:txBody>
          <a:bodyPr wrap="square" tIns="36000" rtlCol="0">
            <a:spAutoFit/>
          </a:bodyPr>
          <a:lstStyle/>
          <a:p>
            <a:r>
              <a:rPr lang="ja-JP" altLang="en-US" sz="1400" u="sng" dirty="0">
                <a:latin typeface="Meiryo UI" panose="020B0604030504040204" pitchFamily="50" charset="-128"/>
                <a:ea typeface="Meiryo UI" panose="020B0604030504040204" pitchFamily="50" charset="-128"/>
              </a:rPr>
              <a:t>ビジネスニーズを決める前にどういった部門や業務に問題があるか、ヒアリングを行う</a:t>
            </a:r>
            <a:endParaRPr lang="en-US" altLang="ja-JP" sz="1400" u="sng" dirty="0">
              <a:latin typeface="Meiryo UI" panose="020B0604030504040204" pitchFamily="50" charset="-128"/>
              <a:ea typeface="Meiryo UI" panose="020B0604030504040204" pitchFamily="50" charset="-128"/>
            </a:endParaRPr>
          </a:p>
        </p:txBody>
      </p:sp>
      <p:cxnSp>
        <p:nvCxnSpPr>
          <p:cNvPr id="44" name="直線矢印コネクタ 43">
            <a:extLst>
              <a:ext uri="{FF2B5EF4-FFF2-40B4-BE49-F238E27FC236}">
                <a16:creationId xmlns:a16="http://schemas.microsoft.com/office/drawing/2014/main" id="{885D4F0C-D63A-4223-A5C6-4E3DEBE92644}"/>
              </a:ext>
            </a:extLst>
          </p:cNvPr>
          <p:cNvCxnSpPr>
            <a:cxnSpLocks/>
            <a:stCxn id="40" idx="3"/>
            <a:endCxn id="12" idx="1"/>
          </p:cNvCxnSpPr>
          <p:nvPr/>
        </p:nvCxnSpPr>
        <p:spPr bwMode="auto">
          <a:xfrm flipV="1">
            <a:off x="2885420" y="2186666"/>
            <a:ext cx="233782" cy="454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46" name="テキスト ボックス 45">
            <a:extLst>
              <a:ext uri="{FF2B5EF4-FFF2-40B4-BE49-F238E27FC236}">
                <a16:creationId xmlns:a16="http://schemas.microsoft.com/office/drawing/2014/main" id="{B52599F3-EBE1-46EF-AE8D-0032C17AE7D2}"/>
              </a:ext>
            </a:extLst>
          </p:cNvPr>
          <p:cNvSpPr txBox="1"/>
          <p:nvPr/>
        </p:nvSpPr>
        <p:spPr>
          <a:xfrm>
            <a:off x="476871" y="852755"/>
            <a:ext cx="11239928" cy="1200329"/>
          </a:xfrm>
          <a:prstGeom prst="rect">
            <a:avLst/>
          </a:prstGeom>
          <a:noFill/>
        </p:spPr>
        <p:txBody>
          <a:bodyPr wrap="square" rtlCol="0">
            <a:spAutoFit/>
          </a:bodyPr>
          <a:lstStyle/>
          <a:p>
            <a:r>
              <a:rPr kumimoji="1" lang="ja-JP" altLang="en-US" dirty="0"/>
              <a:t>続いて「</a:t>
            </a:r>
            <a:r>
              <a:rPr kumimoji="1" lang="en-US" altLang="ja-JP" dirty="0"/>
              <a:t>DQ</a:t>
            </a:r>
            <a:r>
              <a:rPr kumimoji="1" lang="ja-JP" altLang="en-US" dirty="0"/>
              <a:t>チェック内容の精緻化」です。</a:t>
            </a:r>
            <a:r>
              <a:rPr kumimoji="1" lang="en-US" altLang="ja-JP" dirty="0"/>
              <a:t>Step2</a:t>
            </a:r>
            <a:r>
              <a:rPr kumimoji="1" lang="ja-JP" altLang="en-US" dirty="0"/>
              <a:t>で選定されたデータセットは、以後継続的にモニタリングし、そのデータ品質を維持・向上させる対象となります。そのために</a:t>
            </a:r>
            <a:r>
              <a:rPr kumimoji="1" lang="en-US" altLang="ja-JP" dirty="0"/>
              <a:t>Step3</a:t>
            </a:r>
            <a:r>
              <a:rPr kumimoji="1" lang="ja-JP" altLang="en-US" dirty="0"/>
              <a:t>では、モニタリングを行う際の</a:t>
            </a:r>
            <a:r>
              <a:rPr kumimoji="1" lang="en-US" altLang="ja-JP" dirty="0"/>
              <a:t>DQ</a:t>
            </a:r>
            <a:r>
              <a:rPr kumimoji="1" lang="ja-JP" altLang="en-US" dirty="0"/>
              <a:t>チェックの方法や品質レベルを定義し、「</a:t>
            </a:r>
            <a:r>
              <a:rPr kumimoji="1" lang="en-US" altLang="ja-JP" dirty="0"/>
              <a:t>DQ</a:t>
            </a:r>
            <a:r>
              <a:rPr kumimoji="1" lang="ja-JP" altLang="en-US" dirty="0"/>
              <a:t>チェック精緻化ワークシート」に記載していきます。</a:t>
            </a:r>
            <a:endParaRPr kumimoji="1" lang="en-US" altLang="ja-JP" dirty="0"/>
          </a:p>
          <a:p>
            <a:endParaRPr kumimoji="1" lang="ja-JP" altLang="en-US" dirty="0"/>
          </a:p>
        </p:txBody>
      </p:sp>
      <p:sp>
        <p:nvSpPr>
          <p:cNvPr id="3" name="フッター プレースホルダー 2">
            <a:extLst>
              <a:ext uri="{FF2B5EF4-FFF2-40B4-BE49-F238E27FC236}">
                <a16:creationId xmlns:a16="http://schemas.microsoft.com/office/drawing/2014/main" id="{D168783E-FE16-0419-755C-F09DA9AE9005}"/>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83DC9E20-CAF2-7687-A2AD-82DDC23F3297}"/>
              </a:ext>
            </a:extLst>
          </p:cNvPr>
          <p:cNvSpPr>
            <a:spLocks noGrp="1"/>
          </p:cNvSpPr>
          <p:nvPr>
            <p:ph type="sldNum" sz="quarter" idx="12"/>
          </p:nvPr>
        </p:nvSpPr>
        <p:spPr/>
        <p:txBody>
          <a:bodyPr/>
          <a:lstStyle/>
          <a:p>
            <a:pPr rtl="0"/>
            <a:fld id="{3A98EE3D-8CD1-4C3F-BD1C-C98C9596463C}" type="slidenum">
              <a:rPr lang="en-US" smtClean="0"/>
              <a:t>39</a:t>
            </a:fld>
            <a:endParaRPr lang="en-US" dirty="0"/>
          </a:p>
        </p:txBody>
      </p:sp>
    </p:spTree>
    <p:extLst>
      <p:ext uri="{BB962C8B-B14F-4D97-AF65-F5344CB8AC3E}">
        <p14:creationId xmlns:p14="http://schemas.microsoft.com/office/powerpoint/2010/main" val="2233534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テキスト ボックス 45">
            <a:extLst>
              <a:ext uri="{FF2B5EF4-FFF2-40B4-BE49-F238E27FC236}">
                <a16:creationId xmlns:a16="http://schemas.microsoft.com/office/drawing/2014/main" id="{B52599F3-EBE1-46EF-AE8D-0032C17AE7D2}"/>
              </a:ext>
            </a:extLst>
          </p:cNvPr>
          <p:cNvSpPr txBox="1"/>
          <p:nvPr/>
        </p:nvSpPr>
        <p:spPr>
          <a:xfrm>
            <a:off x="476871" y="1589874"/>
            <a:ext cx="11239928" cy="4524315"/>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a:t>
            </a:r>
            <a:r>
              <a:rPr kumimoji="1" lang="en-US" altLang="ja-JP" dirty="0" err="1">
                <a:latin typeface="Meiryo UI" panose="020B0604030504040204" pitchFamily="50" charset="-128"/>
                <a:ea typeface="Meiryo UI" panose="020B0604030504040204" pitchFamily="50" charset="-128"/>
              </a:rPr>
              <a:t>Dama</a:t>
            </a:r>
            <a:r>
              <a:rPr kumimoji="1" lang="en-US" altLang="ja-JP" dirty="0">
                <a:latin typeface="Meiryo UI" panose="020B0604030504040204" pitchFamily="50" charset="-128"/>
                <a:ea typeface="Meiryo UI" panose="020B0604030504040204" pitchFamily="50" charset="-128"/>
              </a:rPr>
              <a:t>-Japan</a:t>
            </a:r>
            <a:r>
              <a:rPr kumimoji="1" lang="ja-JP" altLang="en-US" dirty="0">
                <a:latin typeface="Meiryo UI" panose="020B0604030504040204" pitchFamily="50" charset="-128"/>
                <a:ea typeface="Meiryo UI" panose="020B0604030504040204" pitchFamily="50" charset="-128"/>
              </a:rPr>
              <a:t>　</a:t>
            </a:r>
            <a:r>
              <a:rPr kumimoji="1" lang="en-US" altLang="ja-JP" dirty="0">
                <a:latin typeface="Meiryo UI" panose="020B0604030504040204" pitchFamily="50" charset="-128"/>
                <a:ea typeface="Meiryo UI" panose="020B0604030504040204" pitchFamily="50" charset="-128"/>
              </a:rPr>
              <a:t>DQM</a:t>
            </a:r>
            <a:r>
              <a:rPr kumimoji="1" lang="ja-JP" altLang="en-US" dirty="0">
                <a:latin typeface="Meiryo UI" panose="020B0604030504040204" pitchFamily="50" charset="-128"/>
                <a:ea typeface="Meiryo UI" panose="020B0604030504040204" pitchFamily="50" charset="-128"/>
              </a:rPr>
              <a:t>ワークシート」及び「</a:t>
            </a:r>
            <a:r>
              <a:rPr kumimoji="1" lang="en-US" altLang="ja-JP" dirty="0">
                <a:latin typeface="Meiryo UI" panose="020B0604030504040204" pitchFamily="50" charset="-128"/>
                <a:ea typeface="Meiryo UI" panose="020B0604030504040204" pitchFamily="50" charset="-128"/>
              </a:rPr>
              <a:t>DQ</a:t>
            </a:r>
            <a:r>
              <a:rPr kumimoji="1" lang="ja-JP" altLang="en-US" dirty="0">
                <a:latin typeface="Meiryo UI" panose="020B0604030504040204" pitchFamily="50" charset="-128"/>
                <a:ea typeface="Meiryo UI" panose="020B0604030504040204" pitchFamily="50" charset="-128"/>
              </a:rPr>
              <a:t>ワークシートチュートリアル」（以下、本資料）の利用にあたり、</a:t>
            </a:r>
            <a:br>
              <a:rPr kumimoji="1" lang="en-US" altLang="ja-JP" dirty="0">
                <a:latin typeface="Meiryo UI" panose="020B0604030504040204" pitchFamily="50" charset="-128"/>
                <a:ea typeface="Meiryo UI" panose="020B0604030504040204" pitchFamily="50" charset="-128"/>
              </a:rPr>
            </a:br>
            <a:r>
              <a:rPr kumimoji="1" lang="ja-JP" altLang="en-US" dirty="0">
                <a:latin typeface="Meiryo UI" panose="020B0604030504040204" pitchFamily="50" charset="-128"/>
                <a:ea typeface="Meiryo UI" panose="020B0604030504040204" pitchFamily="50" charset="-128"/>
              </a:rPr>
              <a:t>以下の通りルールを定めます。</a:t>
            </a:r>
            <a:endParaRPr kumimoji="1" lang="en-US" altLang="ja-JP" dirty="0">
              <a:latin typeface="Meiryo UI" panose="020B0604030504040204" pitchFamily="50" charset="-128"/>
              <a:ea typeface="Meiryo UI" panose="020B0604030504040204" pitchFamily="50" charset="-128"/>
            </a:endParaRPr>
          </a:p>
          <a:p>
            <a:endParaRPr kumimoji="1" lang="en-US" altLang="ja-JP" dirty="0">
              <a:latin typeface="Meiryo UI" panose="020B0604030504040204" pitchFamily="50" charset="-128"/>
              <a:ea typeface="Meiryo UI" panose="020B0604030504040204" pitchFamily="50" charset="-128"/>
            </a:endParaRPr>
          </a:p>
          <a:p>
            <a:pPr marL="285750" indent="-285750">
              <a:lnSpc>
                <a:spcPct val="150000"/>
              </a:lnSpc>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本資料は、商用・非商用を問わず無償で利用できますが、著作権は</a:t>
            </a:r>
            <a:r>
              <a:rPr kumimoji="1" lang="en-US" altLang="ja-JP" dirty="0">
                <a:latin typeface="Meiryo UI" panose="020B0604030504040204" pitchFamily="50" charset="-128"/>
                <a:ea typeface="Meiryo UI" panose="020B0604030504040204" pitchFamily="50" charset="-128"/>
              </a:rPr>
              <a:t>DAMA</a:t>
            </a:r>
            <a:r>
              <a:rPr kumimoji="1" lang="ja-JP" altLang="en-US" dirty="0">
                <a:latin typeface="Meiryo UI" panose="020B0604030504040204" pitchFamily="50" charset="-128"/>
                <a:ea typeface="Meiryo UI" panose="020B0604030504040204" pitchFamily="50" charset="-128"/>
              </a:rPr>
              <a:t>日本支部が留保しています。</a:t>
            </a:r>
          </a:p>
          <a:p>
            <a:pPr marL="285750" indent="-285750">
              <a:lnSpc>
                <a:spcPct val="150000"/>
              </a:lnSpc>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本資料のご利用にあたり、</a:t>
            </a:r>
            <a:r>
              <a:rPr kumimoji="1" lang="en-US" altLang="ja-JP" dirty="0">
                <a:latin typeface="Meiryo UI" panose="020B0604030504040204" pitchFamily="50" charset="-128"/>
                <a:ea typeface="Meiryo UI" panose="020B0604030504040204" pitchFamily="50" charset="-128"/>
              </a:rPr>
              <a:t>DAMA</a:t>
            </a:r>
            <a:r>
              <a:rPr kumimoji="1" lang="ja-JP" altLang="en-US" dirty="0">
                <a:latin typeface="Meiryo UI" panose="020B0604030504040204" pitchFamily="50" charset="-128"/>
                <a:ea typeface="Meiryo UI" panose="020B0604030504040204" pitchFamily="50" charset="-128"/>
              </a:rPr>
              <a:t>日本支部への連絡は不要です。</a:t>
            </a:r>
          </a:p>
          <a:p>
            <a:pPr marL="285750" indent="-285750">
              <a:lnSpc>
                <a:spcPct val="150000"/>
              </a:lnSpc>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本資料は無保証です。</a:t>
            </a:r>
          </a:p>
          <a:p>
            <a:pPr marL="285750" indent="-285750">
              <a:lnSpc>
                <a:spcPct val="150000"/>
              </a:lnSpc>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本資料のご利用で発生したいかなる損害に対しても</a:t>
            </a:r>
            <a:r>
              <a:rPr kumimoji="1" lang="en-US" altLang="ja-JP" dirty="0">
                <a:latin typeface="Meiryo UI" panose="020B0604030504040204" pitchFamily="50" charset="-128"/>
                <a:ea typeface="Meiryo UI" panose="020B0604030504040204" pitchFamily="50" charset="-128"/>
              </a:rPr>
              <a:t>DAMA</a:t>
            </a:r>
            <a:r>
              <a:rPr kumimoji="1" lang="ja-JP" altLang="en-US" dirty="0">
                <a:latin typeface="Meiryo UI" panose="020B0604030504040204" pitchFamily="50" charset="-128"/>
                <a:ea typeface="Meiryo UI" panose="020B0604030504040204" pitchFamily="50" charset="-128"/>
              </a:rPr>
              <a:t>日本支部および情報提供者は一切責任を負いません。</a:t>
            </a:r>
          </a:p>
          <a:p>
            <a:pPr marL="285750" indent="-285750">
              <a:lnSpc>
                <a:spcPct val="150000"/>
              </a:lnSpc>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本資料記載のサンプルは、架空の情報で構成しています。いかなる団体とも関係がありません。</a:t>
            </a:r>
          </a:p>
          <a:p>
            <a:pPr marL="285750" indent="-285750">
              <a:lnSpc>
                <a:spcPct val="150000"/>
              </a:lnSpc>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本資料のご利用にあたってのお問い合わせには応じられません。</a:t>
            </a:r>
          </a:p>
          <a:p>
            <a:pPr marL="285750" indent="-285750">
              <a:lnSpc>
                <a:spcPct val="150000"/>
              </a:lnSpc>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本資料は、予告なく変更・改版・公開中止する場合があります。</a:t>
            </a:r>
          </a:p>
          <a:p>
            <a:pPr marL="285750" indent="-285750">
              <a:lnSpc>
                <a:spcPct val="150000"/>
              </a:lnSpc>
              <a:buFont typeface="Arial" panose="020B0604020202020204" pitchFamily="34" charset="0"/>
              <a:buChar char="•"/>
            </a:pPr>
            <a:r>
              <a:rPr kumimoji="1" lang="ja-JP" altLang="en-US" dirty="0">
                <a:latin typeface="Meiryo UI" panose="020B0604030504040204" pitchFamily="50" charset="-128"/>
                <a:ea typeface="Meiryo UI" panose="020B0604030504040204" pitchFamily="50" charset="-128"/>
              </a:rPr>
              <a:t>本資料は、</a:t>
            </a:r>
            <a:r>
              <a:rPr kumimoji="1" lang="en-US" altLang="ja-JP" dirty="0">
                <a:latin typeface="Meiryo UI" panose="020B0604030504040204" pitchFamily="50" charset="-128"/>
                <a:ea typeface="Meiryo UI" panose="020B0604030504040204" pitchFamily="50" charset="-128"/>
              </a:rPr>
              <a:t>DMBOK1</a:t>
            </a:r>
            <a:r>
              <a:rPr kumimoji="1" lang="ja-JP" altLang="en-US" dirty="0">
                <a:latin typeface="Meiryo UI" panose="020B0604030504040204" pitchFamily="50" charset="-128"/>
                <a:ea typeface="Meiryo UI" panose="020B0604030504040204" pitchFamily="50" charset="-128"/>
              </a:rPr>
              <a:t>、</a:t>
            </a:r>
            <a:r>
              <a:rPr kumimoji="1" lang="en-US" altLang="ja-JP" dirty="0">
                <a:latin typeface="Meiryo UI" panose="020B0604030504040204" pitchFamily="50" charset="-128"/>
                <a:ea typeface="Meiryo UI" panose="020B0604030504040204" pitchFamily="50" charset="-128"/>
              </a:rPr>
              <a:t>2</a:t>
            </a:r>
            <a:r>
              <a:rPr kumimoji="1" lang="ja-JP" altLang="en-US" dirty="0">
                <a:latin typeface="Meiryo UI" panose="020B0604030504040204" pitchFamily="50" charset="-128"/>
                <a:ea typeface="Meiryo UI" panose="020B0604030504040204" pitchFamily="50" charset="-128"/>
              </a:rPr>
              <a:t>に準拠していますが、常に最新情報が反映されているものではないことをご了承ください。</a:t>
            </a:r>
            <a:endParaRPr kumimoji="1" lang="en-US" altLang="ja-JP"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ja-JP" altLang="en-US" dirty="0">
              <a:latin typeface="Meiryo UI" panose="020B0604030504040204" pitchFamily="50" charset="-128"/>
              <a:ea typeface="Meiryo UI" panose="020B0604030504040204" pitchFamily="50" charset="-128"/>
            </a:endParaRPr>
          </a:p>
        </p:txBody>
      </p:sp>
      <p:sp>
        <p:nvSpPr>
          <p:cNvPr id="36" name="Title 1">
            <a:extLst>
              <a:ext uri="{FF2B5EF4-FFF2-40B4-BE49-F238E27FC236}">
                <a16:creationId xmlns:a16="http://schemas.microsoft.com/office/drawing/2014/main" id="{0035A9DA-6EB5-15D5-8A5E-297F3F8851F2}"/>
              </a:ext>
            </a:extLst>
          </p:cNvPr>
          <p:cNvSpPr txBox="1">
            <a:spLocks/>
          </p:cNvSpPr>
          <p:nvPr/>
        </p:nvSpPr>
        <p:spPr>
          <a:xfrm>
            <a:off x="532737" y="286604"/>
            <a:ext cx="10622943" cy="504506"/>
          </a:xfrm>
          <a:prstGeom prst="rect">
            <a:avLst/>
          </a:prstGeom>
        </p:spPr>
        <p:txBody>
          <a:bodyPr>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ja-JP" altLang="en-US" sz="3600" dirty="0"/>
              <a:t>利用規約</a:t>
            </a:r>
            <a:endParaRPr lang="en-US" sz="3600" dirty="0"/>
          </a:p>
        </p:txBody>
      </p:sp>
      <p:sp>
        <p:nvSpPr>
          <p:cNvPr id="3" name="フッター プレースホルダー 2">
            <a:extLst>
              <a:ext uri="{FF2B5EF4-FFF2-40B4-BE49-F238E27FC236}">
                <a16:creationId xmlns:a16="http://schemas.microsoft.com/office/drawing/2014/main" id="{8FAD5F63-4C66-CBBC-E3AE-8FAB57C46D37}"/>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11D08433-A29A-4EF0-CB4A-DD7B26EBE253}"/>
              </a:ext>
            </a:extLst>
          </p:cNvPr>
          <p:cNvSpPr>
            <a:spLocks noGrp="1"/>
          </p:cNvSpPr>
          <p:nvPr>
            <p:ph type="sldNum" sz="quarter" idx="12"/>
          </p:nvPr>
        </p:nvSpPr>
        <p:spPr/>
        <p:txBody>
          <a:bodyPr/>
          <a:lstStyle/>
          <a:p>
            <a:pPr rtl="0"/>
            <a:fld id="{3A98EE3D-8CD1-4C3F-BD1C-C98C9596463C}" type="slidenum">
              <a:rPr lang="en-US" smtClean="0"/>
              <a:t>4</a:t>
            </a:fld>
            <a:endParaRPr lang="en-US" dirty="0"/>
          </a:p>
        </p:txBody>
      </p:sp>
    </p:spTree>
    <p:extLst>
      <p:ext uri="{BB962C8B-B14F-4D97-AF65-F5344CB8AC3E}">
        <p14:creationId xmlns:p14="http://schemas.microsoft.com/office/powerpoint/2010/main" val="25603796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BCE20717-A2CA-4A0E-8CCB-046CA190C697}"/>
              </a:ext>
            </a:extLst>
          </p:cNvPr>
          <p:cNvPicPr>
            <a:picLocks noChangeAspect="1"/>
          </p:cNvPicPr>
          <p:nvPr/>
        </p:nvPicPr>
        <p:blipFill>
          <a:blip r:embed="rId2"/>
          <a:stretch>
            <a:fillRect/>
          </a:stretch>
        </p:blipFill>
        <p:spPr>
          <a:xfrm>
            <a:off x="325278" y="2666628"/>
            <a:ext cx="5352127" cy="3134505"/>
          </a:xfrm>
          <a:prstGeom prst="rect">
            <a:avLst/>
          </a:prstGeom>
          <a:solidFill>
            <a:schemeClr val="bg1"/>
          </a:solidFill>
        </p:spPr>
      </p:pic>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Step3</a:t>
            </a:r>
            <a:r>
              <a:rPr lang="ja-JP" altLang="en-US" sz="3600" dirty="0"/>
              <a:t>　</a:t>
            </a:r>
            <a:r>
              <a:rPr lang="en-US" altLang="ja-JP" sz="3600" dirty="0"/>
              <a:t>DQ</a:t>
            </a:r>
            <a:r>
              <a:rPr lang="ja-JP" altLang="en-US" sz="3600" dirty="0"/>
              <a:t>チェック内容の精緻化</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en-US" altLang="ja-JP" dirty="0"/>
              <a:t>DQ</a:t>
            </a:r>
            <a:r>
              <a:rPr lang="ja-JP" altLang="en-US" dirty="0"/>
              <a:t>チェック精緻化ワークシート</a:t>
            </a:r>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ja-JP" altLang="en-US" dirty="0"/>
              <a:t>ビジネスルールと許容閾値を定める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549270"/>
          </a:xfrm>
        </p:spPr>
        <p:txBody>
          <a:bodyPr>
            <a:normAutofit fontScale="92500"/>
          </a:bodyPr>
          <a:lstStyle/>
          <a:p>
            <a:pPr marL="0" indent="0">
              <a:spcBef>
                <a:spcPts val="600"/>
              </a:spcBef>
              <a:buNone/>
            </a:pPr>
            <a:r>
              <a:rPr lang="en-US" altLang="ja-JP" dirty="0"/>
              <a:t>Step3</a:t>
            </a:r>
            <a:r>
              <a:rPr lang="ja-JP" altLang="en-US" dirty="0"/>
              <a:t>では、</a:t>
            </a:r>
            <a:r>
              <a:rPr lang="en-US" altLang="ja-JP" dirty="0"/>
              <a:t>Step2</a:t>
            </a:r>
            <a:r>
              <a:rPr lang="ja-JP" altLang="en-US" dirty="0"/>
              <a:t>で選定したデータセットに対して、</a:t>
            </a:r>
            <a:r>
              <a:rPr lang="en-US" altLang="ja-JP" dirty="0">
                <a:solidFill>
                  <a:srgbClr val="0070C0"/>
                </a:solidFill>
              </a:rPr>
              <a:t>DQ</a:t>
            </a:r>
            <a:r>
              <a:rPr lang="ja-JP" altLang="en-US" dirty="0">
                <a:solidFill>
                  <a:srgbClr val="0070C0"/>
                </a:solidFill>
              </a:rPr>
              <a:t>を測定するためのビジネスルール（チェックルール）</a:t>
            </a:r>
            <a:r>
              <a:rPr lang="ja-JP" altLang="en-US" dirty="0"/>
              <a:t>を定義します。</a:t>
            </a:r>
            <a:br>
              <a:rPr lang="en-US" altLang="ja-JP" dirty="0"/>
            </a:br>
            <a:r>
              <a:rPr lang="ja-JP" altLang="en-US" dirty="0"/>
              <a:t>次に定義したビジネスルールをテストし、当初設定した</a:t>
            </a:r>
            <a:r>
              <a:rPr lang="en-US" altLang="ja-JP" u="sng" dirty="0">
                <a:solidFill>
                  <a:schemeClr val="tx1"/>
                </a:solidFill>
              </a:rPr>
              <a:t>DQ</a:t>
            </a:r>
            <a:r>
              <a:rPr lang="ja-JP" altLang="en-US" u="sng" dirty="0">
                <a:solidFill>
                  <a:schemeClr val="tx1"/>
                </a:solidFill>
              </a:rPr>
              <a:t>要件が満たされていることを検証</a:t>
            </a:r>
            <a:r>
              <a:rPr lang="ja-JP" altLang="en-US" dirty="0"/>
              <a:t>します。</a:t>
            </a:r>
            <a:br>
              <a:rPr lang="en-US" altLang="ja-JP" dirty="0"/>
            </a:br>
            <a:r>
              <a:rPr lang="ja-JP" altLang="en-US" dirty="0"/>
              <a:t>続いて、このビジネスルールに基づいて継続的に</a:t>
            </a:r>
            <a:r>
              <a:rPr lang="en-US" altLang="ja-JP" dirty="0"/>
              <a:t>DQ</a:t>
            </a:r>
            <a:r>
              <a:rPr lang="ja-JP" altLang="en-US" dirty="0"/>
              <a:t>モニタリングを行うための</a:t>
            </a:r>
            <a:r>
              <a:rPr lang="ja-JP" altLang="en-US" dirty="0">
                <a:solidFill>
                  <a:srgbClr val="0070C0"/>
                </a:solidFill>
              </a:rPr>
              <a:t>プロセス</a:t>
            </a:r>
            <a:r>
              <a:rPr lang="ja-JP" altLang="en-US" dirty="0"/>
              <a:t>を定義します。ここでは、モニタリングの</a:t>
            </a:r>
            <a:r>
              <a:rPr lang="ja-JP" altLang="en-US" u="sng" dirty="0"/>
              <a:t>タイミングや組織、具体的な作業方法</a:t>
            </a:r>
            <a:r>
              <a:rPr lang="ja-JP" altLang="en-US" dirty="0"/>
              <a:t>を指します。</a:t>
            </a:r>
            <a:br>
              <a:rPr lang="en-US" altLang="ja-JP" dirty="0"/>
            </a:br>
            <a:r>
              <a:rPr lang="ja-JP" altLang="en-US" dirty="0"/>
              <a:t>また、ビジネスルールごとに</a:t>
            </a:r>
            <a:r>
              <a:rPr lang="ja-JP" altLang="en-US" dirty="0">
                <a:solidFill>
                  <a:srgbClr val="0070C0"/>
                </a:solidFill>
              </a:rPr>
              <a:t>許容閾値</a:t>
            </a:r>
            <a:r>
              <a:rPr lang="ja-JP" altLang="en-US" dirty="0"/>
              <a:t>（最低限守るべき</a:t>
            </a:r>
            <a:r>
              <a:rPr lang="en-US" altLang="ja-JP" dirty="0"/>
              <a:t>DQ</a:t>
            </a:r>
            <a:r>
              <a:rPr lang="ja-JP" altLang="en-US" dirty="0"/>
              <a:t>の水準）を設定し、閾値を下回った際の対処方法を決めます。</a:t>
            </a:r>
            <a:br>
              <a:rPr lang="en-US" altLang="ja-JP" dirty="0"/>
            </a:br>
            <a:r>
              <a:rPr lang="ja-JP" altLang="en-US" dirty="0"/>
              <a:t>最後に、</a:t>
            </a:r>
            <a:r>
              <a:rPr lang="en-US" altLang="ja-JP" dirty="0"/>
              <a:t>DQ</a:t>
            </a:r>
            <a:r>
              <a:rPr lang="ja-JP" altLang="en-US" dirty="0"/>
              <a:t>管理以外に対応すべき内容（例えば、モニタリング開始前にデータクレンジングを実施しておく、等）を検討します。</a:t>
            </a:r>
            <a:endParaRPr lang="en-US" altLang="ja-JP" dirty="0"/>
          </a:p>
          <a:p>
            <a:pPr marL="0" indent="0">
              <a:spcBef>
                <a:spcPts val="600"/>
              </a:spcBef>
              <a:buNone/>
            </a:pPr>
            <a:endParaRPr lang="en-US" altLang="ja-JP"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788040"/>
            <a:ext cx="11239928" cy="923330"/>
          </a:xfrm>
          <a:prstGeom prst="rect">
            <a:avLst/>
          </a:prstGeom>
          <a:noFill/>
        </p:spPr>
        <p:txBody>
          <a:bodyPr wrap="square" rtlCol="0">
            <a:spAutoFit/>
          </a:bodyPr>
          <a:lstStyle/>
          <a:p>
            <a:r>
              <a:rPr kumimoji="1" lang="ja-JP" altLang="en-US" dirty="0"/>
              <a:t>選定したデータセットに対して、ビジネスルールや許容閾値、</a:t>
            </a:r>
            <a:r>
              <a:rPr kumimoji="1" lang="en-US" altLang="ja-JP" dirty="0"/>
              <a:t>DQ</a:t>
            </a:r>
            <a:r>
              <a:rPr kumimoji="1" lang="ja-JP" altLang="en-US" dirty="0"/>
              <a:t>モニタリングプロセスを定義し、その内容を「</a:t>
            </a:r>
            <a:r>
              <a:rPr kumimoji="1" lang="en-US" altLang="ja-JP" dirty="0"/>
              <a:t> DQ</a:t>
            </a:r>
            <a:r>
              <a:rPr kumimoji="1" lang="ja-JP" altLang="en-US" dirty="0"/>
              <a:t>チェック精緻化ワークシート」に記載します。なお、定義したビジネスルールは当初設定した</a:t>
            </a:r>
            <a:r>
              <a:rPr kumimoji="1" lang="en-US" altLang="ja-JP" dirty="0"/>
              <a:t>DQ</a:t>
            </a:r>
            <a:r>
              <a:rPr kumimoji="1" lang="ja-JP" altLang="en-US" dirty="0"/>
              <a:t>要件を満たすかどうかテストを実施し、必要に応じてその内容を調整します。</a:t>
            </a:r>
            <a:endParaRPr kumimoji="1" lang="en-US" altLang="ja-JP" dirty="0"/>
          </a:p>
        </p:txBody>
      </p:sp>
      <p:sp>
        <p:nvSpPr>
          <p:cNvPr id="7" name="四角形: 角を丸くする 6">
            <a:extLst>
              <a:ext uri="{FF2B5EF4-FFF2-40B4-BE49-F238E27FC236}">
                <a16:creationId xmlns:a16="http://schemas.microsoft.com/office/drawing/2014/main" id="{331405AE-9201-4E07-85B4-17343472DBFB}"/>
              </a:ext>
            </a:extLst>
          </p:cNvPr>
          <p:cNvSpPr/>
          <p:nvPr/>
        </p:nvSpPr>
        <p:spPr>
          <a:xfrm>
            <a:off x="1405704" y="3596640"/>
            <a:ext cx="743136" cy="1949006"/>
          </a:xfrm>
          <a:prstGeom prst="roundRect">
            <a:avLst>
              <a:gd name="adj" fmla="val 7461"/>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1300" dirty="0"/>
              <a:t>ビジネス</a:t>
            </a:r>
            <a:endParaRPr kumimoji="1" lang="en-US" altLang="ja-JP" sz="1300" dirty="0"/>
          </a:p>
          <a:p>
            <a:pPr algn="ctr"/>
            <a:r>
              <a:rPr kumimoji="1" lang="ja-JP" altLang="en-US" sz="1300" dirty="0"/>
              <a:t>ルールの</a:t>
            </a:r>
            <a:endParaRPr kumimoji="1" lang="en-US" altLang="ja-JP" sz="1300" dirty="0"/>
          </a:p>
          <a:p>
            <a:pPr algn="ctr"/>
            <a:r>
              <a:rPr kumimoji="1" lang="ja-JP" altLang="en-US" sz="1300" dirty="0"/>
              <a:t>精緻化</a:t>
            </a:r>
            <a:endParaRPr kumimoji="1" lang="en-US" altLang="ja-JP" sz="1300" dirty="0"/>
          </a:p>
        </p:txBody>
      </p:sp>
      <p:sp>
        <p:nvSpPr>
          <p:cNvPr id="27" name="四角形: 角を丸くする 26">
            <a:extLst>
              <a:ext uri="{FF2B5EF4-FFF2-40B4-BE49-F238E27FC236}">
                <a16:creationId xmlns:a16="http://schemas.microsoft.com/office/drawing/2014/main" id="{AB719FE0-44E2-4A7A-AAA6-00413F1BB9A8}"/>
              </a:ext>
            </a:extLst>
          </p:cNvPr>
          <p:cNvSpPr/>
          <p:nvPr/>
        </p:nvSpPr>
        <p:spPr>
          <a:xfrm>
            <a:off x="2174426" y="3596640"/>
            <a:ext cx="695773" cy="1949006"/>
          </a:xfrm>
          <a:prstGeom prst="roundRect">
            <a:avLst>
              <a:gd name="adj" fmla="val 12408"/>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1300" dirty="0"/>
              <a:t>ビジネス</a:t>
            </a:r>
            <a:endParaRPr kumimoji="1" lang="en-US" altLang="ja-JP" sz="1300" dirty="0"/>
          </a:p>
          <a:p>
            <a:pPr algn="ctr"/>
            <a:r>
              <a:rPr kumimoji="1" lang="ja-JP" altLang="en-US" sz="1300" dirty="0"/>
              <a:t>部門との</a:t>
            </a:r>
            <a:endParaRPr kumimoji="1" lang="en-US" altLang="ja-JP" sz="1300" dirty="0"/>
          </a:p>
          <a:p>
            <a:pPr algn="ctr"/>
            <a:r>
              <a:rPr kumimoji="1" lang="ja-JP" altLang="en-US" sz="1300" dirty="0"/>
              <a:t>ビジネス</a:t>
            </a:r>
            <a:endParaRPr kumimoji="1" lang="en-US" altLang="ja-JP" sz="1300" dirty="0"/>
          </a:p>
          <a:p>
            <a:pPr algn="ctr"/>
            <a:r>
              <a:rPr kumimoji="1" lang="ja-JP" altLang="en-US" sz="1300" dirty="0"/>
              <a:t>ルールの</a:t>
            </a:r>
            <a:endParaRPr kumimoji="1" lang="en-US" altLang="ja-JP" sz="1300" dirty="0"/>
          </a:p>
          <a:p>
            <a:pPr algn="ctr"/>
            <a:r>
              <a:rPr kumimoji="1" lang="ja-JP" altLang="en-US" sz="1300" dirty="0"/>
              <a:t>合意</a:t>
            </a:r>
            <a:endParaRPr kumimoji="1" lang="en-US" altLang="ja-JP" sz="1300" dirty="0"/>
          </a:p>
        </p:txBody>
      </p:sp>
      <p:sp>
        <p:nvSpPr>
          <p:cNvPr id="28" name="四角形: 角を丸くする 27">
            <a:extLst>
              <a:ext uri="{FF2B5EF4-FFF2-40B4-BE49-F238E27FC236}">
                <a16:creationId xmlns:a16="http://schemas.microsoft.com/office/drawing/2014/main" id="{FE0BB0BF-38B5-45CA-85DE-DA8D0B208E71}"/>
              </a:ext>
            </a:extLst>
          </p:cNvPr>
          <p:cNvSpPr/>
          <p:nvPr/>
        </p:nvSpPr>
        <p:spPr>
          <a:xfrm>
            <a:off x="3454773" y="3596641"/>
            <a:ext cx="1000810" cy="1949006"/>
          </a:xfrm>
          <a:prstGeom prst="roundRect">
            <a:avLst>
              <a:gd name="adj" fmla="val 5669"/>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1300" dirty="0"/>
              <a:t>DQ</a:t>
            </a:r>
          </a:p>
          <a:p>
            <a:pPr algn="ctr"/>
            <a:r>
              <a:rPr kumimoji="1" lang="ja-JP" altLang="en-US" sz="1300" dirty="0"/>
              <a:t>モニタリング</a:t>
            </a:r>
            <a:endParaRPr kumimoji="1" lang="en-US" altLang="ja-JP" sz="1300" dirty="0"/>
          </a:p>
          <a:p>
            <a:pPr algn="ctr"/>
            <a:r>
              <a:rPr kumimoji="1" lang="ja-JP" altLang="en-US" sz="1300" dirty="0"/>
              <a:t>の定義</a:t>
            </a:r>
            <a:endParaRPr kumimoji="1" lang="en-US" altLang="ja-JP" sz="1300" dirty="0"/>
          </a:p>
        </p:txBody>
      </p:sp>
      <p:sp>
        <p:nvSpPr>
          <p:cNvPr id="21" name="四角形: 角を丸くする 20">
            <a:extLst>
              <a:ext uri="{FF2B5EF4-FFF2-40B4-BE49-F238E27FC236}">
                <a16:creationId xmlns:a16="http://schemas.microsoft.com/office/drawing/2014/main" id="{E97879CC-EC54-4C92-B3C2-5081B77F40FE}"/>
              </a:ext>
            </a:extLst>
          </p:cNvPr>
          <p:cNvSpPr/>
          <p:nvPr/>
        </p:nvSpPr>
        <p:spPr>
          <a:xfrm>
            <a:off x="2898088" y="3596640"/>
            <a:ext cx="528796" cy="1949006"/>
          </a:xfrm>
          <a:prstGeom prst="roundRect">
            <a:avLst>
              <a:gd name="adj" fmla="val 12408"/>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1300" dirty="0"/>
              <a:t>DQ</a:t>
            </a:r>
            <a:r>
              <a:rPr kumimoji="1" lang="ja-JP" altLang="en-US" sz="1300" dirty="0"/>
              <a:t>要件</a:t>
            </a:r>
            <a:endParaRPr kumimoji="1" lang="en-US" altLang="ja-JP" sz="1300" dirty="0"/>
          </a:p>
          <a:p>
            <a:pPr algn="ctr"/>
            <a:r>
              <a:rPr kumimoji="1" lang="ja-JP" altLang="en-US" sz="1300" dirty="0"/>
              <a:t>整合性</a:t>
            </a:r>
            <a:endParaRPr kumimoji="1" lang="en-US" altLang="ja-JP" sz="1300" dirty="0"/>
          </a:p>
          <a:p>
            <a:pPr algn="ctr"/>
            <a:r>
              <a:rPr kumimoji="1" lang="ja-JP" altLang="en-US" sz="1300" dirty="0"/>
              <a:t>再確認</a:t>
            </a:r>
            <a:endParaRPr kumimoji="1" lang="en-US" altLang="ja-JP" sz="1300" dirty="0"/>
          </a:p>
        </p:txBody>
      </p:sp>
      <p:sp>
        <p:nvSpPr>
          <p:cNvPr id="23" name="四角形: 角を丸くする 22">
            <a:extLst>
              <a:ext uri="{FF2B5EF4-FFF2-40B4-BE49-F238E27FC236}">
                <a16:creationId xmlns:a16="http://schemas.microsoft.com/office/drawing/2014/main" id="{E008AA60-9FDC-4068-AD2E-20868A8E8E3F}"/>
              </a:ext>
            </a:extLst>
          </p:cNvPr>
          <p:cNvSpPr/>
          <p:nvPr/>
        </p:nvSpPr>
        <p:spPr>
          <a:xfrm>
            <a:off x="4483472" y="3596640"/>
            <a:ext cx="794863" cy="1949006"/>
          </a:xfrm>
          <a:prstGeom prst="roundRect">
            <a:avLst>
              <a:gd name="adj" fmla="val 5669"/>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1300" dirty="0"/>
              <a:t>SLA</a:t>
            </a:r>
            <a:r>
              <a:rPr kumimoji="1" lang="ja-JP" altLang="en-US" sz="1300" dirty="0"/>
              <a:t>の</a:t>
            </a:r>
            <a:endParaRPr kumimoji="1" lang="en-US" altLang="ja-JP" sz="1300" dirty="0"/>
          </a:p>
          <a:p>
            <a:pPr algn="ctr"/>
            <a:r>
              <a:rPr kumimoji="1" lang="ja-JP" altLang="en-US" sz="1300" dirty="0"/>
              <a:t>定義</a:t>
            </a:r>
            <a:endParaRPr kumimoji="1" lang="en-US" altLang="ja-JP" sz="1300" dirty="0"/>
          </a:p>
        </p:txBody>
      </p:sp>
      <p:sp>
        <p:nvSpPr>
          <p:cNvPr id="25" name="四角形: 角を丸くする 24">
            <a:extLst>
              <a:ext uri="{FF2B5EF4-FFF2-40B4-BE49-F238E27FC236}">
                <a16:creationId xmlns:a16="http://schemas.microsoft.com/office/drawing/2014/main" id="{2A55126D-8C66-4A15-A817-D7569682A298}"/>
              </a:ext>
            </a:extLst>
          </p:cNvPr>
          <p:cNvSpPr/>
          <p:nvPr/>
        </p:nvSpPr>
        <p:spPr>
          <a:xfrm>
            <a:off x="5323260" y="3596640"/>
            <a:ext cx="336315" cy="1949006"/>
          </a:xfrm>
          <a:prstGeom prst="roundRect">
            <a:avLst>
              <a:gd name="adj" fmla="val 5669"/>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1300" dirty="0"/>
              <a:t>DQM</a:t>
            </a:r>
          </a:p>
          <a:p>
            <a:pPr algn="ctr"/>
            <a:r>
              <a:rPr kumimoji="1" lang="ja-JP" altLang="en-US" sz="1300" dirty="0"/>
              <a:t>以外</a:t>
            </a:r>
            <a:endParaRPr kumimoji="1" lang="en-US" altLang="ja-JP" sz="1300" dirty="0"/>
          </a:p>
          <a:p>
            <a:pPr algn="ctr"/>
            <a:r>
              <a:rPr kumimoji="1" lang="ja-JP" altLang="en-US" sz="1300" dirty="0"/>
              <a:t>に</a:t>
            </a:r>
            <a:endParaRPr kumimoji="1" lang="en-US" altLang="ja-JP" sz="1300" dirty="0"/>
          </a:p>
          <a:p>
            <a:pPr algn="ctr"/>
            <a:r>
              <a:rPr kumimoji="1" lang="ja-JP" altLang="en-US" sz="1300" dirty="0"/>
              <a:t>対応</a:t>
            </a:r>
            <a:endParaRPr kumimoji="1" lang="en-US" altLang="ja-JP" sz="1300" dirty="0"/>
          </a:p>
          <a:p>
            <a:pPr algn="ctr"/>
            <a:r>
              <a:rPr kumimoji="1" lang="ja-JP" altLang="en-US" sz="1300" dirty="0"/>
              <a:t>する</a:t>
            </a:r>
            <a:endParaRPr kumimoji="1" lang="en-US" altLang="ja-JP" sz="1300" dirty="0"/>
          </a:p>
          <a:p>
            <a:pPr algn="ctr"/>
            <a:r>
              <a:rPr kumimoji="1" lang="ja-JP" altLang="en-US" sz="1300" dirty="0"/>
              <a:t>内容</a:t>
            </a:r>
            <a:endParaRPr kumimoji="1" lang="en-US" altLang="ja-JP" sz="1300" dirty="0"/>
          </a:p>
        </p:txBody>
      </p:sp>
      <p:sp>
        <p:nvSpPr>
          <p:cNvPr id="26" name="四角形: 角を丸くする 25">
            <a:extLst>
              <a:ext uri="{FF2B5EF4-FFF2-40B4-BE49-F238E27FC236}">
                <a16:creationId xmlns:a16="http://schemas.microsoft.com/office/drawing/2014/main" id="{7842CB41-2894-417A-90FC-88E3A1B145DC}"/>
              </a:ext>
            </a:extLst>
          </p:cNvPr>
          <p:cNvSpPr/>
          <p:nvPr/>
        </p:nvSpPr>
        <p:spPr>
          <a:xfrm>
            <a:off x="349115" y="3595502"/>
            <a:ext cx="1000809" cy="1949006"/>
          </a:xfrm>
          <a:prstGeom prst="roundRect">
            <a:avLst>
              <a:gd name="adj" fmla="val 7461"/>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1300" dirty="0">
                <a:solidFill>
                  <a:schemeClr val="tx1"/>
                </a:solidFill>
              </a:rPr>
              <a:t>DQ</a:t>
            </a:r>
            <a:r>
              <a:rPr kumimoji="1" lang="ja-JP" altLang="en-US" sz="1300" dirty="0">
                <a:solidFill>
                  <a:schemeClr val="tx1"/>
                </a:solidFill>
              </a:rPr>
              <a:t>管理対象</a:t>
            </a:r>
            <a:endParaRPr kumimoji="1" lang="en-US" altLang="ja-JP" sz="1300" dirty="0">
              <a:solidFill>
                <a:schemeClr val="tx1"/>
              </a:solidFill>
            </a:endParaRPr>
          </a:p>
          <a:p>
            <a:pPr algn="ctr"/>
            <a:r>
              <a:rPr kumimoji="1" lang="ja-JP" altLang="en-US" sz="1300" dirty="0">
                <a:solidFill>
                  <a:schemeClr val="tx1"/>
                </a:solidFill>
              </a:rPr>
              <a:t>検討</a:t>
            </a:r>
            <a:endParaRPr kumimoji="1" lang="en-US" altLang="ja-JP" sz="1300" dirty="0">
              <a:solidFill>
                <a:schemeClr val="tx1"/>
              </a:solidFill>
            </a:endParaRPr>
          </a:p>
          <a:p>
            <a:pPr algn="ctr"/>
            <a:r>
              <a:rPr kumimoji="1" lang="ja-JP" altLang="en-US" sz="1300" dirty="0">
                <a:solidFill>
                  <a:schemeClr val="tx1"/>
                </a:solidFill>
              </a:rPr>
              <a:t>ワークシート</a:t>
            </a:r>
            <a:endParaRPr kumimoji="1" lang="en-US" altLang="ja-JP" sz="1300" dirty="0">
              <a:solidFill>
                <a:schemeClr val="tx1"/>
              </a:solidFill>
            </a:endParaRPr>
          </a:p>
          <a:p>
            <a:pPr algn="ctr"/>
            <a:r>
              <a:rPr kumimoji="1" lang="ja-JP" altLang="en-US" sz="1300" dirty="0">
                <a:solidFill>
                  <a:schemeClr val="tx1"/>
                </a:solidFill>
              </a:rPr>
              <a:t>から転記</a:t>
            </a:r>
            <a:endParaRPr kumimoji="1" lang="en-US" altLang="ja-JP" sz="1300" dirty="0">
              <a:solidFill>
                <a:schemeClr val="tx1"/>
              </a:solidFill>
            </a:endParaRPr>
          </a:p>
        </p:txBody>
      </p:sp>
      <p:sp>
        <p:nvSpPr>
          <p:cNvPr id="22" name="四角形: 角を丸くする 21">
            <a:extLst>
              <a:ext uri="{FF2B5EF4-FFF2-40B4-BE49-F238E27FC236}">
                <a16:creationId xmlns:a16="http://schemas.microsoft.com/office/drawing/2014/main" id="{4DDE8EA2-7F46-44E1-81F3-6CA871FFD81F}"/>
              </a:ext>
            </a:extLst>
          </p:cNvPr>
          <p:cNvSpPr/>
          <p:nvPr/>
        </p:nvSpPr>
        <p:spPr>
          <a:xfrm>
            <a:off x="453993" y="5459632"/>
            <a:ext cx="5037424" cy="385233"/>
          </a:xfrm>
          <a:prstGeom prst="roundRect">
            <a:avLst/>
          </a:prstGeom>
          <a:solidFill>
            <a:srgbClr val="CCFF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対象データセット・ビジネスルール単位で定義</a:t>
            </a:r>
          </a:p>
        </p:txBody>
      </p:sp>
      <p:sp>
        <p:nvSpPr>
          <p:cNvPr id="4" name="フッター プレースホルダー 3">
            <a:extLst>
              <a:ext uri="{FF2B5EF4-FFF2-40B4-BE49-F238E27FC236}">
                <a16:creationId xmlns:a16="http://schemas.microsoft.com/office/drawing/2014/main" id="{376FAFE5-6EF0-D93D-CB9E-0432C3FBCAE6}"/>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9B07F660-B8FB-C91C-6E0B-BDE47F6DBAEE}"/>
              </a:ext>
            </a:extLst>
          </p:cNvPr>
          <p:cNvSpPr>
            <a:spLocks noGrp="1"/>
          </p:cNvSpPr>
          <p:nvPr>
            <p:ph type="sldNum" sz="quarter" idx="12"/>
          </p:nvPr>
        </p:nvSpPr>
        <p:spPr/>
        <p:txBody>
          <a:bodyPr/>
          <a:lstStyle/>
          <a:p>
            <a:pPr rtl="0"/>
            <a:fld id="{3A98EE3D-8CD1-4C3F-BD1C-C98C9596463C}" type="slidenum">
              <a:rPr lang="en-US" smtClean="0"/>
              <a:t>40</a:t>
            </a:fld>
            <a:endParaRPr lang="en-US" dirty="0"/>
          </a:p>
        </p:txBody>
      </p:sp>
    </p:spTree>
    <p:extLst>
      <p:ext uri="{BB962C8B-B14F-4D97-AF65-F5344CB8AC3E}">
        <p14:creationId xmlns:p14="http://schemas.microsoft.com/office/powerpoint/2010/main" val="28798215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図 33">
            <a:extLst>
              <a:ext uri="{FF2B5EF4-FFF2-40B4-BE49-F238E27FC236}">
                <a16:creationId xmlns:a16="http://schemas.microsoft.com/office/drawing/2014/main" id="{2A1A89B5-CA52-4542-970E-26ED575396EC}"/>
              </a:ext>
            </a:extLst>
          </p:cNvPr>
          <p:cNvPicPr>
            <a:picLocks noChangeAspect="1"/>
          </p:cNvPicPr>
          <p:nvPr/>
        </p:nvPicPr>
        <p:blipFill>
          <a:blip r:embed="rId2"/>
          <a:stretch>
            <a:fillRect/>
          </a:stretch>
        </p:blipFill>
        <p:spPr>
          <a:xfrm>
            <a:off x="1913617" y="1531086"/>
            <a:ext cx="9554483" cy="3134505"/>
          </a:xfrm>
          <a:prstGeom prst="rect">
            <a:avLst/>
          </a:prstGeom>
          <a:solidFill>
            <a:schemeClr val="bg1"/>
          </a:solidFill>
        </p:spPr>
      </p:pic>
      <p:sp>
        <p:nvSpPr>
          <p:cNvPr id="5" name="フローチャート: 複数書類 4">
            <a:extLst>
              <a:ext uri="{FF2B5EF4-FFF2-40B4-BE49-F238E27FC236}">
                <a16:creationId xmlns:a16="http://schemas.microsoft.com/office/drawing/2014/main" id="{D4AFA85F-39A3-4FE7-A974-254D2B46B497}"/>
              </a:ext>
            </a:extLst>
          </p:cNvPr>
          <p:cNvSpPr/>
          <p:nvPr/>
        </p:nvSpPr>
        <p:spPr>
          <a:xfrm>
            <a:off x="108447" y="1658335"/>
            <a:ext cx="1536971" cy="898836"/>
          </a:xfrm>
          <a:prstGeom prst="flowChartMultidocumen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i="1" dirty="0">
                <a:solidFill>
                  <a:srgbClr val="0070C0"/>
                </a:solidFill>
              </a:rPr>
              <a:t>DQ</a:t>
            </a:r>
            <a:r>
              <a:rPr kumimoji="1" lang="ja-JP" altLang="en-US" sz="1400" i="1" dirty="0">
                <a:solidFill>
                  <a:srgbClr val="0070C0"/>
                </a:solidFill>
              </a:rPr>
              <a:t>管理対象</a:t>
            </a:r>
            <a:endParaRPr kumimoji="1" lang="en-US" altLang="ja-JP" sz="1400" i="1" dirty="0">
              <a:solidFill>
                <a:srgbClr val="0070C0"/>
              </a:solidFill>
            </a:endParaRPr>
          </a:p>
          <a:p>
            <a:pPr algn="ctr"/>
            <a:r>
              <a:rPr kumimoji="1" lang="ja-JP" altLang="en-US" sz="1400" i="1" dirty="0">
                <a:solidFill>
                  <a:srgbClr val="0070C0"/>
                </a:solidFill>
              </a:rPr>
              <a:t>検討</a:t>
            </a:r>
            <a:endParaRPr kumimoji="1" lang="en-US" altLang="ja-JP" sz="1400" i="1" dirty="0">
              <a:solidFill>
                <a:srgbClr val="0070C0"/>
              </a:solidFill>
            </a:endParaRPr>
          </a:p>
          <a:p>
            <a:pPr algn="ctr"/>
            <a:r>
              <a:rPr kumimoji="1" lang="ja-JP" altLang="en-US" sz="1400" i="1" dirty="0">
                <a:solidFill>
                  <a:srgbClr val="0070C0"/>
                </a:solidFill>
              </a:rPr>
              <a:t>ワークシート</a:t>
            </a:r>
            <a:endParaRPr kumimoji="1" lang="ja-JP" altLang="en-US" sz="1400" dirty="0">
              <a:solidFill>
                <a:schemeClr val="tx1"/>
              </a:solidFill>
            </a:endParaRPr>
          </a:p>
        </p:txBody>
      </p:sp>
      <p:cxnSp>
        <p:nvCxnSpPr>
          <p:cNvPr id="18" name="直線矢印コネクタ 17">
            <a:extLst>
              <a:ext uri="{FF2B5EF4-FFF2-40B4-BE49-F238E27FC236}">
                <a16:creationId xmlns:a16="http://schemas.microsoft.com/office/drawing/2014/main" id="{9A0B39CA-496E-440F-B9EC-E74EC432199A}"/>
              </a:ext>
            </a:extLst>
          </p:cNvPr>
          <p:cNvCxnSpPr>
            <a:cxnSpLocks/>
            <a:stCxn id="5" idx="2"/>
            <a:endCxn id="41" idx="1"/>
          </p:cNvCxnSpPr>
          <p:nvPr/>
        </p:nvCxnSpPr>
        <p:spPr>
          <a:xfrm rot="16200000" flipH="1">
            <a:off x="1181469" y="2111719"/>
            <a:ext cx="348478" cy="1171304"/>
          </a:xfrm>
          <a:prstGeom prst="bentConnector2">
            <a:avLst/>
          </a:prstGeom>
          <a:ln w="19050">
            <a:solidFill>
              <a:srgbClr val="4094D0"/>
            </a:solidFill>
            <a:tailEnd type="triangle"/>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03E100C-F9BF-4F4C-B9C5-3BDDAE9C870E}"/>
              </a:ext>
            </a:extLst>
          </p:cNvPr>
          <p:cNvSpPr/>
          <p:nvPr/>
        </p:nvSpPr>
        <p:spPr>
          <a:xfrm>
            <a:off x="372268" y="2801104"/>
            <a:ext cx="1378842" cy="499483"/>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rPr>
              <a:t>転記する</a:t>
            </a:r>
            <a:endParaRPr kumimoji="1" lang="ja-JP" altLang="en-US" sz="1400" dirty="0">
              <a:solidFill>
                <a:schemeClr val="tx1"/>
              </a:solidFill>
            </a:endParaRPr>
          </a:p>
        </p:txBody>
      </p:sp>
      <p:sp>
        <p:nvSpPr>
          <p:cNvPr id="41" name="四角形: 角を丸くする 40">
            <a:extLst>
              <a:ext uri="{FF2B5EF4-FFF2-40B4-BE49-F238E27FC236}">
                <a16:creationId xmlns:a16="http://schemas.microsoft.com/office/drawing/2014/main" id="{A091D34F-7A30-41B8-BB6A-A0A3692495F7}"/>
              </a:ext>
            </a:extLst>
          </p:cNvPr>
          <p:cNvSpPr/>
          <p:nvPr/>
        </p:nvSpPr>
        <p:spPr>
          <a:xfrm>
            <a:off x="1941360" y="2442633"/>
            <a:ext cx="1894170" cy="857954"/>
          </a:xfrm>
          <a:prstGeom prst="roundRect">
            <a:avLst/>
          </a:prstGeom>
          <a:noFill/>
          <a:ln w="38100">
            <a:solidFill>
              <a:srgbClr val="4094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テキスト ボックス 70">
            <a:extLst>
              <a:ext uri="{FF2B5EF4-FFF2-40B4-BE49-F238E27FC236}">
                <a16:creationId xmlns:a16="http://schemas.microsoft.com/office/drawing/2014/main" id="{23CA058E-9F7F-4555-8195-B1D33DA52C98}"/>
              </a:ext>
            </a:extLst>
          </p:cNvPr>
          <p:cNvSpPr txBox="1"/>
          <p:nvPr/>
        </p:nvSpPr>
        <p:spPr>
          <a:xfrm>
            <a:off x="476871" y="852755"/>
            <a:ext cx="11239928" cy="400110"/>
          </a:xfrm>
          <a:prstGeom prst="rect">
            <a:avLst/>
          </a:prstGeom>
          <a:noFill/>
        </p:spPr>
        <p:txBody>
          <a:bodyPr wrap="square" rtlCol="0">
            <a:spAutoFit/>
          </a:bodyPr>
          <a:lstStyle/>
          <a:p>
            <a:r>
              <a:rPr kumimoji="1" lang="en-US" altLang="ja-JP" sz="2000" i="1" dirty="0">
                <a:solidFill>
                  <a:srgbClr val="0070C0"/>
                </a:solidFill>
              </a:rPr>
              <a:t>【</a:t>
            </a:r>
            <a:r>
              <a:rPr kumimoji="1" lang="en-US" altLang="ja-JP" sz="2000" i="1" dirty="0" err="1">
                <a:solidFill>
                  <a:srgbClr val="0070C0"/>
                </a:solidFill>
              </a:rPr>
              <a:t>Tips】DQ</a:t>
            </a:r>
            <a:r>
              <a:rPr kumimoji="1" lang="ja-JP" altLang="en-US" sz="2000" i="1" dirty="0">
                <a:solidFill>
                  <a:srgbClr val="0070C0"/>
                </a:solidFill>
              </a:rPr>
              <a:t>チェック精緻化ワークシートの構造と項目間のインプットフロー</a:t>
            </a:r>
            <a:endParaRPr kumimoji="1" lang="en-US" altLang="ja-JP" sz="2000" i="1" dirty="0">
              <a:solidFill>
                <a:srgbClr val="0070C0"/>
              </a:solidFill>
            </a:endParaRPr>
          </a:p>
        </p:txBody>
      </p:sp>
      <p:sp>
        <p:nvSpPr>
          <p:cNvPr id="44" name="四角形: 角を丸くする 43">
            <a:extLst>
              <a:ext uri="{FF2B5EF4-FFF2-40B4-BE49-F238E27FC236}">
                <a16:creationId xmlns:a16="http://schemas.microsoft.com/office/drawing/2014/main" id="{AC11CA95-120F-499E-9794-4BDAB3E9139F}"/>
              </a:ext>
            </a:extLst>
          </p:cNvPr>
          <p:cNvSpPr/>
          <p:nvPr/>
        </p:nvSpPr>
        <p:spPr>
          <a:xfrm>
            <a:off x="3859381" y="2450061"/>
            <a:ext cx="1317975" cy="85052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正方形/長方形 47">
            <a:extLst>
              <a:ext uri="{FF2B5EF4-FFF2-40B4-BE49-F238E27FC236}">
                <a16:creationId xmlns:a16="http://schemas.microsoft.com/office/drawing/2014/main" id="{8889C019-80BA-4FD7-A6EC-26397E490457}"/>
              </a:ext>
            </a:extLst>
          </p:cNvPr>
          <p:cNvSpPr/>
          <p:nvPr/>
        </p:nvSpPr>
        <p:spPr>
          <a:xfrm>
            <a:off x="2910456" y="3685003"/>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DQ</a:t>
            </a:r>
            <a:r>
              <a:rPr kumimoji="1" lang="ja-JP" altLang="en-US" sz="1400" dirty="0">
                <a:solidFill>
                  <a:schemeClr val="tx1"/>
                </a:solidFill>
              </a:rPr>
              <a:t>を測定するためのビジネスルールを定義する</a:t>
            </a:r>
          </a:p>
        </p:txBody>
      </p:sp>
      <p:sp>
        <p:nvSpPr>
          <p:cNvPr id="28" name="矢印: 上カーブ 27">
            <a:extLst>
              <a:ext uri="{FF2B5EF4-FFF2-40B4-BE49-F238E27FC236}">
                <a16:creationId xmlns:a16="http://schemas.microsoft.com/office/drawing/2014/main" id="{8109AF81-AE0F-433F-ACA1-20AC37E7B24B}"/>
              </a:ext>
            </a:extLst>
          </p:cNvPr>
          <p:cNvSpPr/>
          <p:nvPr/>
        </p:nvSpPr>
        <p:spPr>
          <a:xfrm>
            <a:off x="3181832" y="3130858"/>
            <a:ext cx="130739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6" name="正方形/長方形 85">
            <a:extLst>
              <a:ext uri="{FF2B5EF4-FFF2-40B4-BE49-F238E27FC236}">
                <a16:creationId xmlns:a16="http://schemas.microsoft.com/office/drawing/2014/main" id="{81BD79DF-16FD-4CC1-9329-52F0E8C4E7BF}"/>
              </a:ext>
            </a:extLst>
          </p:cNvPr>
          <p:cNvSpPr/>
          <p:nvPr/>
        </p:nvSpPr>
        <p:spPr>
          <a:xfrm>
            <a:off x="4451805" y="3685003"/>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テストを実施しビジネス部門と精緻化したビジネスルールを検証する</a:t>
            </a:r>
            <a:endParaRPr kumimoji="1" lang="en-US" altLang="ja-JP" sz="1400" dirty="0">
              <a:solidFill>
                <a:schemeClr val="tx1"/>
              </a:solidFill>
            </a:endParaRPr>
          </a:p>
        </p:txBody>
      </p:sp>
      <p:sp>
        <p:nvSpPr>
          <p:cNvPr id="4" name="楕円 3">
            <a:extLst>
              <a:ext uri="{FF2B5EF4-FFF2-40B4-BE49-F238E27FC236}">
                <a16:creationId xmlns:a16="http://schemas.microsoft.com/office/drawing/2014/main" id="{11712A77-2110-4225-AEC3-08683B3A5F36}"/>
              </a:ext>
            </a:extLst>
          </p:cNvPr>
          <p:cNvSpPr/>
          <p:nvPr/>
        </p:nvSpPr>
        <p:spPr>
          <a:xfrm>
            <a:off x="3510367" y="2913681"/>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3.1</a:t>
            </a:r>
            <a:endParaRPr kumimoji="1" lang="ja-JP" altLang="en-US" sz="1200" dirty="0"/>
          </a:p>
        </p:txBody>
      </p:sp>
      <p:sp>
        <p:nvSpPr>
          <p:cNvPr id="37" name="四角形: 角を丸くする 36">
            <a:extLst>
              <a:ext uri="{FF2B5EF4-FFF2-40B4-BE49-F238E27FC236}">
                <a16:creationId xmlns:a16="http://schemas.microsoft.com/office/drawing/2014/main" id="{002834A5-3E2D-41EA-87E4-52A333D74F21}"/>
              </a:ext>
            </a:extLst>
          </p:cNvPr>
          <p:cNvSpPr/>
          <p:nvPr/>
        </p:nvSpPr>
        <p:spPr>
          <a:xfrm>
            <a:off x="5177356" y="2450061"/>
            <a:ext cx="1317975" cy="85052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矢印: 上カーブ 37">
            <a:extLst>
              <a:ext uri="{FF2B5EF4-FFF2-40B4-BE49-F238E27FC236}">
                <a16:creationId xmlns:a16="http://schemas.microsoft.com/office/drawing/2014/main" id="{BD3DD7D9-1C7C-4201-A26D-E7EEB3881DB9}"/>
              </a:ext>
            </a:extLst>
          </p:cNvPr>
          <p:cNvSpPr/>
          <p:nvPr/>
        </p:nvSpPr>
        <p:spPr>
          <a:xfrm>
            <a:off x="4791856" y="3114810"/>
            <a:ext cx="130739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0" name="楕円 39">
            <a:extLst>
              <a:ext uri="{FF2B5EF4-FFF2-40B4-BE49-F238E27FC236}">
                <a16:creationId xmlns:a16="http://schemas.microsoft.com/office/drawing/2014/main" id="{C6B331B6-BA1C-4800-882E-A40E108C0B1F}"/>
              </a:ext>
            </a:extLst>
          </p:cNvPr>
          <p:cNvSpPr/>
          <p:nvPr/>
        </p:nvSpPr>
        <p:spPr>
          <a:xfrm>
            <a:off x="4896063" y="2897209"/>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3.2</a:t>
            </a:r>
            <a:endParaRPr kumimoji="1" lang="ja-JP" altLang="en-US" sz="1200" dirty="0"/>
          </a:p>
        </p:txBody>
      </p:sp>
      <p:sp>
        <p:nvSpPr>
          <p:cNvPr id="45" name="四角形: 角を丸くする 44">
            <a:extLst>
              <a:ext uri="{FF2B5EF4-FFF2-40B4-BE49-F238E27FC236}">
                <a16:creationId xmlns:a16="http://schemas.microsoft.com/office/drawing/2014/main" id="{A769324F-77F7-41A6-B865-D9615FFAF200}"/>
              </a:ext>
            </a:extLst>
          </p:cNvPr>
          <p:cNvSpPr/>
          <p:nvPr/>
        </p:nvSpPr>
        <p:spPr>
          <a:xfrm>
            <a:off x="6508810" y="2442633"/>
            <a:ext cx="967258" cy="85052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48DC47DF-BCA3-477B-B8AF-656CB493CC3B}"/>
              </a:ext>
            </a:extLst>
          </p:cNvPr>
          <p:cNvSpPr/>
          <p:nvPr/>
        </p:nvSpPr>
        <p:spPr>
          <a:xfrm>
            <a:off x="5993154" y="3685003"/>
            <a:ext cx="993838"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検証結果への対応方法と</a:t>
            </a:r>
            <a:r>
              <a:rPr kumimoji="1" lang="en-US" altLang="ja-JP" sz="1400" dirty="0">
                <a:solidFill>
                  <a:schemeClr val="tx1"/>
                </a:solidFill>
              </a:rPr>
              <a:t>DQ</a:t>
            </a:r>
            <a:r>
              <a:rPr kumimoji="1" lang="ja-JP" altLang="en-US" sz="1400" dirty="0">
                <a:solidFill>
                  <a:schemeClr val="tx1"/>
                </a:solidFill>
              </a:rPr>
              <a:t>要件整合性を再確認する</a:t>
            </a:r>
            <a:endParaRPr kumimoji="1" lang="en-US" altLang="ja-JP" sz="1400" dirty="0">
              <a:solidFill>
                <a:schemeClr val="tx1"/>
              </a:solidFill>
            </a:endParaRPr>
          </a:p>
        </p:txBody>
      </p:sp>
      <p:sp>
        <p:nvSpPr>
          <p:cNvPr id="47" name="矢印: 上カーブ 46">
            <a:extLst>
              <a:ext uri="{FF2B5EF4-FFF2-40B4-BE49-F238E27FC236}">
                <a16:creationId xmlns:a16="http://schemas.microsoft.com/office/drawing/2014/main" id="{EC42E029-B78F-4544-A2AB-F7599CD3A8B2}"/>
              </a:ext>
            </a:extLst>
          </p:cNvPr>
          <p:cNvSpPr/>
          <p:nvPr/>
        </p:nvSpPr>
        <p:spPr>
          <a:xfrm>
            <a:off x="6168672" y="3131968"/>
            <a:ext cx="993838"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0" name="楕円 49">
            <a:extLst>
              <a:ext uri="{FF2B5EF4-FFF2-40B4-BE49-F238E27FC236}">
                <a16:creationId xmlns:a16="http://schemas.microsoft.com/office/drawing/2014/main" id="{3EAB5F4D-C04F-4561-839D-D2CC901B9E56}"/>
              </a:ext>
            </a:extLst>
          </p:cNvPr>
          <p:cNvSpPr/>
          <p:nvPr/>
        </p:nvSpPr>
        <p:spPr>
          <a:xfrm>
            <a:off x="6192704" y="2897208"/>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3.3</a:t>
            </a:r>
            <a:endParaRPr kumimoji="1" lang="ja-JP" altLang="en-US" sz="1200" dirty="0"/>
          </a:p>
        </p:txBody>
      </p:sp>
      <p:sp>
        <p:nvSpPr>
          <p:cNvPr id="52" name="四角形: 角を丸くする 51">
            <a:extLst>
              <a:ext uri="{FF2B5EF4-FFF2-40B4-BE49-F238E27FC236}">
                <a16:creationId xmlns:a16="http://schemas.microsoft.com/office/drawing/2014/main" id="{0C3C6EF5-85AC-437A-9689-CA9F6ADD0419}"/>
              </a:ext>
            </a:extLst>
          </p:cNvPr>
          <p:cNvSpPr/>
          <p:nvPr/>
        </p:nvSpPr>
        <p:spPr>
          <a:xfrm>
            <a:off x="7476067" y="2442633"/>
            <a:ext cx="1841499" cy="85052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矢印: 上カーブ 52">
            <a:extLst>
              <a:ext uri="{FF2B5EF4-FFF2-40B4-BE49-F238E27FC236}">
                <a16:creationId xmlns:a16="http://schemas.microsoft.com/office/drawing/2014/main" id="{2748CC5F-2EA4-415B-9BDD-5BB2FC31B3FE}"/>
              </a:ext>
            </a:extLst>
          </p:cNvPr>
          <p:cNvSpPr/>
          <p:nvPr/>
        </p:nvSpPr>
        <p:spPr>
          <a:xfrm>
            <a:off x="7311528" y="3130858"/>
            <a:ext cx="130739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4" name="正方形/長方形 53">
            <a:extLst>
              <a:ext uri="{FF2B5EF4-FFF2-40B4-BE49-F238E27FC236}">
                <a16:creationId xmlns:a16="http://schemas.microsoft.com/office/drawing/2014/main" id="{6823C144-287D-4D23-9743-1D8E6E910915}"/>
              </a:ext>
            </a:extLst>
          </p:cNvPr>
          <p:cNvSpPr/>
          <p:nvPr/>
        </p:nvSpPr>
        <p:spPr>
          <a:xfrm>
            <a:off x="7162100" y="3685003"/>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DQ</a:t>
            </a:r>
            <a:r>
              <a:rPr kumimoji="1" lang="ja-JP" altLang="en-US" sz="1400" dirty="0">
                <a:solidFill>
                  <a:schemeClr val="tx1"/>
                </a:solidFill>
              </a:rPr>
              <a:t>モニタリングプロセスを定義する</a:t>
            </a:r>
            <a:endParaRPr kumimoji="1" lang="en-US" altLang="ja-JP" sz="1400" dirty="0">
              <a:solidFill>
                <a:schemeClr val="tx1"/>
              </a:solidFill>
            </a:endParaRPr>
          </a:p>
        </p:txBody>
      </p:sp>
      <p:sp>
        <p:nvSpPr>
          <p:cNvPr id="56" name="四角形: 角を丸くする 55">
            <a:extLst>
              <a:ext uri="{FF2B5EF4-FFF2-40B4-BE49-F238E27FC236}">
                <a16:creationId xmlns:a16="http://schemas.microsoft.com/office/drawing/2014/main" id="{EF3B3ABA-5E07-446D-95A2-24B696E1B8A4}"/>
              </a:ext>
            </a:extLst>
          </p:cNvPr>
          <p:cNvSpPr/>
          <p:nvPr/>
        </p:nvSpPr>
        <p:spPr>
          <a:xfrm>
            <a:off x="9329891" y="2446410"/>
            <a:ext cx="1473386" cy="85052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矢印: 上カーブ 56">
            <a:extLst>
              <a:ext uri="{FF2B5EF4-FFF2-40B4-BE49-F238E27FC236}">
                <a16:creationId xmlns:a16="http://schemas.microsoft.com/office/drawing/2014/main" id="{7EEBA26C-B1E7-42AE-9290-4DAED844A1F4}"/>
              </a:ext>
            </a:extLst>
          </p:cNvPr>
          <p:cNvSpPr/>
          <p:nvPr/>
        </p:nvSpPr>
        <p:spPr>
          <a:xfrm>
            <a:off x="8857152" y="3130858"/>
            <a:ext cx="1307397"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9" name="正方形/長方形 58">
            <a:extLst>
              <a:ext uri="{FF2B5EF4-FFF2-40B4-BE49-F238E27FC236}">
                <a16:creationId xmlns:a16="http://schemas.microsoft.com/office/drawing/2014/main" id="{DEC00D7B-48DA-492E-AF3C-DBB874AB6726}"/>
              </a:ext>
            </a:extLst>
          </p:cNvPr>
          <p:cNvSpPr/>
          <p:nvPr/>
        </p:nvSpPr>
        <p:spPr>
          <a:xfrm>
            <a:off x="8716050" y="3693860"/>
            <a:ext cx="1378842"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rPr>
              <a:t>モニタリングにおける</a:t>
            </a:r>
            <a:r>
              <a:rPr kumimoji="1" lang="en-US" altLang="ja-JP" sz="1400" dirty="0">
                <a:solidFill>
                  <a:schemeClr val="tx1"/>
                </a:solidFill>
              </a:rPr>
              <a:t>SLA</a:t>
            </a:r>
            <a:r>
              <a:rPr kumimoji="1" lang="ja-JP" altLang="en-US" sz="1400" dirty="0">
                <a:solidFill>
                  <a:schemeClr val="tx1"/>
                </a:solidFill>
              </a:rPr>
              <a:t>を定義する</a:t>
            </a:r>
            <a:endParaRPr kumimoji="1" lang="en-US" altLang="ja-JP" sz="1400" dirty="0">
              <a:solidFill>
                <a:schemeClr val="tx1"/>
              </a:solidFill>
            </a:endParaRPr>
          </a:p>
        </p:txBody>
      </p:sp>
      <p:sp>
        <p:nvSpPr>
          <p:cNvPr id="60" name="四角形: 角を丸くする 59">
            <a:extLst>
              <a:ext uri="{FF2B5EF4-FFF2-40B4-BE49-F238E27FC236}">
                <a16:creationId xmlns:a16="http://schemas.microsoft.com/office/drawing/2014/main" id="{5F74BE5A-27E5-46C1-98F3-CBA867F987C3}"/>
              </a:ext>
            </a:extLst>
          </p:cNvPr>
          <p:cNvSpPr/>
          <p:nvPr/>
        </p:nvSpPr>
        <p:spPr>
          <a:xfrm>
            <a:off x="10819793" y="2433217"/>
            <a:ext cx="648307" cy="850526"/>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矢印: 上カーブ 60">
            <a:extLst>
              <a:ext uri="{FF2B5EF4-FFF2-40B4-BE49-F238E27FC236}">
                <a16:creationId xmlns:a16="http://schemas.microsoft.com/office/drawing/2014/main" id="{BDE70611-7A0E-4769-B35D-19C94D5F3976}"/>
              </a:ext>
            </a:extLst>
          </p:cNvPr>
          <p:cNvSpPr/>
          <p:nvPr/>
        </p:nvSpPr>
        <p:spPr>
          <a:xfrm>
            <a:off x="10279816" y="3131305"/>
            <a:ext cx="1035719" cy="455000"/>
          </a:xfrm>
          <a:prstGeom prst="curved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3" name="正方形/長方形 62">
            <a:extLst>
              <a:ext uri="{FF2B5EF4-FFF2-40B4-BE49-F238E27FC236}">
                <a16:creationId xmlns:a16="http://schemas.microsoft.com/office/drawing/2014/main" id="{6BAFAF13-F244-467D-8CFF-A716F8C9D4C3}"/>
              </a:ext>
            </a:extLst>
          </p:cNvPr>
          <p:cNvSpPr/>
          <p:nvPr/>
        </p:nvSpPr>
        <p:spPr>
          <a:xfrm>
            <a:off x="10257399" y="3693860"/>
            <a:ext cx="1086997" cy="144420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rPr>
              <a:t>DQ</a:t>
            </a:r>
            <a:r>
              <a:rPr kumimoji="1" lang="ja-JP" altLang="en-US" sz="1400" dirty="0">
                <a:solidFill>
                  <a:schemeClr val="tx1"/>
                </a:solidFill>
              </a:rPr>
              <a:t>管理以外で必要な対応を定義する</a:t>
            </a:r>
            <a:endParaRPr kumimoji="1" lang="en-US" altLang="ja-JP" sz="1400" dirty="0">
              <a:solidFill>
                <a:schemeClr val="tx1"/>
              </a:solidFill>
            </a:endParaRPr>
          </a:p>
        </p:txBody>
      </p:sp>
      <p:sp>
        <p:nvSpPr>
          <p:cNvPr id="64" name="楕円 63">
            <a:extLst>
              <a:ext uri="{FF2B5EF4-FFF2-40B4-BE49-F238E27FC236}">
                <a16:creationId xmlns:a16="http://schemas.microsoft.com/office/drawing/2014/main" id="{FDC81B67-AD39-47B6-B5F2-32BE3BD0B3E3}"/>
              </a:ext>
            </a:extLst>
          </p:cNvPr>
          <p:cNvSpPr/>
          <p:nvPr/>
        </p:nvSpPr>
        <p:spPr>
          <a:xfrm>
            <a:off x="7196433" y="2897208"/>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3.4</a:t>
            </a:r>
            <a:endParaRPr kumimoji="1" lang="ja-JP" altLang="en-US" sz="1200" dirty="0"/>
          </a:p>
        </p:txBody>
      </p:sp>
      <p:sp>
        <p:nvSpPr>
          <p:cNvPr id="65" name="楕円 64">
            <a:extLst>
              <a:ext uri="{FF2B5EF4-FFF2-40B4-BE49-F238E27FC236}">
                <a16:creationId xmlns:a16="http://schemas.microsoft.com/office/drawing/2014/main" id="{575C335D-2EA4-48DE-9972-3BE12D8AD4EA}"/>
              </a:ext>
            </a:extLst>
          </p:cNvPr>
          <p:cNvSpPr/>
          <p:nvPr/>
        </p:nvSpPr>
        <p:spPr>
          <a:xfrm>
            <a:off x="9041281" y="2897208"/>
            <a:ext cx="583920" cy="20112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rPr>
              <a:t>3.5</a:t>
            </a:r>
            <a:endParaRPr kumimoji="1" lang="ja-JP" altLang="en-US" sz="1200" dirty="0"/>
          </a:p>
        </p:txBody>
      </p:sp>
      <p:sp>
        <p:nvSpPr>
          <p:cNvPr id="66" name="Title 1">
            <a:extLst>
              <a:ext uri="{FF2B5EF4-FFF2-40B4-BE49-F238E27FC236}">
                <a16:creationId xmlns:a16="http://schemas.microsoft.com/office/drawing/2014/main" id="{C3D34CA1-212C-454C-BEDA-BA8BE49486C1}"/>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Step3</a:t>
            </a:r>
            <a:r>
              <a:rPr lang="ja-JP" altLang="en-US" dirty="0"/>
              <a:t>　</a:t>
            </a:r>
            <a:r>
              <a:rPr lang="en-US" altLang="ja-JP" dirty="0"/>
              <a:t>DQ</a:t>
            </a:r>
            <a:r>
              <a:rPr lang="ja-JP" altLang="en-US" dirty="0"/>
              <a:t>チェック内容の精緻化</a:t>
            </a:r>
            <a:endParaRPr lang="en-US" dirty="0"/>
          </a:p>
        </p:txBody>
      </p:sp>
      <p:sp>
        <p:nvSpPr>
          <p:cNvPr id="6" name="フッター プレースホルダー 5">
            <a:extLst>
              <a:ext uri="{FF2B5EF4-FFF2-40B4-BE49-F238E27FC236}">
                <a16:creationId xmlns:a16="http://schemas.microsoft.com/office/drawing/2014/main" id="{AB4E5F18-2601-2828-E745-24C42927CF29}"/>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7" name="スライド番号プレースホルダー 6">
            <a:extLst>
              <a:ext uri="{FF2B5EF4-FFF2-40B4-BE49-F238E27FC236}">
                <a16:creationId xmlns:a16="http://schemas.microsoft.com/office/drawing/2014/main" id="{0705A6F6-845C-5301-685A-CED2D6662013}"/>
              </a:ext>
            </a:extLst>
          </p:cNvPr>
          <p:cNvSpPr>
            <a:spLocks noGrp="1"/>
          </p:cNvSpPr>
          <p:nvPr>
            <p:ph type="sldNum" sz="quarter" idx="12"/>
          </p:nvPr>
        </p:nvSpPr>
        <p:spPr/>
        <p:txBody>
          <a:bodyPr/>
          <a:lstStyle/>
          <a:p>
            <a:pPr rtl="0"/>
            <a:fld id="{3A98EE3D-8CD1-4C3F-BD1C-C98C9596463C}" type="slidenum">
              <a:rPr lang="en-US" smtClean="0"/>
              <a:t>41</a:t>
            </a:fld>
            <a:endParaRPr lang="en-US" dirty="0"/>
          </a:p>
        </p:txBody>
      </p:sp>
    </p:spTree>
    <p:extLst>
      <p:ext uri="{BB962C8B-B14F-4D97-AF65-F5344CB8AC3E}">
        <p14:creationId xmlns:p14="http://schemas.microsoft.com/office/powerpoint/2010/main" val="39509388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vert="horz" lIns="91440" tIns="45720" rIns="91440" bIns="45720" rtlCol="0" anchor="b">
            <a:noAutofit/>
          </a:bodyPr>
          <a:lstStyle/>
          <a:p>
            <a:r>
              <a:rPr lang="en-US" altLang="ja-JP" sz="3600" dirty="0"/>
              <a:t>Step3</a:t>
            </a:r>
            <a:r>
              <a:rPr lang="ja-JP" altLang="en-US" sz="3600" dirty="0"/>
              <a:t>　</a:t>
            </a:r>
            <a:r>
              <a:rPr lang="en-US" altLang="ja-JP" sz="3600" dirty="0"/>
              <a:t>DQ</a:t>
            </a:r>
            <a:r>
              <a:rPr lang="ja-JP" altLang="en-US" sz="3600" dirty="0"/>
              <a:t>チェック内容の精緻化</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ビジネスルール</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3.1 DQ</a:t>
            </a:r>
            <a:r>
              <a:rPr lang="ja-JP" altLang="en-US" dirty="0"/>
              <a:t>を測定するためのビジネスルールを定義する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Autofit/>
          </a:bodyPr>
          <a:lstStyle/>
          <a:p>
            <a:pPr>
              <a:lnSpc>
                <a:spcPct val="100000"/>
              </a:lnSpc>
              <a:spcBef>
                <a:spcPts val="0"/>
              </a:spcBef>
            </a:pPr>
            <a:r>
              <a:rPr lang="ja-JP" altLang="en-US" sz="1400" dirty="0"/>
              <a:t>①ビジネスルール</a:t>
            </a:r>
            <a:endParaRPr lang="en-US" altLang="ja-JP" sz="1400" dirty="0"/>
          </a:p>
          <a:p>
            <a:pPr marL="266400" indent="-266400">
              <a:lnSpc>
                <a:spcPct val="100000"/>
              </a:lnSpc>
              <a:spcBef>
                <a:spcPts val="0"/>
              </a:spcBef>
              <a:spcAft>
                <a:spcPts val="0"/>
              </a:spcAft>
            </a:pPr>
            <a:r>
              <a:rPr lang="ja-JP" altLang="en-US" sz="1400" dirty="0"/>
              <a:t>ここでは、</a:t>
            </a:r>
            <a:r>
              <a:rPr lang="ja-JP" altLang="en-US" sz="1400" dirty="0">
                <a:solidFill>
                  <a:srgbClr val="0070C0"/>
                </a:solidFill>
              </a:rPr>
              <a:t>ビジネスルールを精緻化</a:t>
            </a:r>
            <a:r>
              <a:rPr lang="ja-JP" altLang="en-US" sz="1400" dirty="0"/>
              <a:t>します。</a:t>
            </a:r>
            <a:endParaRPr lang="en-US" altLang="ja-JP" sz="1400" dirty="0"/>
          </a:p>
          <a:p>
            <a:pPr marL="266400" indent="-266400">
              <a:lnSpc>
                <a:spcPct val="100000"/>
              </a:lnSpc>
              <a:spcBef>
                <a:spcPts val="0"/>
              </a:spcBef>
              <a:spcAft>
                <a:spcPts val="0"/>
              </a:spcAft>
            </a:pPr>
            <a:r>
              <a:rPr lang="ja-JP" altLang="en-US" sz="1400" dirty="0"/>
              <a:t>そのカラムに対して、データ品質要件（評価軸、データ品質要件）を満たすかどうかの確認が必要な、</a:t>
            </a:r>
            <a:r>
              <a:rPr lang="ja-JP" altLang="en-US" sz="1400" dirty="0">
                <a:solidFill>
                  <a:srgbClr val="0070C0"/>
                </a:solidFill>
              </a:rPr>
              <a:t>カラム定義</a:t>
            </a:r>
            <a:r>
              <a:rPr lang="ja-JP" altLang="en-US" sz="1400" dirty="0">
                <a:solidFill>
                  <a:schemeClr val="tx1"/>
                </a:solidFill>
              </a:rPr>
              <a:t>や</a:t>
            </a:r>
            <a:r>
              <a:rPr lang="ja-JP" altLang="en-US" sz="1400" dirty="0">
                <a:solidFill>
                  <a:srgbClr val="0070C0"/>
                </a:solidFill>
              </a:rPr>
              <a:t>入力規約</a:t>
            </a:r>
            <a:r>
              <a:rPr lang="ja-JP" altLang="en-US" sz="1400" dirty="0"/>
              <a:t>を記載します。</a:t>
            </a:r>
            <a:br>
              <a:rPr lang="en-US" altLang="ja-JP" sz="1400" dirty="0"/>
            </a:br>
            <a:r>
              <a:rPr lang="ja-JP" altLang="en-US" sz="1400" u="sng" dirty="0"/>
              <a:t>ビジネスルールは仕様書に記載</a:t>
            </a:r>
            <a:r>
              <a:rPr lang="ja-JP" altLang="en-US" sz="1400" dirty="0"/>
              <a:t>されている場合もありますが、業務運用上、部門や業務担当者が暗黙的に決めて運用している場合があります。このようなものは</a:t>
            </a:r>
            <a:r>
              <a:rPr lang="ja-JP" altLang="en-US" sz="1400" u="sng" dirty="0"/>
              <a:t>業務担当者に</a:t>
            </a:r>
            <a:r>
              <a:rPr lang="ja-JP" altLang="en-US" sz="1400" u="sng" dirty="0">
                <a:solidFill>
                  <a:schemeClr val="tx1"/>
                </a:solidFill>
              </a:rPr>
              <a:t>インタビューやヒアリング</a:t>
            </a:r>
            <a:r>
              <a:rPr lang="ja-JP" altLang="en-US" sz="1400" dirty="0"/>
              <a:t>を行って記載します。</a:t>
            </a:r>
            <a:endParaRPr lang="en-US" altLang="ja-JP" sz="1400" dirty="0"/>
          </a:p>
          <a:p>
            <a:pPr marL="266400" indent="-266400">
              <a:lnSpc>
                <a:spcPct val="100000"/>
              </a:lnSpc>
              <a:spcBef>
                <a:spcPts val="0"/>
              </a:spcBef>
              <a:spcAft>
                <a:spcPts val="0"/>
              </a:spcAft>
            </a:pPr>
            <a:endParaRPr lang="en-US" altLang="ja-JP" sz="1400" dirty="0"/>
          </a:p>
          <a:p>
            <a:pPr marL="266400" indent="-266400">
              <a:lnSpc>
                <a:spcPct val="100000"/>
              </a:lnSpc>
              <a:spcBef>
                <a:spcPts val="0"/>
              </a:spcBef>
              <a:spcAft>
                <a:spcPts val="0"/>
              </a:spcAft>
            </a:pPr>
            <a:r>
              <a:rPr lang="ja-JP" altLang="en-US" sz="1400" dirty="0"/>
              <a:t>例えば、データ品質要件の評価軸が“完全性であればビジネスルールは”</a:t>
            </a:r>
            <a:r>
              <a:rPr lang="en-US" altLang="ja-JP" sz="1400" dirty="0"/>
              <a:t>NULL</a:t>
            </a:r>
            <a:r>
              <a:rPr lang="ja-JP" altLang="en-US" sz="1400" dirty="0"/>
              <a:t>がないこと“が、第一に求められるでしょう。また、データ品質要件の妥当性が複数カラムに渡って求められるのであれば、カラム間の関係性に関することが求められます。</a:t>
            </a:r>
            <a:endParaRPr lang="en-US" altLang="ja-JP" sz="1400" dirty="0"/>
          </a:p>
          <a:p>
            <a:pPr marL="266400" indent="-266400">
              <a:lnSpc>
                <a:spcPct val="100000"/>
              </a:lnSpc>
              <a:spcBef>
                <a:spcPts val="0"/>
              </a:spcBef>
              <a:spcAft>
                <a:spcPts val="0"/>
              </a:spcAft>
            </a:pPr>
            <a:endParaRPr lang="en-US" altLang="ja-JP" sz="1400" dirty="0"/>
          </a:p>
          <a:p>
            <a:pPr marL="266400" indent="-266400">
              <a:lnSpc>
                <a:spcPct val="100000"/>
              </a:lnSpc>
              <a:spcBef>
                <a:spcPts val="0"/>
              </a:spcBef>
              <a:spcAft>
                <a:spcPts val="0"/>
              </a:spcAft>
            </a:pPr>
            <a:r>
              <a:rPr lang="ja-JP" altLang="en-US" sz="1400" dirty="0"/>
              <a:t>ここで記載した内容を基に、実際のデータを見て検証していきますので、</a:t>
            </a:r>
            <a:r>
              <a:rPr lang="ja-JP" altLang="en-US" sz="1400" dirty="0">
                <a:solidFill>
                  <a:srgbClr val="0070C0"/>
                </a:solidFill>
              </a:rPr>
              <a:t>チェック可能なレベルで記載することが必要</a:t>
            </a:r>
            <a:r>
              <a:rPr lang="ja-JP" altLang="en-US" sz="1400" dirty="0"/>
              <a:t>になります。</a:t>
            </a:r>
            <a:endParaRPr lang="en-US" altLang="ja-JP" sz="14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この部分では</a:t>
            </a:r>
            <a:r>
              <a:rPr kumimoji="1" lang="en-US" altLang="ja-JP" dirty="0"/>
              <a:t>DQ</a:t>
            </a:r>
            <a:r>
              <a:rPr kumimoji="1" lang="ja-JP" altLang="en-US" dirty="0"/>
              <a:t>のチェック方法を精緻化します。</a:t>
            </a:r>
            <a:br>
              <a:rPr kumimoji="1" lang="en-US" altLang="ja-JP" dirty="0"/>
            </a:br>
            <a:r>
              <a:rPr kumimoji="1" lang="ja-JP" altLang="en-US" dirty="0"/>
              <a:t>精緻化とは、</a:t>
            </a:r>
            <a:r>
              <a:rPr kumimoji="1" lang="en-US" altLang="ja-JP" dirty="0"/>
              <a:t>Step2</a:t>
            </a:r>
            <a:r>
              <a:rPr kumimoji="1" lang="ja-JP" altLang="en-US" dirty="0"/>
              <a:t>の最後で設定した対象データセットのプロファイル方法を、データを見て確認可能なレベルに具体化することです。</a:t>
            </a:r>
            <a:endParaRPr lang="en-US" altLang="ja-JP" dirty="0">
              <a:latin typeface="Meiryo UI" panose="020B0604030504040204" pitchFamily="50" charset="-128"/>
              <a:ea typeface="Meiryo UI" panose="020B0604030504040204" pitchFamily="50" charset="-128"/>
            </a:endParaRPr>
          </a:p>
        </p:txBody>
      </p:sp>
      <p:pic>
        <p:nvPicPr>
          <p:cNvPr id="8" name="図 7">
            <a:extLst>
              <a:ext uri="{FF2B5EF4-FFF2-40B4-BE49-F238E27FC236}">
                <a16:creationId xmlns:a16="http://schemas.microsoft.com/office/drawing/2014/main" id="{5143022D-0856-4410-BBEB-91EFDEF1A43B}"/>
              </a:ext>
            </a:extLst>
          </p:cNvPr>
          <p:cNvPicPr>
            <a:picLocks noChangeAspect="1"/>
          </p:cNvPicPr>
          <p:nvPr/>
        </p:nvPicPr>
        <p:blipFill>
          <a:blip r:embed="rId2"/>
          <a:stretch>
            <a:fillRect/>
          </a:stretch>
        </p:blipFill>
        <p:spPr>
          <a:xfrm>
            <a:off x="460061" y="2595045"/>
            <a:ext cx="5235409" cy="2758833"/>
          </a:xfrm>
          <a:prstGeom prst="rect">
            <a:avLst/>
          </a:prstGeom>
        </p:spPr>
      </p:pic>
      <p:sp>
        <p:nvSpPr>
          <p:cNvPr id="15" name="Google Shape;477;p18">
            <a:extLst>
              <a:ext uri="{FF2B5EF4-FFF2-40B4-BE49-F238E27FC236}">
                <a16:creationId xmlns:a16="http://schemas.microsoft.com/office/drawing/2014/main" id="{89705BF3-01B3-4ACD-858F-6CD56D568081}"/>
              </a:ext>
            </a:extLst>
          </p:cNvPr>
          <p:cNvSpPr/>
          <p:nvPr/>
        </p:nvSpPr>
        <p:spPr>
          <a:xfrm>
            <a:off x="434732" y="3772335"/>
            <a:ext cx="3845720" cy="1581543"/>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17" name="Google Shape;479;p18">
            <a:extLst>
              <a:ext uri="{FF2B5EF4-FFF2-40B4-BE49-F238E27FC236}">
                <a16:creationId xmlns:a16="http://schemas.microsoft.com/office/drawing/2014/main" id="{8C467A71-66CA-4C8C-8A4E-05917A95E8A3}"/>
              </a:ext>
            </a:extLst>
          </p:cNvPr>
          <p:cNvSpPr/>
          <p:nvPr/>
        </p:nvSpPr>
        <p:spPr>
          <a:xfrm>
            <a:off x="4325299" y="3772335"/>
            <a:ext cx="1370172" cy="1581543"/>
          </a:xfrm>
          <a:prstGeom prst="roundRect">
            <a:avLst>
              <a:gd name="adj" fmla="val 924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18" name="Google Shape;486;p18">
            <a:extLst>
              <a:ext uri="{FF2B5EF4-FFF2-40B4-BE49-F238E27FC236}">
                <a16:creationId xmlns:a16="http://schemas.microsoft.com/office/drawing/2014/main" id="{CFE62C79-69CA-41E6-964A-126E9A370E38}"/>
              </a:ext>
            </a:extLst>
          </p:cNvPr>
          <p:cNvSpPr/>
          <p:nvPr/>
        </p:nvSpPr>
        <p:spPr>
          <a:xfrm>
            <a:off x="3513675" y="5442028"/>
            <a:ext cx="1307397" cy="455000"/>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Libre Franklin"/>
              <a:ea typeface="Libre Franklin"/>
              <a:cs typeface="Libre Franklin"/>
              <a:sym typeface="Libre Franklin"/>
            </a:endParaRPr>
          </a:p>
        </p:txBody>
      </p:sp>
      <p:sp>
        <p:nvSpPr>
          <p:cNvPr id="19" name="Google Shape;477;p18">
            <a:extLst>
              <a:ext uri="{FF2B5EF4-FFF2-40B4-BE49-F238E27FC236}">
                <a16:creationId xmlns:a16="http://schemas.microsoft.com/office/drawing/2014/main" id="{62320139-8456-41A7-9E52-78B2C387EBAB}"/>
              </a:ext>
            </a:extLst>
          </p:cNvPr>
          <p:cNvSpPr/>
          <p:nvPr/>
        </p:nvSpPr>
        <p:spPr>
          <a:xfrm>
            <a:off x="4281911" y="2594356"/>
            <a:ext cx="1438887" cy="1089829"/>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0" name="Google Shape;477;p18">
            <a:extLst>
              <a:ext uri="{FF2B5EF4-FFF2-40B4-BE49-F238E27FC236}">
                <a16:creationId xmlns:a16="http://schemas.microsoft.com/office/drawing/2014/main" id="{4A9E5CE9-F22F-4205-9D0A-DA5C250AB742}"/>
              </a:ext>
            </a:extLst>
          </p:cNvPr>
          <p:cNvSpPr/>
          <p:nvPr/>
        </p:nvSpPr>
        <p:spPr>
          <a:xfrm>
            <a:off x="4281912" y="2594357"/>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フッター プレースホルダー 2">
            <a:extLst>
              <a:ext uri="{FF2B5EF4-FFF2-40B4-BE49-F238E27FC236}">
                <a16:creationId xmlns:a16="http://schemas.microsoft.com/office/drawing/2014/main" id="{06A3EE7A-9410-9AE8-47EB-020D9CA9DCB5}"/>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 name="スライド番号プレースホルダー 3">
            <a:extLst>
              <a:ext uri="{FF2B5EF4-FFF2-40B4-BE49-F238E27FC236}">
                <a16:creationId xmlns:a16="http://schemas.microsoft.com/office/drawing/2014/main" id="{473142BC-9E21-A3CB-F26E-0B4C2DE506FB}"/>
              </a:ext>
            </a:extLst>
          </p:cNvPr>
          <p:cNvSpPr>
            <a:spLocks noGrp="1"/>
          </p:cNvSpPr>
          <p:nvPr>
            <p:ph type="sldNum" sz="quarter" idx="12"/>
          </p:nvPr>
        </p:nvSpPr>
        <p:spPr/>
        <p:txBody>
          <a:bodyPr/>
          <a:lstStyle/>
          <a:p>
            <a:pPr rtl="0"/>
            <a:fld id="{3A98EE3D-8CD1-4C3F-BD1C-C98C9596463C}" type="slidenum">
              <a:rPr lang="en-US" smtClean="0"/>
              <a:t>42</a:t>
            </a:fld>
            <a:endParaRPr lang="en-US" dirty="0"/>
          </a:p>
        </p:txBody>
      </p:sp>
    </p:spTree>
    <p:extLst>
      <p:ext uri="{BB962C8B-B14F-4D97-AF65-F5344CB8AC3E}">
        <p14:creationId xmlns:p14="http://schemas.microsoft.com/office/powerpoint/2010/main" val="130655090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vert="horz" lIns="91440" tIns="45720" rIns="91440" bIns="45720" rtlCol="0" anchor="b">
            <a:noAutofit/>
          </a:bodyPr>
          <a:lstStyle/>
          <a:p>
            <a:r>
              <a:rPr lang="en-US" altLang="ja-JP" sz="3600" dirty="0"/>
              <a:t>Step3</a:t>
            </a:r>
            <a:r>
              <a:rPr lang="ja-JP" altLang="en-US" sz="3600" dirty="0"/>
              <a:t>　</a:t>
            </a:r>
            <a:r>
              <a:rPr lang="en-US" altLang="ja-JP" sz="3600" dirty="0"/>
              <a:t>DQ</a:t>
            </a:r>
            <a:r>
              <a:rPr lang="ja-JP" altLang="en-US" sz="3600" dirty="0"/>
              <a:t>チェック内容の精緻化</a:t>
            </a:r>
            <a:endParaRPr lang="en-US" sz="3600" dirty="0"/>
          </a:p>
        </p:txBody>
      </p:sp>
      <p:sp>
        <p:nvSpPr>
          <p:cNvPr id="13" name="テキスト ボックス 12">
            <a:extLst>
              <a:ext uri="{FF2B5EF4-FFF2-40B4-BE49-F238E27FC236}">
                <a16:creationId xmlns:a16="http://schemas.microsoft.com/office/drawing/2014/main" id="{68A4EE68-C681-4AB1-A0D8-D8C0B2F4CB43}"/>
              </a:ext>
            </a:extLst>
          </p:cNvPr>
          <p:cNvSpPr txBox="1"/>
          <p:nvPr/>
        </p:nvSpPr>
        <p:spPr>
          <a:xfrm>
            <a:off x="476871" y="852755"/>
            <a:ext cx="11239928" cy="954107"/>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ビジネスルールの定義事例</a:t>
            </a:r>
            <a:endParaRPr kumimoji="1" lang="en-US" altLang="ja-JP" sz="2000" i="1" dirty="0">
              <a:solidFill>
                <a:srgbClr val="0070C0"/>
              </a:solidFill>
            </a:endParaRPr>
          </a:p>
          <a:p>
            <a:r>
              <a:rPr kumimoji="1" lang="ja-JP" altLang="en-US" dirty="0"/>
              <a:t>プロファイル方法に記載されている項目それぞれについて、項目単体や相関において、どういう値でであればよいかをルールとして決めます。またその時の条件があればそれも記載します。</a:t>
            </a:r>
          </a:p>
        </p:txBody>
      </p:sp>
      <p:sp>
        <p:nvSpPr>
          <p:cNvPr id="18" name="四角形: 角度付き 17">
            <a:extLst>
              <a:ext uri="{FF2B5EF4-FFF2-40B4-BE49-F238E27FC236}">
                <a16:creationId xmlns:a16="http://schemas.microsoft.com/office/drawing/2014/main" id="{1869AEC4-E466-42F8-B1A7-9D3B1C393E56}"/>
              </a:ext>
            </a:extLst>
          </p:cNvPr>
          <p:cNvSpPr/>
          <p:nvPr/>
        </p:nvSpPr>
        <p:spPr>
          <a:xfrm>
            <a:off x="136030" y="4664196"/>
            <a:ext cx="1376248" cy="773885"/>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latin typeface="Meiryo UI" panose="020B0604030504040204" pitchFamily="50" charset="-128"/>
                <a:ea typeface="Meiryo UI" panose="020B0604030504040204" pitchFamily="50" charset="-128"/>
              </a:rPr>
              <a:t>プロファイル方法</a:t>
            </a:r>
            <a:endParaRPr kumimoji="1" lang="ja-JP" altLang="en-US" dirty="0">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34670082-FA39-4D5F-B50B-A2E19B77C014}"/>
              </a:ext>
            </a:extLst>
          </p:cNvPr>
          <p:cNvSpPr txBox="1"/>
          <p:nvPr/>
        </p:nvSpPr>
        <p:spPr>
          <a:xfrm>
            <a:off x="1578342" y="2878632"/>
            <a:ext cx="2802053" cy="1477328"/>
          </a:xfrm>
          <a:prstGeom prst="rect">
            <a:avLst/>
          </a:prstGeom>
          <a:solidFill>
            <a:schemeClr val="bg1"/>
          </a:solidFill>
          <a:ln>
            <a:solidFill>
              <a:schemeClr val="tx1"/>
            </a:solidFill>
          </a:ln>
        </p:spPr>
        <p:txBody>
          <a:bodyPr wrap="square" rtlCol="0">
            <a:spAutoFit/>
          </a:bodyPr>
          <a:lstStyle/>
          <a:p>
            <a:r>
              <a:rPr lang="ja-JP" altLang="en-US" dirty="0">
                <a:latin typeface="Meiryo UI" panose="020B0604030504040204" pitchFamily="50" charset="-128"/>
                <a:ea typeface="Meiryo UI" panose="020B0604030504040204" pitchFamily="50" charset="-128"/>
              </a:rPr>
              <a:t>社員の</a:t>
            </a:r>
            <a:r>
              <a:rPr lang="ja-JP" altLang="en-US" dirty="0">
                <a:solidFill>
                  <a:srgbClr val="FF0000"/>
                </a:solidFill>
                <a:latin typeface="Meiryo UI" panose="020B0604030504040204" pitchFamily="50" charset="-128"/>
                <a:ea typeface="Meiryo UI" panose="020B0604030504040204" pitchFamily="50" charset="-128"/>
              </a:rPr>
              <a:t>年次を識別する項目が正確に入力</a:t>
            </a:r>
            <a:r>
              <a:rPr lang="ja-JP" altLang="en-US" dirty="0">
                <a:latin typeface="Meiryo UI" panose="020B0604030504040204" pitchFamily="50" charset="-128"/>
                <a:ea typeface="Meiryo UI" panose="020B0604030504040204" pitchFamily="50" charset="-128"/>
              </a:rPr>
              <a:t>されていること</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例</a:t>
            </a:r>
            <a:r>
              <a:rPr lang="en-US" altLang="ja-JP" dirty="0">
                <a:latin typeface="Meiryo UI" panose="020B0604030504040204" pitchFamily="50" charset="-128"/>
                <a:ea typeface="Meiryo UI" panose="020B0604030504040204" pitchFamily="50" charset="-128"/>
              </a:rPr>
              <a:t>)23</a:t>
            </a:r>
            <a:r>
              <a:rPr lang="ja-JP" altLang="en-US" dirty="0">
                <a:latin typeface="Meiryo UI" panose="020B0604030504040204" pitchFamily="50" charset="-128"/>
                <a:ea typeface="Meiryo UI" panose="020B0604030504040204" pitchFamily="50" charset="-128"/>
              </a:rPr>
              <a:t>歳の社員が入社</a:t>
            </a:r>
            <a:r>
              <a:rPr lang="en-US" altLang="ja-JP" dirty="0">
                <a:latin typeface="Meiryo UI" panose="020B0604030504040204" pitchFamily="50" charset="-128"/>
                <a:ea typeface="Meiryo UI" panose="020B0604030504040204" pitchFamily="50" charset="-128"/>
              </a:rPr>
              <a:t>7</a:t>
            </a:r>
            <a:r>
              <a:rPr lang="ja-JP" altLang="en-US" dirty="0">
                <a:latin typeface="Meiryo UI" panose="020B0604030504040204" pitchFamily="50" charset="-128"/>
                <a:ea typeface="Meiryo UI" panose="020B0604030504040204" pitchFamily="50" charset="-128"/>
              </a:rPr>
              <a:t>年目は</a:t>
            </a:r>
            <a:r>
              <a:rPr lang="en-US" altLang="ja-JP" dirty="0">
                <a:latin typeface="Meiryo UI" panose="020B0604030504040204" pitchFamily="50" charset="-128"/>
                <a:ea typeface="Meiryo UI" panose="020B0604030504040204" pitchFamily="50" charset="-128"/>
              </a:rPr>
              <a:t>NG</a:t>
            </a:r>
            <a:br>
              <a:rPr lang="en-US" altLang="ja-JP" dirty="0">
                <a:latin typeface="Meiryo UI" panose="020B0604030504040204" pitchFamily="50" charset="-128"/>
                <a:ea typeface="Meiryo UI" panose="020B0604030504040204" pitchFamily="50" charset="-128"/>
              </a:rPr>
            </a:br>
            <a:r>
              <a:rPr lang="en-US" altLang="ja-JP" dirty="0">
                <a:latin typeface="Meiryo UI" panose="020B0604030504040204" pitchFamily="50" charset="-128"/>
                <a:ea typeface="Meiryo UI" panose="020B0604030504040204" pitchFamily="50" charset="-128"/>
              </a:rPr>
              <a:t>(16</a:t>
            </a:r>
            <a:r>
              <a:rPr lang="ja-JP" altLang="en-US" dirty="0">
                <a:latin typeface="Meiryo UI" panose="020B0604030504040204" pitchFamily="50" charset="-128"/>
                <a:ea typeface="Meiryo UI" panose="020B0604030504040204" pitchFamily="50" charset="-128"/>
              </a:rPr>
              <a:t>歳は採用しないため</a:t>
            </a:r>
            <a:r>
              <a:rPr lang="en-US" altLang="ja-JP" dirty="0">
                <a:latin typeface="Meiryo UI" panose="020B0604030504040204" pitchFamily="50" charset="-128"/>
                <a:ea typeface="Meiryo UI" panose="020B0604030504040204" pitchFamily="50" charset="-128"/>
              </a:rPr>
              <a:t>)</a:t>
            </a:r>
          </a:p>
        </p:txBody>
      </p:sp>
      <p:sp>
        <p:nvSpPr>
          <p:cNvPr id="21" name="テキスト ボックス 20">
            <a:extLst>
              <a:ext uri="{FF2B5EF4-FFF2-40B4-BE49-F238E27FC236}">
                <a16:creationId xmlns:a16="http://schemas.microsoft.com/office/drawing/2014/main" id="{C4B07345-DD0C-41A5-A183-9127048D0E33}"/>
              </a:ext>
            </a:extLst>
          </p:cNvPr>
          <p:cNvSpPr txBox="1"/>
          <p:nvPr/>
        </p:nvSpPr>
        <p:spPr>
          <a:xfrm>
            <a:off x="355934" y="3439801"/>
            <a:ext cx="1046392" cy="369332"/>
          </a:xfrm>
          <a:prstGeom prst="rect">
            <a:avLst/>
          </a:prstGeom>
          <a:solidFill>
            <a:srgbClr val="FFFF00"/>
          </a:solidFill>
          <a:ln>
            <a:solidFill>
              <a:schemeClr val="tx1"/>
            </a:solidFill>
          </a:ln>
        </p:spPr>
        <p:txBody>
          <a:bodyPr wrap="square" rtlCol="0">
            <a:spAutoFit/>
          </a:bodyPr>
          <a:lstStyle/>
          <a:p>
            <a:pPr algn="ctr"/>
            <a:r>
              <a:rPr lang="ja-JP" altLang="en-US" dirty="0">
                <a:solidFill>
                  <a:srgbClr val="FF0000"/>
                </a:solidFill>
                <a:latin typeface="Meiryo UI" panose="020B0604030504040204" pitchFamily="50" charset="-128"/>
                <a:ea typeface="Meiryo UI" panose="020B0604030504040204" pitchFamily="50" charset="-128"/>
              </a:rPr>
              <a:t>妥当性</a:t>
            </a:r>
            <a:endParaRPr lang="en-US" altLang="ja-JP" dirty="0">
              <a:solidFill>
                <a:srgbClr val="FF0000"/>
              </a:solidFill>
              <a:latin typeface="Meiryo UI" panose="020B0604030504040204" pitchFamily="50" charset="-128"/>
              <a:ea typeface="Meiryo UI" panose="020B0604030504040204" pitchFamily="50" charset="-128"/>
            </a:endParaRPr>
          </a:p>
        </p:txBody>
      </p:sp>
      <p:sp>
        <p:nvSpPr>
          <p:cNvPr id="22" name="四角形: 角度付き 21">
            <a:extLst>
              <a:ext uri="{FF2B5EF4-FFF2-40B4-BE49-F238E27FC236}">
                <a16:creationId xmlns:a16="http://schemas.microsoft.com/office/drawing/2014/main" id="{D586185C-492F-48A5-A2DC-DB4D62A308A7}"/>
              </a:ext>
            </a:extLst>
          </p:cNvPr>
          <p:cNvSpPr/>
          <p:nvPr/>
        </p:nvSpPr>
        <p:spPr>
          <a:xfrm>
            <a:off x="136030" y="2878632"/>
            <a:ext cx="1376248" cy="4750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latin typeface="Meiryo UI" panose="020B0604030504040204" pitchFamily="50" charset="-128"/>
                <a:ea typeface="Meiryo UI" panose="020B0604030504040204" pitchFamily="50" charset="-128"/>
              </a:rPr>
              <a:t>品質要件</a:t>
            </a:r>
            <a:endParaRPr kumimoji="1" lang="ja-JP" altLang="en-US" dirty="0">
              <a:latin typeface="Meiryo UI" panose="020B0604030504040204" pitchFamily="50" charset="-128"/>
              <a:ea typeface="Meiryo UI" panose="020B0604030504040204" pitchFamily="50" charset="-128"/>
            </a:endParaRPr>
          </a:p>
        </p:txBody>
      </p:sp>
      <p:sp>
        <p:nvSpPr>
          <p:cNvPr id="23" name="矢印: 下 22">
            <a:extLst>
              <a:ext uri="{FF2B5EF4-FFF2-40B4-BE49-F238E27FC236}">
                <a16:creationId xmlns:a16="http://schemas.microsoft.com/office/drawing/2014/main" id="{58AF166B-2B69-4DBD-9CF4-6A65C1309886}"/>
              </a:ext>
            </a:extLst>
          </p:cNvPr>
          <p:cNvSpPr/>
          <p:nvPr/>
        </p:nvSpPr>
        <p:spPr>
          <a:xfrm rot="16200000">
            <a:off x="3420020" y="3189835"/>
            <a:ext cx="3951803" cy="1679017"/>
          </a:xfrm>
          <a:prstGeom prst="downArrow">
            <a:avLst>
              <a:gd name="adj1" fmla="val 67305"/>
              <a:gd name="adj2" fmla="val 21103"/>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latin typeface="Meiryo UI" panose="020B0604030504040204" pitchFamily="50" charset="-128"/>
                <a:ea typeface="Meiryo UI" panose="020B0604030504040204" pitchFamily="50" charset="-128"/>
              </a:rPr>
              <a:t>定型的にモニタリング可能な</a:t>
            </a:r>
            <a:endParaRPr kumimoji="1" lang="en-US" altLang="ja-JP" dirty="0">
              <a:latin typeface="Meiryo UI" panose="020B0604030504040204" pitchFamily="50" charset="-128"/>
              <a:ea typeface="Meiryo UI" panose="020B0604030504040204" pitchFamily="50" charset="-128"/>
            </a:endParaRPr>
          </a:p>
          <a:p>
            <a:pPr algn="ctr"/>
            <a:r>
              <a:rPr lang="ja-JP" altLang="en-US" dirty="0">
                <a:latin typeface="Meiryo UI" panose="020B0604030504040204" pitchFamily="50" charset="-128"/>
                <a:ea typeface="Meiryo UI" panose="020B0604030504040204" pitchFamily="50" charset="-128"/>
              </a:rPr>
              <a:t>チェック内容に精緻化する</a:t>
            </a:r>
            <a:endParaRPr lang="en-US" altLang="ja-JP" dirty="0">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946CD239-97B5-4ADE-B33F-552488EA7042}"/>
              </a:ext>
            </a:extLst>
          </p:cNvPr>
          <p:cNvSpPr txBox="1"/>
          <p:nvPr/>
        </p:nvSpPr>
        <p:spPr>
          <a:xfrm>
            <a:off x="1578342" y="4664196"/>
            <a:ext cx="2802053" cy="1200329"/>
          </a:xfrm>
          <a:prstGeom prst="rect">
            <a:avLst/>
          </a:prstGeom>
          <a:solidFill>
            <a:schemeClr val="bg1"/>
          </a:solidFill>
          <a:ln>
            <a:solidFill>
              <a:schemeClr val="tx1"/>
            </a:solidFill>
          </a:ln>
        </p:spPr>
        <p:txBody>
          <a:bodyPr wrap="square" rtlCol="0">
            <a:spAutoFit/>
          </a:bodyPr>
          <a:lstStyle/>
          <a:p>
            <a:r>
              <a:rPr lang="ja-JP" altLang="en-US" dirty="0">
                <a:solidFill>
                  <a:srgbClr val="FF0000"/>
                </a:solidFill>
                <a:latin typeface="Meiryo UI" panose="020B0604030504040204" pitchFamily="50" charset="-128"/>
                <a:ea typeface="Meiryo UI" panose="020B0604030504040204" pitchFamily="50" charset="-128"/>
              </a:rPr>
              <a:t>勤続年数と入社年月日と年齢の整合性をチェック</a:t>
            </a:r>
            <a:r>
              <a:rPr lang="ja-JP" altLang="en-US" dirty="0">
                <a:latin typeface="Meiryo UI" panose="020B0604030504040204" pitchFamily="50" charset="-128"/>
                <a:ea typeface="Meiryo UI" panose="020B0604030504040204" pitchFamily="50" charset="-128"/>
              </a:rPr>
              <a:t>する</a:t>
            </a:r>
            <a:endParaRPr lang="en-US" altLang="ja-JP" dirty="0">
              <a:latin typeface="Meiryo UI" panose="020B0604030504040204" pitchFamily="50" charset="-128"/>
              <a:ea typeface="Meiryo UI" panose="020B0604030504040204" pitchFamily="50" charset="-128"/>
            </a:endParaRPr>
          </a:p>
          <a:p>
            <a:r>
              <a:rPr lang="en-US" altLang="ja-JP" dirty="0">
                <a:latin typeface="Meiryo UI" panose="020B0604030504040204" pitchFamily="50" charset="-128"/>
                <a:ea typeface="Meiryo UI" panose="020B0604030504040204" pitchFamily="50" charset="-128"/>
              </a:rPr>
              <a:t>(3</a:t>
            </a:r>
            <a:r>
              <a:rPr lang="ja-JP" altLang="en-US" dirty="0">
                <a:latin typeface="Meiryo UI" panose="020B0604030504040204" pitchFamily="50" charset="-128"/>
                <a:ea typeface="Meiryo UI" panose="020B0604030504040204" pitchFamily="50" charset="-128"/>
              </a:rPr>
              <a:t>年目までが分かれば良いため</a:t>
            </a:r>
            <a:r>
              <a:rPr lang="en-US" altLang="ja-JP" dirty="0">
                <a:latin typeface="Meiryo UI" panose="020B0604030504040204" pitchFamily="50" charset="-128"/>
                <a:ea typeface="Meiryo UI" panose="020B0604030504040204" pitchFamily="50" charset="-128"/>
              </a:rPr>
              <a:t>)</a:t>
            </a:r>
          </a:p>
        </p:txBody>
      </p:sp>
      <p:sp>
        <p:nvSpPr>
          <p:cNvPr id="25" name="テキスト ボックス 24">
            <a:extLst>
              <a:ext uri="{FF2B5EF4-FFF2-40B4-BE49-F238E27FC236}">
                <a16:creationId xmlns:a16="http://schemas.microsoft.com/office/drawing/2014/main" id="{D02E5C68-C6CE-4FFE-AAC0-5C063C1C9A17}"/>
              </a:ext>
            </a:extLst>
          </p:cNvPr>
          <p:cNvSpPr txBox="1"/>
          <p:nvPr/>
        </p:nvSpPr>
        <p:spPr>
          <a:xfrm>
            <a:off x="1578343" y="2085153"/>
            <a:ext cx="2802052" cy="369683"/>
          </a:xfrm>
          <a:prstGeom prst="rect">
            <a:avLst/>
          </a:prstGeom>
          <a:solidFill>
            <a:schemeClr val="bg1"/>
          </a:solidFill>
          <a:ln>
            <a:solidFill>
              <a:schemeClr val="tx1"/>
            </a:solidFill>
          </a:ln>
        </p:spPr>
        <p:txBody>
          <a:bodyPr wrap="square" rtlCol="0">
            <a:spAutoFit/>
          </a:bodyPr>
          <a:lstStyle/>
          <a:p>
            <a:r>
              <a:rPr lang="ja-JP" altLang="en-US" dirty="0">
                <a:solidFill>
                  <a:srgbClr val="FF0000"/>
                </a:solidFill>
                <a:latin typeface="Meiryo UI" panose="020B0604030504040204" pitchFamily="50" charset="-128"/>
                <a:ea typeface="Meiryo UI" panose="020B0604030504040204" pitchFamily="50" charset="-128"/>
              </a:rPr>
              <a:t>社員の年次が正しい</a:t>
            </a:r>
            <a:r>
              <a:rPr lang="ja-JP" altLang="en-US" dirty="0">
                <a:latin typeface="Meiryo UI" panose="020B0604030504040204" pitchFamily="50" charset="-128"/>
                <a:ea typeface="Meiryo UI" panose="020B0604030504040204" pitchFamily="50" charset="-128"/>
              </a:rPr>
              <a:t>こと</a:t>
            </a:r>
            <a:endParaRPr lang="en-US" altLang="ja-JP" dirty="0">
              <a:latin typeface="Meiryo UI" panose="020B0604030504040204" pitchFamily="50" charset="-128"/>
              <a:ea typeface="Meiryo UI" panose="020B0604030504040204" pitchFamily="50" charset="-128"/>
            </a:endParaRPr>
          </a:p>
        </p:txBody>
      </p:sp>
      <p:sp>
        <p:nvSpPr>
          <p:cNvPr id="26" name="四角形: 角度付き 25">
            <a:extLst>
              <a:ext uri="{FF2B5EF4-FFF2-40B4-BE49-F238E27FC236}">
                <a16:creationId xmlns:a16="http://schemas.microsoft.com/office/drawing/2014/main" id="{380C84D2-A7F3-4255-810A-C276EBCDF951}"/>
              </a:ext>
            </a:extLst>
          </p:cNvPr>
          <p:cNvSpPr/>
          <p:nvPr/>
        </p:nvSpPr>
        <p:spPr>
          <a:xfrm>
            <a:off x="136030" y="2053442"/>
            <a:ext cx="1376248" cy="4750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情報要求</a:t>
            </a:r>
          </a:p>
        </p:txBody>
      </p:sp>
      <p:sp>
        <p:nvSpPr>
          <p:cNvPr id="28" name="テキスト ボックス 27">
            <a:extLst>
              <a:ext uri="{FF2B5EF4-FFF2-40B4-BE49-F238E27FC236}">
                <a16:creationId xmlns:a16="http://schemas.microsoft.com/office/drawing/2014/main" id="{8EE7D746-B52F-476C-B51F-70EA740919F7}"/>
              </a:ext>
            </a:extLst>
          </p:cNvPr>
          <p:cNvSpPr txBox="1"/>
          <p:nvPr/>
        </p:nvSpPr>
        <p:spPr>
          <a:xfrm>
            <a:off x="6411447" y="2878632"/>
            <a:ext cx="5508925" cy="2308324"/>
          </a:xfrm>
          <a:prstGeom prst="rect">
            <a:avLst/>
          </a:prstGeom>
          <a:solidFill>
            <a:schemeClr val="bg1"/>
          </a:solidFill>
          <a:ln>
            <a:solidFill>
              <a:schemeClr val="tx1"/>
            </a:solidFill>
          </a:ln>
        </p:spPr>
        <p:txBody>
          <a:bodyPr wrap="square" rtlCol="0">
            <a:spAutoFit/>
          </a:bodyPr>
          <a:lstStyle/>
          <a:p>
            <a:r>
              <a:rPr lang="ja-JP" altLang="en-US" dirty="0">
                <a:solidFill>
                  <a:srgbClr val="FF0000"/>
                </a:solidFill>
                <a:latin typeface="Meiryo UI" panose="020B0604030504040204" pitchFamily="50" charset="-128"/>
                <a:ea typeface="Meiryo UI" panose="020B0604030504040204" pitchFamily="50" charset="-128"/>
              </a:rPr>
              <a:t>・入社年月日と測定年月日の差が勤続年数と一致</a:t>
            </a:r>
            <a:r>
              <a:rPr lang="ja-JP" altLang="en-US" dirty="0">
                <a:latin typeface="Meiryo UI" panose="020B0604030504040204" pitchFamily="50" charset="-128"/>
                <a:ea typeface="Meiryo UI" panose="020B0604030504040204" pitchFamily="50" charset="-128"/>
              </a:rPr>
              <a:t>していること</a:t>
            </a:r>
          </a:p>
          <a:p>
            <a:r>
              <a:rPr lang="ja-JP" altLang="en-US" dirty="0">
                <a:solidFill>
                  <a:srgbClr val="FF0000"/>
                </a:solidFill>
                <a:latin typeface="Meiryo UI" panose="020B0604030504040204" pitchFamily="50" charset="-128"/>
                <a:ea typeface="Meiryo UI" panose="020B0604030504040204" pitchFamily="50" charset="-128"/>
              </a:rPr>
              <a:t>・標準年齢が勤続年数と以下の範囲で対応</a:t>
            </a:r>
            <a:r>
              <a:rPr lang="ja-JP" altLang="en-US" dirty="0">
                <a:latin typeface="Meiryo UI" panose="020B0604030504040204" pitchFamily="50" charset="-128"/>
                <a:ea typeface="Meiryo UI" panose="020B0604030504040204" pitchFamily="50" charset="-128"/>
              </a:rPr>
              <a:t>していること</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（高卒～第</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新卒が対象）</a:t>
            </a:r>
          </a:p>
          <a:p>
            <a:pPr lvl="1"/>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年目：</a:t>
            </a:r>
            <a:r>
              <a:rPr lang="en-US" altLang="ja-JP" dirty="0">
                <a:latin typeface="Meiryo UI" panose="020B0604030504040204" pitchFamily="50" charset="-128"/>
                <a:ea typeface="Meiryo UI" panose="020B0604030504040204" pitchFamily="50" charset="-128"/>
              </a:rPr>
              <a:t>18</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24</a:t>
            </a:r>
            <a:r>
              <a:rPr lang="ja-JP" altLang="en-US" dirty="0">
                <a:latin typeface="Meiryo UI" panose="020B0604030504040204" pitchFamily="50" charset="-128"/>
                <a:ea typeface="Meiryo UI" panose="020B0604030504040204" pitchFamily="50" charset="-128"/>
              </a:rPr>
              <a:t>歳</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年目：</a:t>
            </a:r>
            <a:r>
              <a:rPr lang="en-US" altLang="ja-JP" dirty="0">
                <a:latin typeface="Meiryo UI" panose="020B0604030504040204" pitchFamily="50" charset="-128"/>
                <a:ea typeface="Meiryo UI" panose="020B0604030504040204" pitchFamily="50" charset="-128"/>
              </a:rPr>
              <a:t>19</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25</a:t>
            </a:r>
            <a:r>
              <a:rPr lang="ja-JP" altLang="en-US" dirty="0">
                <a:latin typeface="Meiryo UI" panose="020B0604030504040204" pitchFamily="50" charset="-128"/>
                <a:ea typeface="Meiryo UI" panose="020B0604030504040204" pitchFamily="50" charset="-128"/>
              </a:rPr>
              <a:t>歳</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3</a:t>
            </a:r>
            <a:r>
              <a:rPr lang="ja-JP" altLang="en-US" dirty="0">
                <a:latin typeface="Meiryo UI" panose="020B0604030504040204" pitchFamily="50" charset="-128"/>
                <a:ea typeface="Meiryo UI" panose="020B0604030504040204" pitchFamily="50" charset="-128"/>
              </a:rPr>
              <a:t>年目：</a:t>
            </a:r>
            <a:r>
              <a:rPr lang="en-US" altLang="ja-JP" dirty="0">
                <a:latin typeface="Meiryo UI" panose="020B0604030504040204" pitchFamily="50" charset="-128"/>
                <a:ea typeface="Meiryo UI" panose="020B0604030504040204" pitchFamily="50" charset="-128"/>
              </a:rPr>
              <a:t>20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26</a:t>
            </a:r>
            <a:r>
              <a:rPr lang="ja-JP" altLang="en-US" dirty="0">
                <a:latin typeface="Meiryo UI" panose="020B0604030504040204" pitchFamily="50" charset="-128"/>
                <a:ea typeface="Meiryo UI" panose="020B0604030504040204" pitchFamily="50" charset="-128"/>
              </a:rPr>
              <a:t>歳</a:t>
            </a:r>
          </a:p>
          <a:p>
            <a:r>
              <a:rPr lang="ja-JP" altLang="en-US" dirty="0">
                <a:solidFill>
                  <a:srgbClr val="FF0000"/>
                </a:solidFill>
                <a:latin typeface="Meiryo UI" panose="020B0604030504040204" pitchFamily="50" charset="-128"/>
                <a:ea typeface="Meiryo UI" panose="020B0604030504040204" pitchFamily="50" charset="-128"/>
              </a:rPr>
              <a:t>・測定日がカウントアップされる</a:t>
            </a:r>
            <a:r>
              <a:rPr lang="en-US" altLang="ja-JP" dirty="0">
                <a:solidFill>
                  <a:srgbClr val="FF0000"/>
                </a:solidFill>
                <a:latin typeface="Meiryo UI" panose="020B0604030504040204" pitchFamily="50" charset="-128"/>
                <a:ea typeface="Meiryo UI" panose="020B0604030504040204" pitchFamily="50" charset="-128"/>
              </a:rPr>
              <a:t>2</a:t>
            </a:r>
            <a:r>
              <a:rPr lang="ja-JP" altLang="en-US" dirty="0">
                <a:solidFill>
                  <a:srgbClr val="FF0000"/>
                </a:solidFill>
                <a:latin typeface="Meiryo UI" panose="020B0604030504040204" pitchFamily="50" charset="-128"/>
                <a:ea typeface="Meiryo UI" panose="020B0604030504040204" pitchFamily="50" charset="-128"/>
              </a:rPr>
              <a:t>月以降で実施</a:t>
            </a:r>
            <a:r>
              <a:rPr lang="ja-JP" altLang="en-US" dirty="0">
                <a:latin typeface="Meiryo UI" panose="020B0604030504040204" pitchFamily="50" charset="-128"/>
                <a:ea typeface="Meiryo UI" panose="020B0604030504040204" pitchFamily="50" charset="-128"/>
              </a:rPr>
              <a:t>すること</a:t>
            </a:r>
          </a:p>
        </p:txBody>
      </p:sp>
      <p:sp>
        <p:nvSpPr>
          <p:cNvPr id="29" name="四角形: 角度付き 28">
            <a:extLst>
              <a:ext uri="{FF2B5EF4-FFF2-40B4-BE49-F238E27FC236}">
                <a16:creationId xmlns:a16="http://schemas.microsoft.com/office/drawing/2014/main" id="{2346CD67-FF56-4683-8F3A-22B91B828A4C}"/>
              </a:ext>
            </a:extLst>
          </p:cNvPr>
          <p:cNvSpPr/>
          <p:nvPr/>
        </p:nvSpPr>
        <p:spPr>
          <a:xfrm>
            <a:off x="6411447" y="2269994"/>
            <a:ext cx="2119710" cy="4750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ビジネスルール</a:t>
            </a:r>
          </a:p>
        </p:txBody>
      </p:sp>
      <p:sp>
        <p:nvSpPr>
          <p:cNvPr id="3" name="フッター プレースホルダー 2">
            <a:extLst>
              <a:ext uri="{FF2B5EF4-FFF2-40B4-BE49-F238E27FC236}">
                <a16:creationId xmlns:a16="http://schemas.microsoft.com/office/drawing/2014/main" id="{F3DEC73B-DF80-A299-0062-622B59A7E72F}"/>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 name="スライド番号プレースホルダー 3">
            <a:extLst>
              <a:ext uri="{FF2B5EF4-FFF2-40B4-BE49-F238E27FC236}">
                <a16:creationId xmlns:a16="http://schemas.microsoft.com/office/drawing/2014/main" id="{0D9A8984-9199-EC29-BFD2-52E26B62B84A}"/>
              </a:ext>
            </a:extLst>
          </p:cNvPr>
          <p:cNvSpPr>
            <a:spLocks noGrp="1"/>
          </p:cNvSpPr>
          <p:nvPr>
            <p:ph type="sldNum" sz="quarter" idx="12"/>
          </p:nvPr>
        </p:nvSpPr>
        <p:spPr/>
        <p:txBody>
          <a:bodyPr/>
          <a:lstStyle/>
          <a:p>
            <a:pPr rtl="0"/>
            <a:fld id="{3A98EE3D-8CD1-4C3F-BD1C-C98C9596463C}" type="slidenum">
              <a:rPr lang="en-US" smtClean="0"/>
              <a:t>43</a:t>
            </a:fld>
            <a:endParaRPr lang="en-US" dirty="0"/>
          </a:p>
        </p:txBody>
      </p:sp>
    </p:spTree>
    <p:extLst>
      <p:ext uri="{BB962C8B-B14F-4D97-AF65-F5344CB8AC3E}">
        <p14:creationId xmlns:p14="http://schemas.microsoft.com/office/powerpoint/2010/main" val="4176303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3" grpId="0" animBg="1"/>
      <p:bldP spid="24" grpId="0" animBg="1"/>
      <p:bldP spid="2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vert="horz" lIns="91440" tIns="45720" rIns="91440" bIns="45720" rtlCol="0" anchor="b">
            <a:noAutofit/>
          </a:bodyPr>
          <a:lstStyle/>
          <a:p>
            <a:r>
              <a:rPr lang="en-US" altLang="ja-JP" sz="3600" dirty="0"/>
              <a:t>Step3</a:t>
            </a:r>
            <a:r>
              <a:rPr lang="ja-JP" altLang="en-US" sz="3600" dirty="0"/>
              <a:t>　</a:t>
            </a:r>
            <a:r>
              <a:rPr lang="en-US" altLang="ja-JP" sz="3600" dirty="0"/>
              <a:t>DQ</a:t>
            </a:r>
            <a:r>
              <a:rPr lang="ja-JP" altLang="en-US" sz="3600" dirty="0"/>
              <a:t>チェック内容の精緻化</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ビジネスルールのテスト結果</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3.2</a:t>
            </a:r>
            <a:r>
              <a:rPr lang="ja-JP" altLang="en-US" spc="-50" dirty="0">
                <a:solidFill>
                  <a:srgbClr val="000000">
                    <a:lumMod val="75000"/>
                    <a:lumOff val="25000"/>
                  </a:srgbClr>
                </a:solidFill>
              </a:rPr>
              <a:t>ビジネス部門と精緻化したビジネスルールを検証する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a:bodyPr>
          <a:lstStyle/>
          <a:p>
            <a:pPr>
              <a:spcBef>
                <a:spcPts val="0"/>
              </a:spcBef>
            </a:pPr>
            <a:r>
              <a:rPr lang="ja-JP" altLang="en-US" sz="1500" dirty="0"/>
              <a:t>①検証結果（間違いデータ見直しの有無</a:t>
            </a:r>
            <a:r>
              <a:rPr lang="en-US" altLang="ja-JP" sz="1500" dirty="0"/>
              <a:t>~</a:t>
            </a:r>
            <a:r>
              <a:rPr lang="ja-JP" altLang="en-US" sz="1500" dirty="0"/>
              <a:t>過検知しているデータの件数）</a:t>
            </a:r>
            <a:endParaRPr lang="en-US" altLang="ja-JP" sz="1500" dirty="0"/>
          </a:p>
          <a:p>
            <a:pPr marL="266400" indent="-266400">
              <a:spcBef>
                <a:spcPts val="300"/>
              </a:spcBef>
            </a:pPr>
            <a:r>
              <a:rPr lang="ja-JP" altLang="en-US" sz="1500" dirty="0"/>
              <a:t>ここでは、精緻化したビジネスルールで確認可能か、</a:t>
            </a:r>
            <a:r>
              <a:rPr lang="ja-JP" altLang="en-US" sz="1500" dirty="0">
                <a:solidFill>
                  <a:srgbClr val="0070C0"/>
                </a:solidFill>
              </a:rPr>
              <a:t>実際のデータでチェック</a:t>
            </a:r>
            <a:r>
              <a:rPr lang="en-US" altLang="ja-JP" sz="1500" dirty="0">
                <a:solidFill>
                  <a:srgbClr val="0070C0"/>
                </a:solidFill>
              </a:rPr>
              <a:t>(</a:t>
            </a:r>
            <a:r>
              <a:rPr lang="ja-JP" altLang="en-US" sz="1500" dirty="0">
                <a:solidFill>
                  <a:srgbClr val="0070C0"/>
                </a:solidFill>
              </a:rPr>
              <a:t>左記図中の</a:t>
            </a:r>
            <a:r>
              <a:rPr lang="en-US" altLang="ja-JP" sz="1500" dirty="0">
                <a:solidFill>
                  <a:srgbClr val="0070C0"/>
                </a:solidFill>
              </a:rPr>
              <a:t>1)</a:t>
            </a:r>
            <a:r>
              <a:rPr lang="ja-JP" altLang="en-US" sz="1500" dirty="0"/>
              <a:t>します。</a:t>
            </a:r>
            <a:r>
              <a:rPr lang="ja-JP" altLang="en-US" sz="1500" u="sng" dirty="0"/>
              <a:t>業務担当者がチェック</a:t>
            </a:r>
            <a:r>
              <a:rPr lang="ja-JP" altLang="en-US" sz="1500" dirty="0"/>
              <a:t>するか、</a:t>
            </a:r>
            <a:r>
              <a:rPr lang="ja-JP" altLang="en-US" sz="1500" u="sng" dirty="0"/>
              <a:t>チェック結果を業務担当者に確認</a:t>
            </a:r>
            <a:r>
              <a:rPr lang="ja-JP" altLang="en-US" sz="1500" dirty="0"/>
              <a:t>してもらいます。</a:t>
            </a:r>
            <a:endParaRPr lang="en-US" altLang="ja-JP" sz="1500" dirty="0"/>
          </a:p>
          <a:p>
            <a:pPr marL="266400" indent="-266400">
              <a:spcBef>
                <a:spcPts val="300"/>
              </a:spcBef>
            </a:pPr>
            <a:br>
              <a:rPr lang="en-US" altLang="ja-JP" sz="1500" dirty="0"/>
            </a:br>
            <a:r>
              <a:rPr lang="ja-JP" altLang="en-US" sz="1500" dirty="0">
                <a:solidFill>
                  <a:srgbClr val="0070C0"/>
                </a:solidFill>
              </a:rPr>
              <a:t>観点は</a:t>
            </a:r>
            <a:r>
              <a:rPr lang="en-US" altLang="ja-JP" sz="1500" dirty="0">
                <a:solidFill>
                  <a:srgbClr val="0070C0"/>
                </a:solidFill>
              </a:rPr>
              <a:t>2</a:t>
            </a:r>
            <a:r>
              <a:rPr lang="ja-JP" altLang="en-US" sz="1500" dirty="0">
                <a:solidFill>
                  <a:srgbClr val="0070C0"/>
                </a:solidFill>
              </a:rPr>
              <a:t>つ</a:t>
            </a:r>
            <a:r>
              <a:rPr lang="ja-JP" altLang="en-US" sz="1500" dirty="0"/>
              <a:t>で、「</a:t>
            </a:r>
            <a:r>
              <a:rPr lang="ja-JP" altLang="en-US" sz="1500" u="sng" dirty="0"/>
              <a:t>間違いデータの見逃し有無</a:t>
            </a:r>
            <a:r>
              <a:rPr lang="ja-JP" altLang="en-US" sz="1500" dirty="0"/>
              <a:t>」と「</a:t>
            </a:r>
            <a:r>
              <a:rPr lang="ja-JP" altLang="en-US" sz="1500" u="sng" dirty="0"/>
              <a:t>過検知データの有無</a:t>
            </a:r>
            <a:r>
              <a:rPr lang="ja-JP" altLang="en-US" sz="1500" dirty="0"/>
              <a:t>」を記載します</a:t>
            </a:r>
            <a:r>
              <a:rPr lang="en-US" altLang="ja-JP" sz="1500" dirty="0">
                <a:solidFill>
                  <a:srgbClr val="0070C0"/>
                </a:solidFill>
              </a:rPr>
              <a:t>(</a:t>
            </a:r>
            <a:r>
              <a:rPr lang="ja-JP" altLang="en-US" sz="1500" dirty="0">
                <a:solidFill>
                  <a:srgbClr val="0070C0"/>
                </a:solidFill>
              </a:rPr>
              <a:t>左記図中の</a:t>
            </a:r>
            <a:r>
              <a:rPr lang="en-US" altLang="ja-JP" sz="1500" dirty="0">
                <a:solidFill>
                  <a:srgbClr val="0070C0"/>
                </a:solidFill>
              </a:rPr>
              <a:t>2)</a:t>
            </a:r>
            <a:r>
              <a:rPr lang="ja-JP" altLang="en-US" sz="1500" dirty="0">
                <a:solidFill>
                  <a:srgbClr val="0070C0"/>
                </a:solidFill>
              </a:rPr>
              <a:t>。</a:t>
            </a:r>
            <a:endParaRPr lang="en-US" altLang="ja-JP" sz="1500" dirty="0"/>
          </a:p>
          <a:p>
            <a:pPr marL="266400" indent="-266400">
              <a:spcBef>
                <a:spcPts val="300"/>
              </a:spcBef>
            </a:pPr>
            <a:r>
              <a:rPr lang="ja-JP" altLang="en-US" sz="1500" dirty="0"/>
              <a:t>・「間違いデータの見逃し有無」は、本来エラーとして検知すべ</a:t>
            </a:r>
            <a:br>
              <a:rPr lang="en-US" altLang="ja-JP" sz="1500" dirty="0"/>
            </a:br>
            <a:r>
              <a:rPr lang="en-US" altLang="ja-JP" sz="1500" dirty="0"/>
              <a:t>  </a:t>
            </a:r>
            <a:r>
              <a:rPr lang="ja-JP" altLang="en-US" sz="1500" dirty="0"/>
              <a:t>きものを検知しきれなかった事象を記載します。 </a:t>
            </a:r>
            <a:endParaRPr lang="en-US" altLang="ja-JP" sz="1500" dirty="0"/>
          </a:p>
          <a:p>
            <a:pPr marL="266400" indent="-266400">
              <a:spcBef>
                <a:spcPts val="300"/>
              </a:spcBef>
            </a:pPr>
            <a:r>
              <a:rPr lang="ja-JP" altLang="en-US" sz="1500" dirty="0"/>
              <a:t>・「過検知データの有無」は、本来正しいデータであるにもかかわ</a:t>
            </a:r>
            <a:br>
              <a:rPr lang="en-US" altLang="ja-JP" sz="1500" dirty="0"/>
            </a:br>
            <a:r>
              <a:rPr lang="en-US" altLang="ja-JP" sz="1500" dirty="0"/>
              <a:t>  </a:t>
            </a:r>
            <a:r>
              <a:rPr lang="ja-JP" altLang="en-US" sz="1500" dirty="0"/>
              <a:t>らずエラーとして検知してしまった事象を記載します。</a:t>
            </a:r>
            <a:endParaRPr lang="en-US" altLang="ja-JP" sz="15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369332"/>
          </a:xfrm>
          <a:prstGeom prst="rect">
            <a:avLst/>
          </a:prstGeom>
          <a:noFill/>
        </p:spPr>
        <p:txBody>
          <a:bodyPr wrap="square" rtlCol="0">
            <a:spAutoFit/>
          </a:bodyPr>
          <a:lstStyle/>
          <a:p>
            <a:r>
              <a:rPr kumimoji="1" lang="ja-JP" altLang="en-US" dirty="0"/>
              <a:t>この部分ではビジネスルールを実データに適用し、業務担当者が検証した結果を記載します。</a:t>
            </a:r>
            <a:endParaRPr lang="en-US" altLang="ja-JP" dirty="0">
              <a:latin typeface="Meiryo UI" panose="020B0604030504040204" pitchFamily="50" charset="-128"/>
              <a:ea typeface="Meiryo UI" panose="020B0604030504040204" pitchFamily="50" charset="-128"/>
            </a:endParaRPr>
          </a:p>
        </p:txBody>
      </p:sp>
      <p:pic>
        <p:nvPicPr>
          <p:cNvPr id="7" name="図 6">
            <a:extLst>
              <a:ext uri="{FF2B5EF4-FFF2-40B4-BE49-F238E27FC236}">
                <a16:creationId xmlns:a16="http://schemas.microsoft.com/office/drawing/2014/main" id="{208C5CD1-540C-430D-A7DA-EE28FADE2FAF}"/>
              </a:ext>
            </a:extLst>
          </p:cNvPr>
          <p:cNvPicPr>
            <a:picLocks noChangeAspect="1"/>
          </p:cNvPicPr>
          <p:nvPr/>
        </p:nvPicPr>
        <p:blipFill>
          <a:blip r:embed="rId2"/>
          <a:stretch>
            <a:fillRect/>
          </a:stretch>
        </p:blipFill>
        <p:spPr>
          <a:xfrm>
            <a:off x="457854" y="2807081"/>
            <a:ext cx="5279162" cy="2215493"/>
          </a:xfrm>
          <a:prstGeom prst="rect">
            <a:avLst/>
          </a:prstGeom>
        </p:spPr>
      </p:pic>
      <p:sp>
        <p:nvSpPr>
          <p:cNvPr id="15" name="Google Shape;477;p18">
            <a:extLst>
              <a:ext uri="{FF2B5EF4-FFF2-40B4-BE49-F238E27FC236}">
                <a16:creationId xmlns:a16="http://schemas.microsoft.com/office/drawing/2014/main" id="{B1105C66-73ED-4306-9F49-E95A01536DB8}"/>
              </a:ext>
            </a:extLst>
          </p:cNvPr>
          <p:cNvSpPr/>
          <p:nvPr/>
        </p:nvSpPr>
        <p:spPr>
          <a:xfrm>
            <a:off x="3525077" y="3843130"/>
            <a:ext cx="1113183" cy="1179444"/>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17" name="Google Shape;477;p18">
            <a:extLst>
              <a:ext uri="{FF2B5EF4-FFF2-40B4-BE49-F238E27FC236}">
                <a16:creationId xmlns:a16="http://schemas.microsoft.com/office/drawing/2014/main" id="{74D211BD-065E-407F-8723-CE8ADB73169E}"/>
              </a:ext>
            </a:extLst>
          </p:cNvPr>
          <p:cNvSpPr/>
          <p:nvPr/>
        </p:nvSpPr>
        <p:spPr>
          <a:xfrm>
            <a:off x="775251" y="3843130"/>
            <a:ext cx="1113183" cy="1179444"/>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18" name="Google Shape;486;p18">
            <a:extLst>
              <a:ext uri="{FF2B5EF4-FFF2-40B4-BE49-F238E27FC236}">
                <a16:creationId xmlns:a16="http://schemas.microsoft.com/office/drawing/2014/main" id="{F765F9E1-CE41-4EA3-A685-11E25324203F}"/>
              </a:ext>
            </a:extLst>
          </p:cNvPr>
          <p:cNvSpPr/>
          <p:nvPr/>
        </p:nvSpPr>
        <p:spPr>
          <a:xfrm flipH="1">
            <a:off x="1364972" y="5095260"/>
            <a:ext cx="2809462" cy="455000"/>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altLang="ja-JP" sz="1900" dirty="0">
                <a:solidFill>
                  <a:schemeClr val="dk1"/>
                </a:solidFill>
                <a:latin typeface="Meiryo UI" panose="020B0604030504040204" pitchFamily="50" charset="-128"/>
                <a:ea typeface="Meiryo UI" panose="020B0604030504040204" pitchFamily="50" charset="-128"/>
                <a:cs typeface="Libre Franklin"/>
                <a:sym typeface="Libre Franklin"/>
              </a:rPr>
              <a:t>1.</a:t>
            </a:r>
            <a:r>
              <a:rPr lang="ja-JP" altLang="en-US" sz="1900" dirty="0">
                <a:solidFill>
                  <a:schemeClr val="dk1"/>
                </a:solidFill>
                <a:latin typeface="Meiryo UI" panose="020B0604030504040204" pitchFamily="50" charset="-128"/>
                <a:ea typeface="Meiryo UI" panose="020B0604030504040204" pitchFamily="50" charset="-128"/>
                <a:cs typeface="Libre Franklin"/>
                <a:sym typeface="Libre Franklin"/>
              </a:rPr>
              <a:t>チェック</a:t>
            </a:r>
            <a:endParaRPr sz="1900" dirty="0">
              <a:solidFill>
                <a:schemeClr val="dk1"/>
              </a:solidFill>
              <a:latin typeface="Meiryo UI" panose="020B0604030504040204" pitchFamily="50" charset="-128"/>
              <a:ea typeface="Meiryo UI" panose="020B0604030504040204" pitchFamily="50" charset="-128"/>
              <a:cs typeface="Libre Franklin"/>
              <a:sym typeface="Libre Franklin"/>
            </a:endParaRPr>
          </a:p>
        </p:txBody>
      </p:sp>
      <p:sp>
        <p:nvSpPr>
          <p:cNvPr id="19" name="Google Shape;477;p18">
            <a:extLst>
              <a:ext uri="{FF2B5EF4-FFF2-40B4-BE49-F238E27FC236}">
                <a16:creationId xmlns:a16="http://schemas.microsoft.com/office/drawing/2014/main" id="{7C287325-6846-497D-8E1A-6CF73192B413}"/>
              </a:ext>
            </a:extLst>
          </p:cNvPr>
          <p:cNvSpPr/>
          <p:nvPr/>
        </p:nvSpPr>
        <p:spPr>
          <a:xfrm>
            <a:off x="4638260" y="3843130"/>
            <a:ext cx="1113183" cy="1179443"/>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cxnSp>
        <p:nvCxnSpPr>
          <p:cNvPr id="21" name="コネクタ: カギ線 20">
            <a:extLst>
              <a:ext uri="{FF2B5EF4-FFF2-40B4-BE49-F238E27FC236}">
                <a16:creationId xmlns:a16="http://schemas.microsoft.com/office/drawing/2014/main" id="{140E82FC-4E52-4733-9261-91561D8FB89B}"/>
              </a:ext>
            </a:extLst>
          </p:cNvPr>
          <p:cNvCxnSpPr>
            <a:cxnSpLocks/>
            <a:stCxn id="18" idx="3"/>
            <a:endCxn id="19" idx="2"/>
          </p:cNvCxnSpPr>
          <p:nvPr/>
        </p:nvCxnSpPr>
        <p:spPr>
          <a:xfrm rot="5400000" flipH="1" flipV="1">
            <a:off x="3732652" y="4088061"/>
            <a:ext cx="527687" cy="2396712"/>
          </a:xfrm>
          <a:prstGeom prst="bentConnector3">
            <a:avLst>
              <a:gd name="adj1" fmla="val -43321"/>
            </a:avLst>
          </a:prstGeom>
          <a:ln w="762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23" name="Content Placeholder 5">
            <a:extLst>
              <a:ext uri="{FF2B5EF4-FFF2-40B4-BE49-F238E27FC236}">
                <a16:creationId xmlns:a16="http://schemas.microsoft.com/office/drawing/2014/main" id="{51C36FD6-D0E9-423E-8C8E-8AC66CCF1E76}"/>
              </a:ext>
            </a:extLst>
          </p:cNvPr>
          <p:cNvSpPr txBox="1">
            <a:spLocks/>
          </p:cNvSpPr>
          <p:nvPr/>
        </p:nvSpPr>
        <p:spPr>
          <a:xfrm>
            <a:off x="3617842" y="5780497"/>
            <a:ext cx="1113183" cy="449495"/>
          </a:xfrm>
          <a:prstGeom prst="rect">
            <a:avLst/>
          </a:prstGeom>
        </p:spPr>
        <p:txBody>
          <a:bodyPr vert="horz" lIns="0" tIns="45720" rIns="0" bIns="45720" rtlCol="0">
            <a:norm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marL="0" indent="0">
              <a:spcBef>
                <a:spcPts val="0"/>
              </a:spcBef>
              <a:buNone/>
            </a:pPr>
            <a:r>
              <a:rPr lang="en-US" altLang="ja-JP" dirty="0"/>
              <a:t>2.</a:t>
            </a:r>
            <a:r>
              <a:rPr lang="ja-JP" altLang="en-US" dirty="0"/>
              <a:t>記載</a:t>
            </a:r>
            <a:endParaRPr lang="en-US" altLang="ja-JP" dirty="0"/>
          </a:p>
        </p:txBody>
      </p:sp>
      <p:sp>
        <p:nvSpPr>
          <p:cNvPr id="20" name="Google Shape;477;p18">
            <a:extLst>
              <a:ext uri="{FF2B5EF4-FFF2-40B4-BE49-F238E27FC236}">
                <a16:creationId xmlns:a16="http://schemas.microsoft.com/office/drawing/2014/main" id="{CD86A5F3-6346-474F-94DF-65358E252BB3}"/>
              </a:ext>
            </a:extLst>
          </p:cNvPr>
          <p:cNvSpPr/>
          <p:nvPr/>
        </p:nvSpPr>
        <p:spPr>
          <a:xfrm>
            <a:off x="4607615" y="2558322"/>
            <a:ext cx="1113183" cy="1209945"/>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2" name="Google Shape;477;p18">
            <a:extLst>
              <a:ext uri="{FF2B5EF4-FFF2-40B4-BE49-F238E27FC236}">
                <a16:creationId xmlns:a16="http://schemas.microsoft.com/office/drawing/2014/main" id="{2DE96240-C1EA-474F-A38D-2AF2398B1B9A}"/>
              </a:ext>
            </a:extLst>
          </p:cNvPr>
          <p:cNvSpPr/>
          <p:nvPr/>
        </p:nvSpPr>
        <p:spPr>
          <a:xfrm>
            <a:off x="4534461" y="2456547"/>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フッター プレースホルダー 2">
            <a:extLst>
              <a:ext uri="{FF2B5EF4-FFF2-40B4-BE49-F238E27FC236}">
                <a16:creationId xmlns:a16="http://schemas.microsoft.com/office/drawing/2014/main" id="{D77E4516-1A99-B4CF-3085-785B5A335CFE}"/>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 name="スライド番号プレースホルダー 3">
            <a:extLst>
              <a:ext uri="{FF2B5EF4-FFF2-40B4-BE49-F238E27FC236}">
                <a16:creationId xmlns:a16="http://schemas.microsoft.com/office/drawing/2014/main" id="{B7BAFB00-54C2-7446-19DD-EA07FB383FD9}"/>
              </a:ext>
            </a:extLst>
          </p:cNvPr>
          <p:cNvSpPr>
            <a:spLocks noGrp="1"/>
          </p:cNvSpPr>
          <p:nvPr>
            <p:ph type="sldNum" sz="quarter" idx="12"/>
          </p:nvPr>
        </p:nvSpPr>
        <p:spPr/>
        <p:txBody>
          <a:bodyPr/>
          <a:lstStyle/>
          <a:p>
            <a:pPr rtl="0"/>
            <a:fld id="{3A98EE3D-8CD1-4C3F-BD1C-C98C9596463C}" type="slidenum">
              <a:rPr lang="en-US" smtClean="0"/>
              <a:t>44</a:t>
            </a:fld>
            <a:endParaRPr lang="en-US" dirty="0"/>
          </a:p>
        </p:txBody>
      </p:sp>
    </p:spTree>
    <p:extLst>
      <p:ext uri="{BB962C8B-B14F-4D97-AF65-F5344CB8AC3E}">
        <p14:creationId xmlns:p14="http://schemas.microsoft.com/office/powerpoint/2010/main" val="206892692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vert="horz" lIns="91440" tIns="45720" rIns="91440" bIns="45720" rtlCol="0" anchor="b">
            <a:noAutofit/>
          </a:bodyPr>
          <a:lstStyle/>
          <a:p>
            <a:r>
              <a:rPr lang="en-US" altLang="ja-JP" sz="3600" dirty="0"/>
              <a:t>Step3</a:t>
            </a:r>
            <a:r>
              <a:rPr lang="ja-JP" altLang="en-US" sz="3600" dirty="0"/>
              <a:t>　</a:t>
            </a:r>
            <a:r>
              <a:rPr lang="en-US" altLang="ja-JP" sz="3600" dirty="0"/>
              <a:t>DQ</a:t>
            </a:r>
            <a:r>
              <a:rPr lang="ja-JP" altLang="en-US" sz="3600" dirty="0"/>
              <a:t>チェック内容の精緻化</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en-US" altLang="zh-TW" dirty="0"/>
              <a:t>DQ</a:t>
            </a:r>
            <a:r>
              <a:rPr lang="zh-TW" altLang="en-US" dirty="0"/>
              <a:t>要件適合度判定</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3.3</a:t>
            </a:r>
            <a:r>
              <a:rPr lang="ja-JP" altLang="en-US" dirty="0"/>
              <a:t>検証結果への対応方法と</a:t>
            </a:r>
            <a:r>
              <a:rPr lang="en-US" altLang="ja-JP" dirty="0"/>
              <a:t>DQ</a:t>
            </a:r>
            <a:r>
              <a:rPr lang="ja-JP" altLang="en-US" dirty="0"/>
              <a:t>要件整合性の再確認</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72250" y="2622637"/>
            <a:ext cx="5903872" cy="3599054"/>
          </a:xfrm>
        </p:spPr>
        <p:txBody>
          <a:bodyPr>
            <a:noAutofit/>
          </a:bodyPr>
          <a:lstStyle/>
          <a:p>
            <a:pPr>
              <a:spcBef>
                <a:spcPts val="0"/>
              </a:spcBef>
            </a:pPr>
            <a:r>
              <a:rPr lang="ja-JP" altLang="en-US" sz="1500" dirty="0"/>
              <a:t>①検証結果への対応</a:t>
            </a:r>
            <a:endParaRPr lang="en-US" altLang="ja-JP" sz="1500" dirty="0"/>
          </a:p>
          <a:p>
            <a:pPr marL="266400" indent="-266400">
              <a:spcBef>
                <a:spcPts val="300"/>
              </a:spcBef>
            </a:pPr>
            <a:r>
              <a:rPr lang="ja-JP" altLang="en-US" sz="1500" dirty="0"/>
              <a:t>ここでは、</a:t>
            </a:r>
            <a:r>
              <a:rPr lang="en-US" altLang="ja-JP" sz="1500" dirty="0"/>
              <a:t>3.3</a:t>
            </a:r>
            <a:r>
              <a:rPr lang="ja-JP" altLang="en-US" sz="1500" dirty="0"/>
              <a:t>の検証結果、対応が必要な場合はその</a:t>
            </a:r>
            <a:r>
              <a:rPr lang="ja-JP" altLang="en-US" sz="1500" dirty="0">
                <a:solidFill>
                  <a:srgbClr val="0070C0"/>
                </a:solidFill>
              </a:rPr>
              <a:t>対応方法を記載</a:t>
            </a:r>
            <a:r>
              <a:rPr lang="en-US" altLang="ja-JP" sz="1500" dirty="0">
                <a:solidFill>
                  <a:srgbClr val="0070C0"/>
                </a:solidFill>
              </a:rPr>
              <a:t>(</a:t>
            </a:r>
            <a:r>
              <a:rPr lang="ja-JP" altLang="en-US" sz="1500" dirty="0">
                <a:solidFill>
                  <a:srgbClr val="0070C0"/>
                </a:solidFill>
              </a:rPr>
              <a:t>左記図中の①</a:t>
            </a:r>
            <a:r>
              <a:rPr lang="en-US" altLang="ja-JP" sz="1500" dirty="0">
                <a:solidFill>
                  <a:srgbClr val="0070C0"/>
                </a:solidFill>
              </a:rPr>
              <a:t>)</a:t>
            </a:r>
            <a:r>
              <a:rPr lang="ja-JP" altLang="en-US" sz="1500" dirty="0"/>
              <a:t>します。</a:t>
            </a:r>
            <a:endParaRPr lang="en-US" altLang="ja-JP" sz="1500" dirty="0"/>
          </a:p>
          <a:p>
            <a:pPr marL="266400" indent="-266400">
              <a:spcBef>
                <a:spcPts val="300"/>
              </a:spcBef>
            </a:pPr>
            <a:r>
              <a:rPr lang="ja-JP" altLang="en-US" sz="1500" dirty="0"/>
              <a:t>　・</a:t>
            </a:r>
            <a:r>
              <a:rPr lang="ja-JP" altLang="en-US" sz="1500" u="sng" dirty="0"/>
              <a:t>データが期待を満たしていない場合</a:t>
            </a:r>
            <a:r>
              <a:rPr lang="ja-JP" altLang="en-US" sz="1500" dirty="0"/>
              <a:t>は</a:t>
            </a:r>
            <a:r>
              <a:rPr lang="ja-JP" altLang="en-US" sz="1500" dirty="0">
                <a:solidFill>
                  <a:srgbClr val="0070C0"/>
                </a:solidFill>
              </a:rPr>
              <a:t>データの修正対応方法</a:t>
            </a:r>
            <a:br>
              <a:rPr lang="en-US" altLang="ja-JP" sz="1500" dirty="0">
                <a:solidFill>
                  <a:srgbClr val="0070C0"/>
                </a:solidFill>
              </a:rPr>
            </a:br>
            <a:r>
              <a:rPr lang="ja-JP" altLang="en-US" sz="1500" dirty="0">
                <a:solidFill>
                  <a:srgbClr val="0070C0"/>
                </a:solidFill>
              </a:rPr>
              <a:t>   </a:t>
            </a:r>
            <a:r>
              <a:rPr lang="ja-JP" altLang="en-US" sz="1500" dirty="0"/>
              <a:t>を検討し、記載します。</a:t>
            </a:r>
            <a:br>
              <a:rPr lang="en-US" altLang="ja-JP" sz="1500" dirty="0"/>
            </a:br>
            <a:r>
              <a:rPr lang="ja-JP" altLang="en-US" sz="1500" dirty="0"/>
              <a:t>　・</a:t>
            </a:r>
            <a:r>
              <a:rPr lang="ja-JP" altLang="en-US" sz="1500" u="sng" dirty="0"/>
              <a:t>ビジネスルールが期待を満たしていない場合</a:t>
            </a:r>
            <a:r>
              <a:rPr lang="ja-JP" altLang="en-US" sz="1500" dirty="0"/>
              <a:t>は、</a:t>
            </a:r>
            <a:r>
              <a:rPr lang="ja-JP" altLang="en-US" sz="1500" dirty="0">
                <a:solidFill>
                  <a:srgbClr val="0070C0"/>
                </a:solidFill>
              </a:rPr>
              <a:t>ビジネスルール</a:t>
            </a:r>
            <a:br>
              <a:rPr lang="en-US" altLang="ja-JP" sz="1500" dirty="0">
                <a:solidFill>
                  <a:srgbClr val="0070C0"/>
                </a:solidFill>
              </a:rPr>
            </a:br>
            <a:r>
              <a:rPr lang="en-US" altLang="ja-JP" sz="1500" dirty="0">
                <a:solidFill>
                  <a:srgbClr val="0070C0"/>
                </a:solidFill>
              </a:rPr>
              <a:t>   </a:t>
            </a:r>
            <a:r>
              <a:rPr lang="ja-JP" altLang="en-US" sz="1500" dirty="0">
                <a:solidFill>
                  <a:srgbClr val="0070C0"/>
                </a:solidFill>
              </a:rPr>
              <a:t>を見直し</a:t>
            </a:r>
            <a:r>
              <a:rPr lang="ja-JP" altLang="en-US" sz="1500" dirty="0"/>
              <a:t>ます。ビジネスルールを見直した場合は再度このプロセ</a:t>
            </a:r>
            <a:br>
              <a:rPr lang="en-US" altLang="ja-JP" sz="1500" dirty="0"/>
            </a:br>
            <a:r>
              <a:rPr lang="en-US" altLang="ja-JP" sz="1500" dirty="0"/>
              <a:t>   </a:t>
            </a:r>
            <a:r>
              <a:rPr lang="ja-JP" altLang="en-US" sz="1500" dirty="0"/>
              <a:t>スを実施します。</a:t>
            </a:r>
            <a:endParaRPr lang="en-US" altLang="ja-JP" sz="1500" dirty="0"/>
          </a:p>
          <a:p>
            <a:pPr>
              <a:spcBef>
                <a:spcPts val="0"/>
              </a:spcBef>
            </a:pPr>
            <a:r>
              <a:rPr lang="ja-JP" altLang="en-US" sz="1500" dirty="0"/>
              <a:t>②</a:t>
            </a:r>
            <a:r>
              <a:rPr lang="en-US" altLang="ja-JP" sz="1500" dirty="0"/>
              <a:t>DQ</a:t>
            </a:r>
            <a:r>
              <a:rPr lang="ja-JP" altLang="en-US" sz="1500" dirty="0"/>
              <a:t>要件との整合性の再確認</a:t>
            </a:r>
            <a:endParaRPr lang="en-US" altLang="ja-JP" sz="1500" dirty="0"/>
          </a:p>
          <a:p>
            <a:pPr marL="266400" indent="-266400">
              <a:spcBef>
                <a:spcPts val="300"/>
              </a:spcBef>
            </a:pPr>
            <a:r>
              <a:rPr lang="ja-JP" altLang="en-US" sz="1500" dirty="0"/>
              <a:t>最後に、</a:t>
            </a:r>
            <a:r>
              <a:rPr lang="ja-JP" altLang="en-US" sz="1500" dirty="0">
                <a:solidFill>
                  <a:srgbClr val="0070C0"/>
                </a:solidFill>
              </a:rPr>
              <a:t>ビジネスルールと</a:t>
            </a:r>
            <a:r>
              <a:rPr lang="en-US" altLang="ja-JP" sz="1500" dirty="0">
                <a:solidFill>
                  <a:srgbClr val="0070C0"/>
                </a:solidFill>
              </a:rPr>
              <a:t>DQ</a:t>
            </a:r>
            <a:r>
              <a:rPr lang="ja-JP" altLang="en-US" sz="1500" dirty="0">
                <a:solidFill>
                  <a:srgbClr val="0070C0"/>
                </a:solidFill>
              </a:rPr>
              <a:t>要件が適合するかを再度確認</a:t>
            </a:r>
            <a:r>
              <a:rPr lang="en-US" altLang="ja-JP" sz="1500" dirty="0">
                <a:solidFill>
                  <a:srgbClr val="0070C0"/>
                </a:solidFill>
              </a:rPr>
              <a:t>(</a:t>
            </a:r>
            <a:r>
              <a:rPr lang="ja-JP" altLang="en-US" sz="1500" dirty="0">
                <a:solidFill>
                  <a:srgbClr val="0070C0"/>
                </a:solidFill>
              </a:rPr>
              <a:t>左記図中の②</a:t>
            </a:r>
            <a:r>
              <a:rPr lang="en-US" altLang="ja-JP" sz="1500" dirty="0">
                <a:solidFill>
                  <a:srgbClr val="0070C0"/>
                </a:solidFill>
              </a:rPr>
              <a:t>)</a:t>
            </a:r>
            <a:r>
              <a:rPr lang="ja-JP" altLang="en-US" sz="1500" dirty="0"/>
              <a:t>します。</a:t>
            </a:r>
            <a:br>
              <a:rPr lang="en-US" altLang="ja-JP" sz="1500" dirty="0"/>
            </a:br>
            <a:r>
              <a:rPr lang="ja-JP" altLang="en-US" sz="1500" dirty="0"/>
              <a:t>適合しなかった場合は、このビジネスルールは</a:t>
            </a:r>
            <a:r>
              <a:rPr lang="en-US" altLang="ja-JP" sz="1500" dirty="0"/>
              <a:t>DQ</a:t>
            </a:r>
            <a:r>
              <a:rPr lang="ja-JP" altLang="en-US" sz="1500" dirty="0"/>
              <a:t>チェックとしてはこれ以降使用しません。</a:t>
            </a:r>
            <a:endParaRPr lang="en-US" altLang="ja-JP" sz="15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646331"/>
          </a:xfrm>
          <a:prstGeom prst="rect">
            <a:avLst/>
          </a:prstGeom>
          <a:noFill/>
        </p:spPr>
        <p:txBody>
          <a:bodyPr wrap="square" rtlCol="0">
            <a:spAutoFit/>
          </a:bodyPr>
          <a:lstStyle/>
          <a:p>
            <a:r>
              <a:rPr kumimoji="1" lang="ja-JP" altLang="en-US" dirty="0"/>
              <a:t>この部分ではテスト結果に対して期待を満たしてない場合の対応方法を記載し、ビジネスルールと</a:t>
            </a:r>
            <a:r>
              <a:rPr kumimoji="1" lang="en-US" altLang="ja-JP" dirty="0"/>
              <a:t>DQ</a:t>
            </a:r>
            <a:r>
              <a:rPr kumimoji="1" lang="ja-JP" altLang="en-US" dirty="0"/>
              <a:t>要件が適合しているかを再確認します。</a:t>
            </a:r>
            <a:endParaRPr lang="en-US" altLang="ja-JP" dirty="0">
              <a:latin typeface="Meiryo UI" panose="020B0604030504040204" pitchFamily="50" charset="-128"/>
              <a:ea typeface="Meiryo UI" panose="020B0604030504040204" pitchFamily="50" charset="-128"/>
            </a:endParaRPr>
          </a:p>
        </p:txBody>
      </p:sp>
      <p:pic>
        <p:nvPicPr>
          <p:cNvPr id="3" name="図 2">
            <a:extLst>
              <a:ext uri="{FF2B5EF4-FFF2-40B4-BE49-F238E27FC236}">
                <a16:creationId xmlns:a16="http://schemas.microsoft.com/office/drawing/2014/main" id="{CBD33B60-7B8A-4E65-B267-882F87C6AF40}"/>
              </a:ext>
            </a:extLst>
          </p:cNvPr>
          <p:cNvPicPr>
            <a:picLocks noChangeAspect="1"/>
          </p:cNvPicPr>
          <p:nvPr/>
        </p:nvPicPr>
        <p:blipFill>
          <a:blip r:embed="rId2"/>
          <a:stretch>
            <a:fillRect/>
          </a:stretch>
        </p:blipFill>
        <p:spPr>
          <a:xfrm>
            <a:off x="1385741" y="2642002"/>
            <a:ext cx="3308808" cy="2397608"/>
          </a:xfrm>
          <a:prstGeom prst="rect">
            <a:avLst/>
          </a:prstGeom>
        </p:spPr>
      </p:pic>
      <p:sp>
        <p:nvSpPr>
          <p:cNvPr id="15" name="Google Shape;477;p18">
            <a:extLst>
              <a:ext uri="{FF2B5EF4-FFF2-40B4-BE49-F238E27FC236}">
                <a16:creationId xmlns:a16="http://schemas.microsoft.com/office/drawing/2014/main" id="{B1AE9AB3-55B0-45B6-A948-0C8FD2D8F774}"/>
              </a:ext>
            </a:extLst>
          </p:cNvPr>
          <p:cNvSpPr/>
          <p:nvPr/>
        </p:nvSpPr>
        <p:spPr>
          <a:xfrm>
            <a:off x="2386209" y="3738107"/>
            <a:ext cx="903745" cy="1310930"/>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17" name="Google Shape;486;p18">
            <a:extLst>
              <a:ext uri="{FF2B5EF4-FFF2-40B4-BE49-F238E27FC236}">
                <a16:creationId xmlns:a16="http://schemas.microsoft.com/office/drawing/2014/main" id="{7F26268B-F4F4-4712-A833-CFDC364D6094}"/>
              </a:ext>
            </a:extLst>
          </p:cNvPr>
          <p:cNvSpPr/>
          <p:nvPr/>
        </p:nvSpPr>
        <p:spPr>
          <a:xfrm>
            <a:off x="2637740" y="5090520"/>
            <a:ext cx="991580" cy="455000"/>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dirty="0">
              <a:solidFill>
                <a:schemeClr val="dk1"/>
              </a:solidFill>
              <a:latin typeface="Meiryo UI" panose="020B0604030504040204" pitchFamily="50" charset="-128"/>
              <a:ea typeface="Meiryo UI" panose="020B0604030504040204" pitchFamily="50" charset="-128"/>
              <a:cs typeface="Libre Franklin"/>
              <a:sym typeface="Libre Franklin"/>
            </a:endParaRPr>
          </a:p>
        </p:txBody>
      </p:sp>
      <p:sp>
        <p:nvSpPr>
          <p:cNvPr id="18" name="Google Shape;477;p18">
            <a:extLst>
              <a:ext uri="{FF2B5EF4-FFF2-40B4-BE49-F238E27FC236}">
                <a16:creationId xmlns:a16="http://schemas.microsoft.com/office/drawing/2014/main" id="{7F4EFC4B-D4B7-471C-B846-A4CF1F438BAD}"/>
              </a:ext>
            </a:extLst>
          </p:cNvPr>
          <p:cNvSpPr/>
          <p:nvPr/>
        </p:nvSpPr>
        <p:spPr>
          <a:xfrm>
            <a:off x="3318235" y="3728680"/>
            <a:ext cx="741985" cy="1310930"/>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19" name="Google Shape;477;p18">
            <a:extLst>
              <a:ext uri="{FF2B5EF4-FFF2-40B4-BE49-F238E27FC236}">
                <a16:creationId xmlns:a16="http://schemas.microsoft.com/office/drawing/2014/main" id="{2868ED42-EB31-4ECB-83E7-A0FC6063167B}"/>
              </a:ext>
            </a:extLst>
          </p:cNvPr>
          <p:cNvSpPr/>
          <p:nvPr/>
        </p:nvSpPr>
        <p:spPr>
          <a:xfrm>
            <a:off x="4091233" y="3728680"/>
            <a:ext cx="565921" cy="1310930"/>
          </a:xfrm>
          <a:prstGeom prst="roundRect">
            <a:avLst>
              <a:gd name="adj" fmla="val 10307"/>
            </a:avLst>
          </a:prstGeom>
          <a:noFill/>
          <a:ln w="381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Libre Franklin"/>
              <a:ea typeface="Libre Franklin"/>
              <a:cs typeface="Libre Franklin"/>
              <a:sym typeface="Libre Franklin"/>
            </a:endParaRPr>
          </a:p>
        </p:txBody>
      </p:sp>
      <p:sp>
        <p:nvSpPr>
          <p:cNvPr id="20" name="Google Shape;486;p18">
            <a:extLst>
              <a:ext uri="{FF2B5EF4-FFF2-40B4-BE49-F238E27FC236}">
                <a16:creationId xmlns:a16="http://schemas.microsoft.com/office/drawing/2014/main" id="{27690B73-754E-4EE3-9ABF-BE3364F3871B}"/>
              </a:ext>
            </a:extLst>
          </p:cNvPr>
          <p:cNvSpPr/>
          <p:nvPr/>
        </p:nvSpPr>
        <p:spPr>
          <a:xfrm>
            <a:off x="3808429" y="5099948"/>
            <a:ext cx="754457" cy="455000"/>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dirty="0">
              <a:solidFill>
                <a:schemeClr val="dk1"/>
              </a:solidFill>
              <a:latin typeface="Meiryo UI" panose="020B0604030504040204" pitchFamily="50" charset="-128"/>
              <a:ea typeface="Meiryo UI" panose="020B0604030504040204" pitchFamily="50" charset="-128"/>
              <a:cs typeface="Libre Franklin"/>
              <a:sym typeface="Libre Franklin"/>
            </a:endParaRPr>
          </a:p>
        </p:txBody>
      </p:sp>
      <p:sp>
        <p:nvSpPr>
          <p:cNvPr id="23" name="Google Shape;477;p18">
            <a:extLst>
              <a:ext uri="{FF2B5EF4-FFF2-40B4-BE49-F238E27FC236}">
                <a16:creationId xmlns:a16="http://schemas.microsoft.com/office/drawing/2014/main" id="{ACCD9A0D-CBF3-4E60-BDC6-E7B1BF9CB6C4}"/>
              </a:ext>
            </a:extLst>
          </p:cNvPr>
          <p:cNvSpPr/>
          <p:nvPr/>
        </p:nvSpPr>
        <p:spPr>
          <a:xfrm>
            <a:off x="3254533" y="2567233"/>
            <a:ext cx="799305" cy="1101109"/>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4" name="Google Shape;477;p18">
            <a:extLst>
              <a:ext uri="{FF2B5EF4-FFF2-40B4-BE49-F238E27FC236}">
                <a16:creationId xmlns:a16="http://schemas.microsoft.com/office/drawing/2014/main" id="{2BFA4029-EDF9-4DB5-9A1E-74375DD9DE2A}"/>
              </a:ext>
            </a:extLst>
          </p:cNvPr>
          <p:cNvSpPr/>
          <p:nvPr/>
        </p:nvSpPr>
        <p:spPr>
          <a:xfrm>
            <a:off x="3181379" y="2465458"/>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5" name="Google Shape;477;p18">
            <a:extLst>
              <a:ext uri="{FF2B5EF4-FFF2-40B4-BE49-F238E27FC236}">
                <a16:creationId xmlns:a16="http://schemas.microsoft.com/office/drawing/2014/main" id="{E08FC023-E47E-4C78-9C5E-AE19EB2C2477}"/>
              </a:ext>
            </a:extLst>
          </p:cNvPr>
          <p:cNvSpPr/>
          <p:nvPr/>
        </p:nvSpPr>
        <p:spPr>
          <a:xfrm>
            <a:off x="4010313" y="2567233"/>
            <a:ext cx="646841" cy="1101109"/>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6" name="Google Shape;477;p18">
            <a:extLst>
              <a:ext uri="{FF2B5EF4-FFF2-40B4-BE49-F238E27FC236}">
                <a16:creationId xmlns:a16="http://schemas.microsoft.com/office/drawing/2014/main" id="{94583FE5-8B27-474E-A04D-D3B517CE4766}"/>
              </a:ext>
            </a:extLst>
          </p:cNvPr>
          <p:cNvSpPr/>
          <p:nvPr/>
        </p:nvSpPr>
        <p:spPr>
          <a:xfrm>
            <a:off x="3937159" y="2465458"/>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4" name="フッター プレースホルダー 3">
            <a:extLst>
              <a:ext uri="{FF2B5EF4-FFF2-40B4-BE49-F238E27FC236}">
                <a16:creationId xmlns:a16="http://schemas.microsoft.com/office/drawing/2014/main" id="{F9E47E00-CDD2-747B-58D3-39FC8030247F}"/>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BF9FFC53-BA47-50ED-2383-C7DFDB7C5F10}"/>
              </a:ext>
            </a:extLst>
          </p:cNvPr>
          <p:cNvSpPr>
            <a:spLocks noGrp="1"/>
          </p:cNvSpPr>
          <p:nvPr>
            <p:ph type="sldNum" sz="quarter" idx="12"/>
          </p:nvPr>
        </p:nvSpPr>
        <p:spPr/>
        <p:txBody>
          <a:bodyPr/>
          <a:lstStyle/>
          <a:p>
            <a:pPr rtl="0"/>
            <a:fld id="{3A98EE3D-8CD1-4C3F-BD1C-C98C9596463C}" type="slidenum">
              <a:rPr lang="en-US" smtClean="0"/>
              <a:t>45</a:t>
            </a:fld>
            <a:endParaRPr lang="en-US" dirty="0"/>
          </a:p>
        </p:txBody>
      </p:sp>
    </p:spTree>
    <p:extLst>
      <p:ext uri="{BB962C8B-B14F-4D97-AF65-F5344CB8AC3E}">
        <p14:creationId xmlns:p14="http://schemas.microsoft.com/office/powerpoint/2010/main" val="786978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vert="horz" lIns="91440" tIns="45720" rIns="91440" bIns="45720" rtlCol="0" anchor="b">
            <a:noAutofit/>
          </a:bodyPr>
          <a:lstStyle/>
          <a:p>
            <a:r>
              <a:rPr lang="en-US" altLang="ja-JP" sz="3600" dirty="0"/>
              <a:t>Step3</a:t>
            </a:r>
            <a:r>
              <a:rPr lang="ja-JP" altLang="en-US" sz="3600" dirty="0"/>
              <a:t>　</a:t>
            </a:r>
            <a:r>
              <a:rPr lang="en-US" altLang="ja-JP" sz="3600" dirty="0"/>
              <a:t>DQ</a:t>
            </a:r>
            <a:r>
              <a:rPr lang="ja-JP" altLang="en-US" sz="3600" dirty="0"/>
              <a:t>チェック内容の精緻化</a:t>
            </a:r>
            <a:endParaRPr lang="en-US" sz="3600" dirty="0"/>
          </a:p>
        </p:txBody>
      </p:sp>
      <p:sp>
        <p:nvSpPr>
          <p:cNvPr id="13" name="テキスト ボックス 12">
            <a:extLst>
              <a:ext uri="{FF2B5EF4-FFF2-40B4-BE49-F238E27FC236}">
                <a16:creationId xmlns:a16="http://schemas.microsoft.com/office/drawing/2014/main" id="{68A4EE68-C681-4AB1-A0D8-D8C0B2F4CB43}"/>
              </a:ext>
            </a:extLst>
          </p:cNvPr>
          <p:cNvSpPr txBox="1"/>
          <p:nvPr/>
        </p:nvSpPr>
        <p:spPr>
          <a:xfrm>
            <a:off x="476871" y="852755"/>
            <a:ext cx="11239928" cy="954107"/>
          </a:xfrm>
          <a:prstGeom prst="rect">
            <a:avLst/>
          </a:prstGeom>
          <a:noFill/>
        </p:spPr>
        <p:txBody>
          <a:bodyPr wrap="square" rtlCol="0">
            <a:spAutoFit/>
          </a:bodyPr>
          <a:lstStyle/>
          <a:p>
            <a:r>
              <a:rPr kumimoji="1" lang="en-US" altLang="ja-JP" sz="2000" i="1" dirty="0">
                <a:solidFill>
                  <a:srgbClr val="0070C0"/>
                </a:solidFill>
                <a:latin typeface="+mn-ea"/>
              </a:rPr>
              <a:t>【Tips】</a:t>
            </a:r>
            <a:r>
              <a:rPr kumimoji="1" lang="ja-JP" altLang="en-US" sz="2000" i="1" dirty="0">
                <a:solidFill>
                  <a:srgbClr val="0070C0"/>
                </a:solidFill>
                <a:latin typeface="+mn-ea"/>
              </a:rPr>
              <a:t>ビジネスルールの検証とその対応の事例</a:t>
            </a:r>
            <a:endParaRPr kumimoji="1" lang="en-US" altLang="ja-JP" sz="2000" i="1" dirty="0">
              <a:solidFill>
                <a:srgbClr val="0070C0"/>
              </a:solidFill>
              <a:latin typeface="+mn-ea"/>
            </a:endParaRPr>
          </a:p>
          <a:p>
            <a:r>
              <a:rPr kumimoji="1" lang="ja-JP" altLang="en-US" dirty="0">
                <a:latin typeface="+mn-ea"/>
              </a:rPr>
              <a:t>実際にデータをみてチェックを行います。間違いを見逃したり、正しいデータを</a:t>
            </a:r>
            <a:r>
              <a:rPr kumimoji="1" lang="en-US" altLang="ja-JP" dirty="0">
                <a:latin typeface="+mn-ea"/>
              </a:rPr>
              <a:t>NG</a:t>
            </a:r>
            <a:r>
              <a:rPr kumimoji="1" lang="ja-JP" altLang="en-US" dirty="0">
                <a:latin typeface="+mn-ea"/>
              </a:rPr>
              <a:t>としてしまう事象があれば、その件数を記載し、対応方法を検討します。</a:t>
            </a:r>
          </a:p>
        </p:txBody>
      </p:sp>
      <p:sp>
        <p:nvSpPr>
          <p:cNvPr id="23" name="矢印: 下 22">
            <a:extLst>
              <a:ext uri="{FF2B5EF4-FFF2-40B4-BE49-F238E27FC236}">
                <a16:creationId xmlns:a16="http://schemas.microsoft.com/office/drawing/2014/main" id="{58AF166B-2B69-4DBD-9CF4-6A65C1309886}"/>
              </a:ext>
            </a:extLst>
          </p:cNvPr>
          <p:cNvSpPr/>
          <p:nvPr/>
        </p:nvSpPr>
        <p:spPr>
          <a:xfrm rot="16200000">
            <a:off x="3967938" y="3159544"/>
            <a:ext cx="3951803" cy="2018712"/>
          </a:xfrm>
          <a:prstGeom prst="downArrow">
            <a:avLst>
              <a:gd name="adj1" fmla="val 60058"/>
              <a:gd name="adj2" fmla="val 27352"/>
            </a:avLst>
          </a:prstGeom>
          <a:solidFill>
            <a:srgbClr val="0033CC"/>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ja-JP" altLang="en-US" dirty="0">
                <a:latin typeface="Meiryo UI" panose="020B0604030504040204" pitchFamily="50" charset="-128"/>
                <a:ea typeface="Meiryo UI" panose="020B0604030504040204" pitchFamily="50" charset="-128"/>
              </a:rPr>
              <a:t>このルールでチェックできるかを実際のデータでチェックを実施し、チェック結果を業務担当者が確認</a:t>
            </a:r>
            <a:endParaRPr lang="en-US" altLang="ja-JP" dirty="0">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8EE7D746-B52F-476C-B51F-70EA740919F7}"/>
              </a:ext>
            </a:extLst>
          </p:cNvPr>
          <p:cNvSpPr txBox="1"/>
          <p:nvPr/>
        </p:nvSpPr>
        <p:spPr>
          <a:xfrm>
            <a:off x="195286" y="2801637"/>
            <a:ext cx="4473429" cy="2862322"/>
          </a:xfrm>
          <a:prstGeom prst="rect">
            <a:avLst/>
          </a:prstGeom>
          <a:solidFill>
            <a:schemeClr val="bg1"/>
          </a:solidFill>
          <a:ln>
            <a:solidFill>
              <a:schemeClr val="tx1"/>
            </a:solidFill>
          </a:ln>
        </p:spPr>
        <p:txBody>
          <a:bodyPr wrap="square" rtlCol="0">
            <a:spAutoFit/>
          </a:bodyPr>
          <a:lstStyle/>
          <a:p>
            <a:r>
              <a:rPr lang="ja-JP" altLang="en-US" dirty="0">
                <a:solidFill>
                  <a:srgbClr val="FF0000"/>
                </a:solidFill>
                <a:latin typeface="Meiryo UI" panose="020B0604030504040204" pitchFamily="50" charset="-128"/>
                <a:ea typeface="Meiryo UI" panose="020B0604030504040204" pitchFamily="50" charset="-128"/>
              </a:rPr>
              <a:t>・入社年月日と測定年月日の差が勤続年数と一致</a:t>
            </a:r>
            <a:r>
              <a:rPr lang="ja-JP" altLang="en-US" dirty="0">
                <a:latin typeface="Meiryo UI" panose="020B0604030504040204" pitchFamily="50" charset="-128"/>
                <a:ea typeface="Meiryo UI" panose="020B0604030504040204" pitchFamily="50" charset="-128"/>
              </a:rPr>
              <a:t>していること</a:t>
            </a:r>
          </a:p>
          <a:p>
            <a:r>
              <a:rPr lang="ja-JP" altLang="en-US" dirty="0">
                <a:solidFill>
                  <a:srgbClr val="FF0000"/>
                </a:solidFill>
                <a:latin typeface="Meiryo UI" panose="020B0604030504040204" pitchFamily="50" charset="-128"/>
                <a:ea typeface="Meiryo UI" panose="020B0604030504040204" pitchFamily="50" charset="-128"/>
              </a:rPr>
              <a:t>・標準年齢が勤続年数と以下の範囲で対応</a:t>
            </a:r>
            <a:r>
              <a:rPr lang="ja-JP" altLang="en-US" dirty="0">
                <a:latin typeface="Meiryo UI" panose="020B0604030504040204" pitchFamily="50" charset="-128"/>
                <a:ea typeface="Meiryo UI" panose="020B0604030504040204" pitchFamily="50" charset="-128"/>
              </a:rPr>
              <a:t>していること</a:t>
            </a:r>
            <a:endParaRPr lang="en-US" altLang="ja-JP" dirty="0">
              <a:latin typeface="Meiryo UI" panose="020B0604030504040204" pitchFamily="50" charset="-128"/>
              <a:ea typeface="Meiryo UI" panose="020B0604030504040204" pitchFamily="50" charset="-128"/>
            </a:endParaRPr>
          </a:p>
          <a:p>
            <a:r>
              <a:rPr lang="ja-JP" altLang="en-US" dirty="0">
                <a:latin typeface="Meiryo UI" panose="020B0604030504040204" pitchFamily="50" charset="-128"/>
                <a:ea typeface="Meiryo UI" panose="020B0604030504040204" pitchFamily="50" charset="-128"/>
              </a:rPr>
              <a:t>　（高卒～第</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新卒が対象）</a:t>
            </a:r>
          </a:p>
          <a:p>
            <a:pPr lvl="1"/>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1</a:t>
            </a:r>
            <a:r>
              <a:rPr lang="ja-JP" altLang="en-US" dirty="0">
                <a:latin typeface="Meiryo UI" panose="020B0604030504040204" pitchFamily="50" charset="-128"/>
                <a:ea typeface="Meiryo UI" panose="020B0604030504040204" pitchFamily="50" charset="-128"/>
              </a:rPr>
              <a:t>年目：</a:t>
            </a:r>
            <a:r>
              <a:rPr lang="en-US" altLang="ja-JP" dirty="0">
                <a:latin typeface="Meiryo UI" panose="020B0604030504040204" pitchFamily="50" charset="-128"/>
                <a:ea typeface="Meiryo UI" panose="020B0604030504040204" pitchFamily="50" charset="-128"/>
              </a:rPr>
              <a:t>18</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24</a:t>
            </a:r>
            <a:r>
              <a:rPr lang="ja-JP" altLang="en-US" dirty="0">
                <a:latin typeface="Meiryo UI" panose="020B0604030504040204" pitchFamily="50" charset="-128"/>
                <a:ea typeface="Meiryo UI" panose="020B0604030504040204" pitchFamily="50" charset="-128"/>
              </a:rPr>
              <a:t>歳</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2</a:t>
            </a:r>
            <a:r>
              <a:rPr lang="ja-JP" altLang="en-US" dirty="0">
                <a:latin typeface="Meiryo UI" panose="020B0604030504040204" pitchFamily="50" charset="-128"/>
                <a:ea typeface="Meiryo UI" panose="020B0604030504040204" pitchFamily="50" charset="-128"/>
              </a:rPr>
              <a:t>年目：</a:t>
            </a:r>
            <a:r>
              <a:rPr lang="en-US" altLang="ja-JP" dirty="0">
                <a:latin typeface="Meiryo UI" panose="020B0604030504040204" pitchFamily="50" charset="-128"/>
                <a:ea typeface="Meiryo UI" panose="020B0604030504040204" pitchFamily="50" charset="-128"/>
              </a:rPr>
              <a:t>19</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25</a:t>
            </a:r>
            <a:r>
              <a:rPr lang="ja-JP" altLang="en-US" dirty="0">
                <a:latin typeface="Meiryo UI" panose="020B0604030504040204" pitchFamily="50" charset="-128"/>
                <a:ea typeface="Meiryo UI" panose="020B0604030504040204" pitchFamily="50" charset="-128"/>
              </a:rPr>
              <a:t>歳</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　</a:t>
            </a:r>
            <a:r>
              <a:rPr lang="en-US" altLang="ja-JP" dirty="0">
                <a:latin typeface="Meiryo UI" panose="020B0604030504040204" pitchFamily="50" charset="-128"/>
                <a:ea typeface="Meiryo UI" panose="020B0604030504040204" pitchFamily="50" charset="-128"/>
              </a:rPr>
              <a:t>3</a:t>
            </a:r>
            <a:r>
              <a:rPr lang="ja-JP" altLang="en-US" dirty="0">
                <a:latin typeface="Meiryo UI" panose="020B0604030504040204" pitchFamily="50" charset="-128"/>
                <a:ea typeface="Meiryo UI" panose="020B0604030504040204" pitchFamily="50" charset="-128"/>
              </a:rPr>
              <a:t>年目：</a:t>
            </a:r>
            <a:r>
              <a:rPr lang="en-US" altLang="ja-JP" dirty="0">
                <a:latin typeface="Meiryo UI" panose="020B0604030504040204" pitchFamily="50" charset="-128"/>
                <a:ea typeface="Meiryo UI" panose="020B0604030504040204" pitchFamily="50" charset="-128"/>
              </a:rPr>
              <a:t>20</a:t>
            </a: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26</a:t>
            </a:r>
            <a:r>
              <a:rPr lang="ja-JP" altLang="en-US" dirty="0">
                <a:latin typeface="Meiryo UI" panose="020B0604030504040204" pitchFamily="50" charset="-128"/>
                <a:ea typeface="Meiryo UI" panose="020B0604030504040204" pitchFamily="50" charset="-128"/>
              </a:rPr>
              <a:t>歳</a:t>
            </a:r>
          </a:p>
          <a:p>
            <a:r>
              <a:rPr lang="ja-JP" altLang="en-US" dirty="0">
                <a:solidFill>
                  <a:srgbClr val="FF0000"/>
                </a:solidFill>
                <a:latin typeface="Meiryo UI" panose="020B0604030504040204" pitchFamily="50" charset="-128"/>
                <a:ea typeface="Meiryo UI" panose="020B0604030504040204" pitchFamily="50" charset="-128"/>
              </a:rPr>
              <a:t>・測定日がカウントアップされる</a:t>
            </a:r>
            <a:r>
              <a:rPr lang="en-US" altLang="ja-JP" dirty="0">
                <a:solidFill>
                  <a:srgbClr val="FF0000"/>
                </a:solidFill>
                <a:latin typeface="Meiryo UI" panose="020B0604030504040204" pitchFamily="50" charset="-128"/>
                <a:ea typeface="Meiryo UI" panose="020B0604030504040204" pitchFamily="50" charset="-128"/>
              </a:rPr>
              <a:t>2</a:t>
            </a:r>
            <a:r>
              <a:rPr lang="ja-JP" altLang="en-US" dirty="0">
                <a:solidFill>
                  <a:srgbClr val="FF0000"/>
                </a:solidFill>
                <a:latin typeface="Meiryo UI" panose="020B0604030504040204" pitchFamily="50" charset="-128"/>
                <a:ea typeface="Meiryo UI" panose="020B0604030504040204" pitchFamily="50" charset="-128"/>
              </a:rPr>
              <a:t>月以降で実施</a:t>
            </a:r>
            <a:r>
              <a:rPr lang="ja-JP" altLang="en-US" dirty="0">
                <a:latin typeface="Meiryo UI" panose="020B0604030504040204" pitchFamily="50" charset="-128"/>
                <a:ea typeface="Meiryo UI" panose="020B0604030504040204" pitchFamily="50" charset="-128"/>
              </a:rPr>
              <a:t>すること</a:t>
            </a:r>
          </a:p>
        </p:txBody>
      </p:sp>
      <p:sp>
        <p:nvSpPr>
          <p:cNvPr id="29" name="四角形: 角度付き 28">
            <a:extLst>
              <a:ext uri="{FF2B5EF4-FFF2-40B4-BE49-F238E27FC236}">
                <a16:creationId xmlns:a16="http://schemas.microsoft.com/office/drawing/2014/main" id="{2346CD67-FF56-4683-8F3A-22B91B828A4C}"/>
              </a:ext>
            </a:extLst>
          </p:cNvPr>
          <p:cNvSpPr/>
          <p:nvPr/>
        </p:nvSpPr>
        <p:spPr>
          <a:xfrm>
            <a:off x="195286" y="2192999"/>
            <a:ext cx="2119710" cy="475052"/>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latin typeface="Meiryo UI" panose="020B0604030504040204" pitchFamily="50" charset="-128"/>
                <a:ea typeface="Meiryo UI" panose="020B0604030504040204" pitchFamily="50" charset="-128"/>
              </a:rPr>
              <a:t>ビジネスルール</a:t>
            </a:r>
          </a:p>
        </p:txBody>
      </p:sp>
      <p:sp>
        <p:nvSpPr>
          <p:cNvPr id="17" name="テキスト ボックス 16">
            <a:extLst>
              <a:ext uri="{FF2B5EF4-FFF2-40B4-BE49-F238E27FC236}">
                <a16:creationId xmlns:a16="http://schemas.microsoft.com/office/drawing/2014/main" id="{7CB131C6-7EC1-4230-AE73-D18A49542C3F}"/>
              </a:ext>
            </a:extLst>
          </p:cNvPr>
          <p:cNvSpPr txBox="1"/>
          <p:nvPr/>
        </p:nvSpPr>
        <p:spPr>
          <a:xfrm>
            <a:off x="7022580" y="2722745"/>
            <a:ext cx="4974134" cy="1200329"/>
          </a:xfrm>
          <a:prstGeom prst="rect">
            <a:avLst/>
          </a:prstGeom>
          <a:solidFill>
            <a:schemeClr val="bg1"/>
          </a:solidFill>
          <a:ln>
            <a:solidFill>
              <a:schemeClr val="tx1"/>
            </a:solidFill>
          </a:ln>
        </p:spPr>
        <p:txBody>
          <a:bodyPr wrap="square" rtlCol="0">
            <a:spAutoFit/>
          </a:bodyPr>
          <a:lstStyle/>
          <a:p>
            <a:pPr marL="285750" indent="-285750" fontAlgn="ctr">
              <a:buFont typeface="Arial" panose="020B0604020202020204" pitchFamily="34" charset="0"/>
              <a:buChar char="•"/>
            </a:pPr>
            <a:r>
              <a:rPr lang="ja-JP" altLang="en-US" dirty="0">
                <a:latin typeface="Meiryo UI" panose="020B0604030504040204" pitchFamily="50" charset="-128"/>
                <a:ea typeface="Meiryo UI" panose="020B0604030504040204" pitchFamily="50" charset="-128"/>
              </a:rPr>
              <a:t>間違いデータを見逃しているケース</a:t>
            </a:r>
            <a:br>
              <a:rPr lang="en-US" altLang="ja-JP" dirty="0">
                <a:latin typeface="Meiryo UI" panose="020B0604030504040204" pitchFamily="50" charset="-128"/>
                <a:ea typeface="Meiryo UI" panose="020B0604030504040204" pitchFamily="50" charset="-128"/>
              </a:rPr>
            </a:br>
            <a:r>
              <a:rPr lang="ja-JP" altLang="en-US" dirty="0">
                <a:latin typeface="Meiryo UI" panose="020B0604030504040204" pitchFamily="50" charset="-128"/>
                <a:ea typeface="Meiryo UI" panose="020B0604030504040204" pitchFamily="50" charset="-128"/>
              </a:rPr>
              <a:t>→　無し</a:t>
            </a:r>
            <a:endParaRPr lang="en-US" altLang="ja-JP" dirty="0">
              <a:latin typeface="Meiryo UI" panose="020B0604030504040204" pitchFamily="50" charset="-128"/>
              <a:ea typeface="Meiryo UI" panose="020B0604030504040204" pitchFamily="50" charset="-128"/>
            </a:endParaRPr>
          </a:p>
          <a:p>
            <a:pPr marL="285750" indent="-285750" fontAlgn="ctr">
              <a:buFont typeface="Arial" panose="020B0604020202020204" pitchFamily="34" charset="0"/>
              <a:buChar char="•"/>
            </a:pPr>
            <a:r>
              <a:rPr lang="ja-JP" altLang="en-US" dirty="0">
                <a:latin typeface="Meiryo UI" panose="020B0604030504040204" pitchFamily="50" charset="-128"/>
                <a:ea typeface="Meiryo UI" panose="020B0604030504040204" pitchFamily="50" charset="-128"/>
              </a:rPr>
              <a:t>正しいデータを</a:t>
            </a:r>
            <a:r>
              <a:rPr lang="en-US" altLang="ja-JP" dirty="0">
                <a:latin typeface="Meiryo UI" panose="020B0604030504040204" pitchFamily="50" charset="-128"/>
                <a:ea typeface="Meiryo UI" panose="020B0604030504040204" pitchFamily="50" charset="-128"/>
              </a:rPr>
              <a:t>NG</a:t>
            </a:r>
            <a:r>
              <a:rPr lang="ja-JP" altLang="en-US" dirty="0">
                <a:latin typeface="Meiryo UI" panose="020B0604030504040204" pitchFamily="50" charset="-128"/>
                <a:ea typeface="Meiryo UI" panose="020B0604030504040204" pitchFamily="50" charset="-128"/>
              </a:rPr>
              <a:t>としてチェックしているケース</a:t>
            </a:r>
            <a:r>
              <a:rPr lang="en-US" altLang="ja-JP" sz="1000" dirty="0">
                <a:latin typeface="Meiryo UI" panose="020B0604030504040204" pitchFamily="50" charset="-128"/>
                <a:ea typeface="Meiryo UI" panose="020B0604030504040204" pitchFamily="50" charset="-128"/>
              </a:rPr>
              <a:t>(※1)</a:t>
            </a:r>
            <a:br>
              <a:rPr lang="en-US" altLang="ja-JP" dirty="0">
                <a:latin typeface="Meiryo UI" panose="020B0604030504040204" pitchFamily="50" charset="-128"/>
                <a:ea typeface="Meiryo UI" panose="020B0604030504040204" pitchFamily="50" charset="-128"/>
              </a:rPr>
            </a:br>
            <a:r>
              <a:rPr lang="ja-JP" altLang="en-US" dirty="0">
                <a:latin typeface="Meiryo UI" panose="020B0604030504040204" pitchFamily="50" charset="-128"/>
                <a:ea typeface="Meiryo UI" panose="020B0604030504040204" pitchFamily="50" charset="-128"/>
              </a:rPr>
              <a:t>→１件</a:t>
            </a:r>
            <a:endParaRPr lang="en-US" altLang="ja-JP" dirty="0">
              <a:latin typeface="Meiryo UI" panose="020B0604030504040204" pitchFamily="50" charset="-128"/>
              <a:ea typeface="Meiryo UI" panose="020B0604030504040204" pitchFamily="50" charset="-128"/>
            </a:endParaRPr>
          </a:p>
        </p:txBody>
      </p:sp>
      <p:sp>
        <p:nvSpPr>
          <p:cNvPr id="19" name="四角形: 角度付き 22">
            <a:extLst>
              <a:ext uri="{FF2B5EF4-FFF2-40B4-BE49-F238E27FC236}">
                <a16:creationId xmlns:a16="http://schemas.microsoft.com/office/drawing/2014/main" id="{343B2FAB-B99C-47DF-BC55-4518EFAB65F8}"/>
              </a:ext>
            </a:extLst>
          </p:cNvPr>
          <p:cNvSpPr/>
          <p:nvPr/>
        </p:nvSpPr>
        <p:spPr>
          <a:xfrm>
            <a:off x="7022580" y="4094713"/>
            <a:ext cx="2342328" cy="576064"/>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eiryo UI" panose="020B0604030504040204" pitchFamily="50" charset="-128"/>
                <a:ea typeface="Meiryo UI" panose="020B0604030504040204" pitchFamily="50" charset="-128"/>
              </a:rPr>
              <a:t>検証</a:t>
            </a:r>
            <a:r>
              <a:rPr kumimoji="1" lang="ja-JP" altLang="en-US" b="1" dirty="0">
                <a:latin typeface="Meiryo UI" panose="020B0604030504040204" pitchFamily="50" charset="-128"/>
                <a:ea typeface="Meiryo UI" panose="020B0604030504040204" pitchFamily="50" charset="-128"/>
              </a:rPr>
              <a:t>結果への対応</a:t>
            </a:r>
          </a:p>
        </p:txBody>
      </p:sp>
      <p:sp>
        <p:nvSpPr>
          <p:cNvPr id="27" name="テキスト ボックス 26">
            <a:extLst>
              <a:ext uri="{FF2B5EF4-FFF2-40B4-BE49-F238E27FC236}">
                <a16:creationId xmlns:a16="http://schemas.microsoft.com/office/drawing/2014/main" id="{BB05ADE9-097B-4FA1-8F1A-4A98CC7A9E93}"/>
              </a:ext>
            </a:extLst>
          </p:cNvPr>
          <p:cNvSpPr txBox="1"/>
          <p:nvPr/>
        </p:nvSpPr>
        <p:spPr>
          <a:xfrm>
            <a:off x="7022580" y="4808761"/>
            <a:ext cx="4974134" cy="369332"/>
          </a:xfrm>
          <a:prstGeom prst="rect">
            <a:avLst/>
          </a:prstGeom>
          <a:solidFill>
            <a:schemeClr val="bg1"/>
          </a:solidFill>
          <a:ln>
            <a:solidFill>
              <a:schemeClr val="tx1"/>
            </a:solidFill>
          </a:ln>
        </p:spPr>
        <p:txBody>
          <a:bodyPr wrap="square" rtlCol="0">
            <a:spAutoFit/>
          </a:bodyPr>
          <a:lstStyle/>
          <a:p>
            <a:pPr marL="285750" indent="-285750" fontAlgn="ctr">
              <a:buFont typeface="Arial" panose="020B0604020202020204" pitchFamily="34" charset="0"/>
              <a:buChar char="•"/>
            </a:pPr>
            <a:r>
              <a:rPr lang="ja-JP" altLang="en-US" dirty="0">
                <a:latin typeface="Meiryo UI" panose="020B0604030504040204" pitchFamily="50" charset="-128"/>
                <a:ea typeface="Meiryo UI" panose="020B0604030504040204" pitchFamily="50" charset="-128"/>
              </a:rPr>
              <a:t>人間系で対応</a:t>
            </a:r>
            <a:endParaRPr lang="en-US" altLang="ja-JP" dirty="0">
              <a:latin typeface="Meiryo UI" panose="020B0604030504040204" pitchFamily="50" charset="-128"/>
              <a:ea typeface="Meiryo UI" panose="020B0604030504040204" pitchFamily="50" charset="-128"/>
            </a:endParaRPr>
          </a:p>
        </p:txBody>
      </p:sp>
      <p:sp>
        <p:nvSpPr>
          <p:cNvPr id="30" name="四角形: 角度付き 22">
            <a:extLst>
              <a:ext uri="{FF2B5EF4-FFF2-40B4-BE49-F238E27FC236}">
                <a16:creationId xmlns:a16="http://schemas.microsoft.com/office/drawing/2014/main" id="{4AEF3449-350A-4360-8F88-39EE81FD6C87}"/>
              </a:ext>
            </a:extLst>
          </p:cNvPr>
          <p:cNvSpPr/>
          <p:nvPr/>
        </p:nvSpPr>
        <p:spPr>
          <a:xfrm>
            <a:off x="7022580" y="2029887"/>
            <a:ext cx="4325358" cy="576064"/>
          </a:xfrm>
          <a:prstGeom prst="beve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latin typeface="Meiryo UI" panose="020B0604030504040204" pitchFamily="50" charset="-128"/>
                <a:ea typeface="Meiryo UI" panose="020B0604030504040204" pitchFamily="50" charset="-128"/>
              </a:rPr>
              <a:t>ビジネスルール検証</a:t>
            </a:r>
            <a:r>
              <a:rPr kumimoji="1" lang="ja-JP" altLang="en-US" b="1" dirty="0">
                <a:latin typeface="Meiryo UI" panose="020B0604030504040204" pitchFamily="50" charset="-128"/>
                <a:ea typeface="Meiryo UI" panose="020B0604030504040204" pitchFamily="50" charset="-128"/>
              </a:rPr>
              <a:t>結果</a:t>
            </a:r>
          </a:p>
        </p:txBody>
      </p:sp>
      <p:sp>
        <p:nvSpPr>
          <p:cNvPr id="31" name="吹き出し: 四角形 2">
            <a:extLst>
              <a:ext uri="{FF2B5EF4-FFF2-40B4-BE49-F238E27FC236}">
                <a16:creationId xmlns:a16="http://schemas.microsoft.com/office/drawing/2014/main" id="{79B4A708-2C4E-4FEA-852A-9EC6DA676EEF}"/>
              </a:ext>
            </a:extLst>
          </p:cNvPr>
          <p:cNvSpPr/>
          <p:nvPr/>
        </p:nvSpPr>
        <p:spPr>
          <a:xfrm>
            <a:off x="6800850" y="5364534"/>
            <a:ext cx="5331911" cy="897062"/>
          </a:xfrm>
          <a:prstGeom prst="wedgeRectCallout">
            <a:avLst>
              <a:gd name="adj1" fmla="val -18728"/>
              <a:gd name="adj2" fmla="val -69379"/>
            </a:avLst>
          </a:prstGeom>
          <a:solidFill>
            <a:srgbClr val="FFFFCC"/>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US" altLang="ja-JP" b="1" dirty="0">
                <a:solidFill>
                  <a:srgbClr val="0033CC"/>
                </a:solidFill>
                <a:latin typeface="Meiryo UI" panose="020B0604030504040204" pitchFamily="50" charset="-128"/>
                <a:ea typeface="Meiryo UI" panose="020B0604030504040204" pitchFamily="50" charset="-128"/>
              </a:rPr>
              <a:t>&lt;&lt;Point&gt;&gt;</a:t>
            </a:r>
          </a:p>
          <a:p>
            <a:r>
              <a:rPr lang="ja-JP" altLang="en-US" dirty="0">
                <a:solidFill>
                  <a:schemeClr val="tx1"/>
                </a:solidFill>
                <a:latin typeface="Meiryo UI" panose="020B0604030504040204" pitchFamily="50" charset="-128"/>
                <a:ea typeface="Meiryo UI" panose="020B0604030504040204" pitchFamily="50" charset="-128"/>
              </a:rPr>
              <a:t>可能ならビジネスルールを見直すが、</a:t>
            </a:r>
            <a:r>
              <a:rPr lang="ja-JP" altLang="en-US" u="sng" dirty="0">
                <a:solidFill>
                  <a:srgbClr val="FF0000"/>
                </a:solidFill>
                <a:latin typeface="Meiryo UI" panose="020B0604030504040204" pitchFamily="50" charset="-128"/>
                <a:ea typeface="Meiryo UI" panose="020B0604030504040204" pitchFamily="50" charset="-128"/>
              </a:rPr>
              <a:t>機械的な判断が難しい場合は無理にシステム対応しない</a:t>
            </a:r>
            <a:r>
              <a:rPr lang="ja-JP" altLang="en-US" dirty="0">
                <a:solidFill>
                  <a:schemeClr val="tx1"/>
                </a:solidFill>
                <a:latin typeface="Meiryo UI" panose="020B0604030504040204" pitchFamily="50" charset="-128"/>
                <a:ea typeface="Meiryo UI" panose="020B0604030504040204" pitchFamily="50" charset="-128"/>
              </a:rPr>
              <a:t>。</a:t>
            </a:r>
            <a:endParaRPr lang="en-US" altLang="ja-JP" dirty="0">
              <a:solidFill>
                <a:schemeClr val="tx1"/>
              </a:solidFill>
              <a:latin typeface="Meiryo UI" panose="020B0604030504040204" pitchFamily="50" charset="-128"/>
              <a:ea typeface="Meiryo UI" panose="020B0604030504040204" pitchFamily="50" charset="-128"/>
            </a:endParaRPr>
          </a:p>
        </p:txBody>
      </p:sp>
      <p:sp>
        <p:nvSpPr>
          <p:cNvPr id="33" name="円/楕円 12">
            <a:extLst>
              <a:ext uri="{FF2B5EF4-FFF2-40B4-BE49-F238E27FC236}">
                <a16:creationId xmlns:a16="http://schemas.microsoft.com/office/drawing/2014/main" id="{F386849B-7A1B-427C-82E1-BC904AC397F2}"/>
              </a:ext>
            </a:extLst>
          </p:cNvPr>
          <p:cNvSpPr/>
          <p:nvPr/>
        </p:nvSpPr>
        <p:spPr>
          <a:xfrm>
            <a:off x="7259782" y="3538841"/>
            <a:ext cx="1008112" cy="45322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2" name="円弧 1">
            <a:extLst>
              <a:ext uri="{FF2B5EF4-FFF2-40B4-BE49-F238E27FC236}">
                <a16:creationId xmlns:a16="http://schemas.microsoft.com/office/drawing/2014/main" id="{E1C43D83-26A5-48C0-9000-8DEEECEAB41D}"/>
              </a:ext>
            </a:extLst>
          </p:cNvPr>
          <p:cNvSpPr/>
          <p:nvPr/>
        </p:nvSpPr>
        <p:spPr>
          <a:xfrm rot="16200000">
            <a:off x="6659618" y="3739411"/>
            <a:ext cx="1200328" cy="1222021"/>
          </a:xfrm>
          <a:prstGeom prst="arc">
            <a:avLst/>
          </a:prstGeom>
          <a:ln w="571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5" name="円弧 34">
            <a:extLst>
              <a:ext uri="{FF2B5EF4-FFF2-40B4-BE49-F238E27FC236}">
                <a16:creationId xmlns:a16="http://schemas.microsoft.com/office/drawing/2014/main" id="{63D34590-5A5B-48DD-9927-331705F9FE31}"/>
              </a:ext>
            </a:extLst>
          </p:cNvPr>
          <p:cNvSpPr/>
          <p:nvPr/>
        </p:nvSpPr>
        <p:spPr>
          <a:xfrm rot="16200000" flipH="1">
            <a:off x="6497525" y="3901656"/>
            <a:ext cx="1200176" cy="897684"/>
          </a:xfrm>
          <a:prstGeom prst="arc">
            <a:avLst/>
          </a:prstGeom>
          <a:ln w="5715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latin typeface="Meiryo UI" panose="020B0604030504040204" pitchFamily="50" charset="-128"/>
              <a:ea typeface="Meiryo UI" panose="020B0604030504040204" pitchFamily="50" charset="-128"/>
            </a:endParaRPr>
          </a:p>
        </p:txBody>
      </p:sp>
      <p:sp>
        <p:nvSpPr>
          <p:cNvPr id="3" name="テキスト ボックス 2">
            <a:extLst>
              <a:ext uri="{FF2B5EF4-FFF2-40B4-BE49-F238E27FC236}">
                <a16:creationId xmlns:a16="http://schemas.microsoft.com/office/drawing/2014/main" id="{240A9B98-5827-4647-9F39-7D58F346726E}"/>
              </a:ext>
            </a:extLst>
          </p:cNvPr>
          <p:cNvSpPr txBox="1"/>
          <p:nvPr/>
        </p:nvSpPr>
        <p:spPr>
          <a:xfrm>
            <a:off x="10045539" y="3971602"/>
            <a:ext cx="1951175" cy="246221"/>
          </a:xfrm>
          <a:prstGeom prst="rect">
            <a:avLst/>
          </a:prstGeom>
          <a:noFill/>
        </p:spPr>
        <p:txBody>
          <a:bodyPr wrap="none" rtlCol="0">
            <a:spAutoFit/>
          </a:bodyPr>
          <a:lstStyle/>
          <a:p>
            <a:r>
              <a:rPr kumimoji="1" lang="en-US" altLang="ja-JP" sz="1000" dirty="0">
                <a:latin typeface="Meiryo UI" panose="020B0604030504040204" pitchFamily="50" charset="-128"/>
                <a:ea typeface="Meiryo UI" panose="020B0604030504040204" pitchFamily="50" charset="-128"/>
              </a:rPr>
              <a:t>※1:</a:t>
            </a:r>
            <a:r>
              <a:rPr kumimoji="1" lang="ja-JP" altLang="en-US" sz="1000" dirty="0">
                <a:latin typeface="Meiryo UI" panose="020B0604030504040204" pitchFamily="50" charset="-128"/>
                <a:ea typeface="Meiryo UI" panose="020B0604030504040204" pitchFamily="50" charset="-128"/>
              </a:rPr>
              <a:t>ルール不足などの場合に発生</a:t>
            </a:r>
          </a:p>
        </p:txBody>
      </p:sp>
      <p:sp>
        <p:nvSpPr>
          <p:cNvPr id="5" name="フッター プレースホルダー 4">
            <a:extLst>
              <a:ext uri="{FF2B5EF4-FFF2-40B4-BE49-F238E27FC236}">
                <a16:creationId xmlns:a16="http://schemas.microsoft.com/office/drawing/2014/main" id="{E0F33542-8421-D189-32DF-EA73EAB878E9}"/>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8EFDA90C-166F-5ED1-E61D-978B0B81A16B}"/>
              </a:ext>
            </a:extLst>
          </p:cNvPr>
          <p:cNvSpPr>
            <a:spLocks noGrp="1"/>
          </p:cNvSpPr>
          <p:nvPr>
            <p:ph type="sldNum" sz="quarter" idx="12"/>
          </p:nvPr>
        </p:nvSpPr>
        <p:spPr/>
        <p:txBody>
          <a:bodyPr/>
          <a:lstStyle/>
          <a:p>
            <a:pPr rtl="0"/>
            <a:fld id="{3A98EE3D-8CD1-4C3F-BD1C-C98C9596463C}" type="slidenum">
              <a:rPr lang="en-US" smtClean="0"/>
              <a:t>46</a:t>
            </a:fld>
            <a:endParaRPr lang="en-US" dirty="0"/>
          </a:p>
        </p:txBody>
      </p:sp>
    </p:spTree>
    <p:extLst>
      <p:ext uri="{BB962C8B-B14F-4D97-AF65-F5344CB8AC3E}">
        <p14:creationId xmlns:p14="http://schemas.microsoft.com/office/powerpoint/2010/main" val="949275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500"/>
                                        <p:tgtEl>
                                          <p:spTgt spid="30"/>
                                        </p:tgtEl>
                                      </p:cBhvr>
                                    </p:animEffect>
                                  </p:childTnLst>
                                </p:cTn>
                              </p:par>
                              <p:par>
                                <p:cTn id="25" presetID="1"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wipe(up)">
                                      <p:cBhvr>
                                        <p:cTn id="43" dur="500"/>
                                        <p:tgtEl>
                                          <p:spTgt spid="2"/>
                                        </p:tgtEl>
                                      </p:cBhvr>
                                    </p:animEffect>
                                  </p:childTnLst>
                                </p:cTn>
                              </p:par>
                            </p:childTnLst>
                          </p:cTn>
                        </p:par>
                        <p:par>
                          <p:cTn id="44" fill="hold">
                            <p:stCondLst>
                              <p:cond delay="500"/>
                            </p:stCondLst>
                            <p:childTnLst>
                              <p:par>
                                <p:cTn id="45" presetID="22" presetClass="entr" presetSubtype="1"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0" animBg="1"/>
      <p:bldP spid="17" grpId="0" animBg="1"/>
      <p:bldP spid="19" grpId="0" animBg="1"/>
      <p:bldP spid="27" grpId="0" animBg="1"/>
      <p:bldP spid="30" grpId="0" animBg="1"/>
      <p:bldP spid="31" grpId="0" animBg="1"/>
      <p:bldP spid="33" grpId="0" animBg="1"/>
      <p:bldP spid="2" grpId="0" animBg="1"/>
      <p:bldP spid="35" grpId="0" animBg="1"/>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図 34">
            <a:extLst>
              <a:ext uri="{FF2B5EF4-FFF2-40B4-BE49-F238E27FC236}">
                <a16:creationId xmlns:a16="http://schemas.microsoft.com/office/drawing/2014/main" id="{AD575B58-0583-4820-BCD4-F45D228D392E}"/>
              </a:ext>
            </a:extLst>
          </p:cNvPr>
          <p:cNvPicPr>
            <a:picLocks noChangeAspect="1"/>
          </p:cNvPicPr>
          <p:nvPr/>
        </p:nvPicPr>
        <p:blipFill>
          <a:blip r:embed="rId2"/>
          <a:stretch>
            <a:fillRect/>
          </a:stretch>
        </p:blipFill>
        <p:spPr>
          <a:xfrm>
            <a:off x="434731" y="2661945"/>
            <a:ext cx="5317100" cy="2929397"/>
          </a:xfrm>
          <a:prstGeom prst="rect">
            <a:avLst/>
          </a:prstGeom>
          <a:solidFill>
            <a:schemeClr val="bg1"/>
          </a:solidFill>
        </p:spPr>
      </p:pic>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vert="horz" lIns="91440" tIns="45720" rIns="91440" bIns="45720" rtlCol="0" anchor="b">
            <a:noAutofit/>
          </a:bodyPr>
          <a:lstStyle/>
          <a:p>
            <a:r>
              <a:rPr lang="en-US" altLang="ja-JP" sz="3600" dirty="0"/>
              <a:t>Step3</a:t>
            </a:r>
            <a:r>
              <a:rPr lang="ja-JP" altLang="en-US" sz="3600" dirty="0"/>
              <a:t>　</a:t>
            </a:r>
            <a:r>
              <a:rPr lang="en-US" altLang="ja-JP" sz="3600" dirty="0"/>
              <a:t>DQ</a:t>
            </a:r>
            <a:r>
              <a:rPr lang="ja-JP" altLang="en-US" sz="3600" dirty="0"/>
              <a:t>チェック内容の精緻化</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en-US" altLang="zh-TW" dirty="0"/>
              <a:t>DQ</a:t>
            </a:r>
            <a:r>
              <a:rPr lang="ja-JP" altLang="en-US" dirty="0"/>
              <a:t>モニタリングプロセス</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3.4DQ</a:t>
            </a:r>
            <a:r>
              <a:rPr lang="ja-JP" altLang="en-US" dirty="0"/>
              <a:t>モニタリングを定義する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lnSpcReduction="10000"/>
          </a:bodyPr>
          <a:lstStyle/>
          <a:p>
            <a:pPr>
              <a:lnSpc>
                <a:spcPct val="130000"/>
              </a:lnSpc>
              <a:spcBef>
                <a:spcPts val="0"/>
              </a:spcBef>
            </a:pPr>
            <a:r>
              <a:rPr lang="ja-JP" altLang="en-US" sz="1600" dirty="0"/>
              <a:t>①タイミング</a:t>
            </a:r>
            <a:endParaRPr lang="en-US" altLang="ja-JP" sz="1600" dirty="0"/>
          </a:p>
          <a:p>
            <a:pPr marL="266400" indent="-266400">
              <a:spcBef>
                <a:spcPts val="300"/>
              </a:spcBef>
            </a:pPr>
            <a:r>
              <a:rPr lang="ja-JP" altLang="en-US" sz="1600" dirty="0">
                <a:solidFill>
                  <a:schemeClr val="tx1"/>
                </a:solidFill>
              </a:rPr>
              <a:t>モニタリングの</a:t>
            </a:r>
            <a:r>
              <a:rPr lang="ja-JP" altLang="en-US" sz="1600" dirty="0">
                <a:solidFill>
                  <a:srgbClr val="0070C0"/>
                </a:solidFill>
              </a:rPr>
              <a:t>実施タイミング</a:t>
            </a:r>
            <a:r>
              <a:rPr lang="ja-JP" altLang="en-US" sz="1600" dirty="0">
                <a:solidFill>
                  <a:schemeClr val="tx1"/>
                </a:solidFill>
              </a:rPr>
              <a:t>を記載します。</a:t>
            </a:r>
            <a:r>
              <a:rPr lang="ja-JP" altLang="en-US" sz="1600" u="sng" dirty="0">
                <a:solidFill>
                  <a:schemeClr val="tx1"/>
                </a:solidFill>
              </a:rPr>
              <a:t>頻度（日次、もしくは月次、等）、時刻（</a:t>
            </a:r>
            <a:r>
              <a:rPr lang="en-US" altLang="ja-JP" sz="1600" u="sng" dirty="0">
                <a:solidFill>
                  <a:schemeClr val="tx1"/>
                </a:solidFill>
              </a:rPr>
              <a:t>17</a:t>
            </a:r>
            <a:r>
              <a:rPr lang="ja-JP" altLang="en-US" sz="1600" u="sng" dirty="0">
                <a:solidFill>
                  <a:schemeClr val="tx1"/>
                </a:solidFill>
              </a:rPr>
              <a:t>時、等）を考慮</a:t>
            </a:r>
            <a:r>
              <a:rPr lang="ja-JP" altLang="en-US" sz="1600" dirty="0">
                <a:solidFill>
                  <a:schemeClr val="tx1"/>
                </a:solidFill>
              </a:rPr>
              <a:t>して定義します。</a:t>
            </a:r>
            <a:endParaRPr lang="en-US" altLang="ja-JP" sz="1600" dirty="0">
              <a:solidFill>
                <a:schemeClr val="tx1"/>
              </a:solidFill>
            </a:endParaRPr>
          </a:p>
          <a:p>
            <a:pPr>
              <a:lnSpc>
                <a:spcPct val="130000"/>
              </a:lnSpc>
              <a:spcBef>
                <a:spcPts val="300"/>
              </a:spcBef>
            </a:pPr>
            <a:r>
              <a:rPr lang="ja-JP" altLang="en-US" sz="1600" dirty="0"/>
              <a:t>②測定組織</a:t>
            </a:r>
            <a:endParaRPr lang="en-US" altLang="ja-JP" sz="1600" dirty="0"/>
          </a:p>
          <a:p>
            <a:pPr marL="266400" indent="-266400">
              <a:spcBef>
                <a:spcPts val="300"/>
              </a:spcBef>
            </a:pPr>
            <a:r>
              <a:rPr lang="ja-JP" altLang="en-US" sz="1600" dirty="0">
                <a:solidFill>
                  <a:schemeClr val="tx1"/>
                </a:solidFill>
              </a:rPr>
              <a:t>モニタリングを行う</a:t>
            </a:r>
            <a:r>
              <a:rPr lang="ja-JP" altLang="en-US" sz="1600" dirty="0">
                <a:solidFill>
                  <a:srgbClr val="0070C0"/>
                </a:solidFill>
              </a:rPr>
              <a:t>組織</a:t>
            </a:r>
            <a:r>
              <a:rPr lang="ja-JP" altLang="en-US" sz="1600" dirty="0">
                <a:solidFill>
                  <a:schemeClr val="tx1"/>
                </a:solidFill>
              </a:rPr>
              <a:t>を記載します。可能であれば、担当者レベルまで具体化します。</a:t>
            </a:r>
            <a:endParaRPr lang="en-US" altLang="ja-JP" sz="1600" dirty="0">
              <a:solidFill>
                <a:schemeClr val="tx1"/>
              </a:solidFill>
            </a:endParaRPr>
          </a:p>
          <a:p>
            <a:pPr>
              <a:lnSpc>
                <a:spcPct val="130000"/>
              </a:lnSpc>
              <a:spcBef>
                <a:spcPts val="300"/>
              </a:spcBef>
            </a:pPr>
            <a:r>
              <a:rPr lang="ja-JP" altLang="en-US" sz="1600" dirty="0"/>
              <a:t>③測定方法</a:t>
            </a:r>
            <a:endParaRPr lang="en-US" altLang="ja-JP" sz="1600" dirty="0"/>
          </a:p>
          <a:p>
            <a:pPr marL="266400" indent="-266400">
              <a:spcBef>
                <a:spcPts val="300"/>
              </a:spcBef>
            </a:pPr>
            <a:r>
              <a:rPr lang="ja-JP" altLang="en-US" sz="1600" dirty="0">
                <a:solidFill>
                  <a:schemeClr val="tx1"/>
                </a:solidFill>
              </a:rPr>
              <a:t>モニタリングの具体的な</a:t>
            </a:r>
            <a:r>
              <a:rPr lang="ja-JP" altLang="en-US" sz="1600" dirty="0">
                <a:solidFill>
                  <a:srgbClr val="0070C0"/>
                </a:solidFill>
              </a:rPr>
              <a:t>作業方法</a:t>
            </a:r>
            <a:r>
              <a:rPr lang="ja-JP" altLang="en-US" sz="1600" dirty="0">
                <a:solidFill>
                  <a:schemeClr val="tx1"/>
                </a:solidFill>
              </a:rPr>
              <a:t>を定義します。</a:t>
            </a:r>
            <a:r>
              <a:rPr lang="ja-JP" altLang="en-US" sz="1600" u="sng" dirty="0">
                <a:solidFill>
                  <a:schemeClr val="tx1"/>
                </a:solidFill>
              </a:rPr>
              <a:t>抽出方法</a:t>
            </a:r>
            <a:r>
              <a:rPr lang="ja-JP" altLang="en-US" sz="1600" dirty="0">
                <a:solidFill>
                  <a:schemeClr val="tx1"/>
                </a:solidFill>
              </a:rPr>
              <a:t>（</a:t>
            </a:r>
            <a:r>
              <a:rPr lang="en-US" altLang="ja-JP" sz="1600" dirty="0">
                <a:solidFill>
                  <a:schemeClr val="tx1"/>
                </a:solidFill>
              </a:rPr>
              <a:t>XX</a:t>
            </a:r>
            <a:r>
              <a:rPr lang="ja-JP" altLang="en-US" sz="1600" dirty="0">
                <a:solidFill>
                  <a:schemeClr val="tx1"/>
                </a:solidFill>
              </a:rPr>
              <a:t>テーブルから当月分のレコードを</a:t>
            </a:r>
            <a:r>
              <a:rPr lang="en-US" altLang="ja-JP" sz="1600" dirty="0">
                <a:solidFill>
                  <a:schemeClr val="tx1"/>
                </a:solidFill>
              </a:rPr>
              <a:t>CSV</a:t>
            </a:r>
            <a:r>
              <a:rPr lang="ja-JP" altLang="en-US" sz="1600" dirty="0">
                <a:solidFill>
                  <a:schemeClr val="tx1"/>
                </a:solidFill>
              </a:rPr>
              <a:t>出力する、等）、</a:t>
            </a:r>
            <a:r>
              <a:rPr lang="ja-JP" altLang="en-US" sz="1600" u="sng" dirty="0">
                <a:solidFill>
                  <a:schemeClr val="tx1"/>
                </a:solidFill>
              </a:rPr>
              <a:t>エラーチェック方法</a:t>
            </a:r>
            <a:r>
              <a:rPr lang="ja-JP" altLang="en-US" sz="1600" dirty="0">
                <a:solidFill>
                  <a:schemeClr val="tx1"/>
                </a:solidFill>
              </a:rPr>
              <a:t>（目検でチェックする</a:t>
            </a:r>
            <a:r>
              <a:rPr lang="en-US" altLang="ja-JP" sz="1600" dirty="0">
                <a:solidFill>
                  <a:schemeClr val="tx1"/>
                </a:solidFill>
              </a:rPr>
              <a:t>or</a:t>
            </a:r>
            <a:r>
              <a:rPr lang="ja-JP" altLang="en-US" sz="1600" dirty="0">
                <a:solidFill>
                  <a:schemeClr val="tx1"/>
                </a:solidFill>
              </a:rPr>
              <a:t>チェックプログラムでチェックする、等）を記載します。</a:t>
            </a:r>
            <a:endParaRPr lang="en-US" altLang="ja-JP" sz="1600" dirty="0">
              <a:solidFill>
                <a:schemeClr val="tx1"/>
              </a:solidFill>
            </a:endParaRPr>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en-US" altLang="ja-JP" dirty="0"/>
              <a:t>DQ</a:t>
            </a:r>
            <a:r>
              <a:rPr kumimoji="1" lang="ja-JP" altLang="en-US" dirty="0"/>
              <a:t>管理対象のデータセットは、そのデータ品質を継続的にモニタリングし、品質の維持・向上を図ります。</a:t>
            </a:r>
            <a:endParaRPr kumimoji="1" lang="en-US" altLang="ja-JP" dirty="0"/>
          </a:p>
          <a:p>
            <a:r>
              <a:rPr kumimoji="1" lang="en-US" altLang="ja-JP" dirty="0"/>
              <a:t>3.4</a:t>
            </a:r>
            <a:r>
              <a:rPr kumimoji="1" lang="ja-JP" altLang="en-US" dirty="0"/>
              <a:t>では、</a:t>
            </a:r>
            <a:r>
              <a:rPr kumimoji="1" lang="en-US" altLang="ja-JP" dirty="0"/>
              <a:t>3.3</a:t>
            </a:r>
            <a:r>
              <a:rPr kumimoji="1" lang="ja-JP" altLang="en-US" dirty="0"/>
              <a:t>で決めたビジネスルールに対して、いつ（タイミング）・誰が（測定組織）、どのような方法で（測定方法）</a:t>
            </a:r>
            <a:r>
              <a:rPr kumimoji="1" lang="en-US" altLang="ja-JP" dirty="0"/>
              <a:t>DQ</a:t>
            </a:r>
            <a:r>
              <a:rPr kumimoji="1" lang="ja-JP" altLang="en-US" dirty="0"/>
              <a:t>モニタリングを行うか定義します。</a:t>
            </a:r>
            <a:endParaRPr kumimoji="1" lang="en-US" altLang="ja-JP" dirty="0"/>
          </a:p>
        </p:txBody>
      </p:sp>
      <p:sp>
        <p:nvSpPr>
          <p:cNvPr id="5" name="四角形: 角を丸くする 4">
            <a:extLst>
              <a:ext uri="{FF2B5EF4-FFF2-40B4-BE49-F238E27FC236}">
                <a16:creationId xmlns:a16="http://schemas.microsoft.com/office/drawing/2014/main" id="{8186490A-2EC9-44F4-A136-382615B40D07}"/>
              </a:ext>
            </a:extLst>
          </p:cNvPr>
          <p:cNvSpPr/>
          <p:nvPr/>
        </p:nvSpPr>
        <p:spPr>
          <a:xfrm>
            <a:off x="2238994" y="4093749"/>
            <a:ext cx="1153584" cy="149347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四角形: 角を丸くする 18">
            <a:extLst>
              <a:ext uri="{FF2B5EF4-FFF2-40B4-BE49-F238E27FC236}">
                <a16:creationId xmlns:a16="http://schemas.microsoft.com/office/drawing/2014/main" id="{FBA251EB-12DC-4059-A1E6-A0E5032EAEAE}"/>
              </a:ext>
            </a:extLst>
          </p:cNvPr>
          <p:cNvSpPr/>
          <p:nvPr/>
        </p:nvSpPr>
        <p:spPr>
          <a:xfrm>
            <a:off x="3392578" y="4097867"/>
            <a:ext cx="1185771" cy="148077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四角形: 角を丸くする 19">
            <a:extLst>
              <a:ext uri="{FF2B5EF4-FFF2-40B4-BE49-F238E27FC236}">
                <a16:creationId xmlns:a16="http://schemas.microsoft.com/office/drawing/2014/main" id="{A019655B-FEED-438A-A878-237648CDD102}"/>
              </a:ext>
            </a:extLst>
          </p:cNvPr>
          <p:cNvSpPr/>
          <p:nvPr/>
        </p:nvSpPr>
        <p:spPr>
          <a:xfrm>
            <a:off x="4578349" y="4097867"/>
            <a:ext cx="1158667" cy="1493475"/>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四角形: 角を丸くする 45">
            <a:extLst>
              <a:ext uri="{FF2B5EF4-FFF2-40B4-BE49-F238E27FC236}">
                <a16:creationId xmlns:a16="http://schemas.microsoft.com/office/drawing/2014/main" id="{95ADD7E7-3433-4319-A9B6-845634D90EDD}"/>
              </a:ext>
            </a:extLst>
          </p:cNvPr>
          <p:cNvSpPr/>
          <p:nvPr/>
        </p:nvSpPr>
        <p:spPr>
          <a:xfrm>
            <a:off x="431103" y="4093749"/>
            <a:ext cx="1802808" cy="149347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Google Shape;477;p18">
            <a:extLst>
              <a:ext uri="{FF2B5EF4-FFF2-40B4-BE49-F238E27FC236}">
                <a16:creationId xmlns:a16="http://schemas.microsoft.com/office/drawing/2014/main" id="{DAF27FC2-5763-41EF-998C-AAB12A5E0481}"/>
              </a:ext>
            </a:extLst>
          </p:cNvPr>
          <p:cNvSpPr/>
          <p:nvPr/>
        </p:nvSpPr>
        <p:spPr>
          <a:xfrm>
            <a:off x="2226565" y="2947783"/>
            <a:ext cx="1149767" cy="1101109"/>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4" name="Google Shape;477;p18">
            <a:extLst>
              <a:ext uri="{FF2B5EF4-FFF2-40B4-BE49-F238E27FC236}">
                <a16:creationId xmlns:a16="http://schemas.microsoft.com/office/drawing/2014/main" id="{155BDB6F-1BB7-4437-8EF8-FC9F94646D10}"/>
              </a:ext>
            </a:extLst>
          </p:cNvPr>
          <p:cNvSpPr/>
          <p:nvPr/>
        </p:nvSpPr>
        <p:spPr>
          <a:xfrm>
            <a:off x="2153411" y="3321717"/>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5" name="Google Shape;477;p18">
            <a:extLst>
              <a:ext uri="{FF2B5EF4-FFF2-40B4-BE49-F238E27FC236}">
                <a16:creationId xmlns:a16="http://schemas.microsoft.com/office/drawing/2014/main" id="{063BC630-EB3F-455D-9EE3-B46947A83BBE}"/>
              </a:ext>
            </a:extLst>
          </p:cNvPr>
          <p:cNvSpPr/>
          <p:nvPr/>
        </p:nvSpPr>
        <p:spPr>
          <a:xfrm>
            <a:off x="3431401" y="2947783"/>
            <a:ext cx="1146947" cy="1101109"/>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6" name="Google Shape;477;p18">
            <a:extLst>
              <a:ext uri="{FF2B5EF4-FFF2-40B4-BE49-F238E27FC236}">
                <a16:creationId xmlns:a16="http://schemas.microsoft.com/office/drawing/2014/main" id="{49FABDB4-AAC3-484D-80E4-1E14F6784285}"/>
              </a:ext>
            </a:extLst>
          </p:cNvPr>
          <p:cNvSpPr/>
          <p:nvPr/>
        </p:nvSpPr>
        <p:spPr>
          <a:xfrm>
            <a:off x="3329836" y="3297896"/>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0" name="Google Shape;477;p18">
            <a:extLst>
              <a:ext uri="{FF2B5EF4-FFF2-40B4-BE49-F238E27FC236}">
                <a16:creationId xmlns:a16="http://schemas.microsoft.com/office/drawing/2014/main" id="{115F760B-02BB-421C-ABB7-0F81DC2020A2}"/>
              </a:ext>
            </a:extLst>
          </p:cNvPr>
          <p:cNvSpPr/>
          <p:nvPr/>
        </p:nvSpPr>
        <p:spPr>
          <a:xfrm>
            <a:off x="4623033" y="2947783"/>
            <a:ext cx="1090066" cy="1101109"/>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1" name="Google Shape;477;p18">
            <a:extLst>
              <a:ext uri="{FF2B5EF4-FFF2-40B4-BE49-F238E27FC236}">
                <a16:creationId xmlns:a16="http://schemas.microsoft.com/office/drawing/2014/main" id="{8A7E8425-357D-4C6D-852E-167F0A607EEC}"/>
              </a:ext>
            </a:extLst>
          </p:cNvPr>
          <p:cNvSpPr/>
          <p:nvPr/>
        </p:nvSpPr>
        <p:spPr>
          <a:xfrm>
            <a:off x="4521467" y="3297896"/>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③</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2" name="Google Shape;486;p18">
            <a:extLst>
              <a:ext uri="{FF2B5EF4-FFF2-40B4-BE49-F238E27FC236}">
                <a16:creationId xmlns:a16="http://schemas.microsoft.com/office/drawing/2014/main" id="{F899421F-95A2-4EE0-80FD-F64D0153A3ED}"/>
              </a:ext>
            </a:extLst>
          </p:cNvPr>
          <p:cNvSpPr/>
          <p:nvPr/>
        </p:nvSpPr>
        <p:spPr>
          <a:xfrm>
            <a:off x="1477533" y="5636729"/>
            <a:ext cx="1319793" cy="376033"/>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dirty="0">
              <a:solidFill>
                <a:schemeClr val="dk1"/>
              </a:solidFill>
              <a:latin typeface="Meiryo UI" panose="020B0604030504040204" pitchFamily="50" charset="-128"/>
              <a:ea typeface="Meiryo UI" panose="020B0604030504040204" pitchFamily="50" charset="-128"/>
              <a:cs typeface="Libre Franklin"/>
              <a:sym typeface="Libre Franklin"/>
            </a:endParaRPr>
          </a:p>
        </p:txBody>
      </p:sp>
      <p:sp>
        <p:nvSpPr>
          <p:cNvPr id="33" name="Google Shape;486;p18">
            <a:extLst>
              <a:ext uri="{FF2B5EF4-FFF2-40B4-BE49-F238E27FC236}">
                <a16:creationId xmlns:a16="http://schemas.microsoft.com/office/drawing/2014/main" id="{AFC930C3-A455-4A98-A1D2-A87F22414091}"/>
              </a:ext>
            </a:extLst>
          </p:cNvPr>
          <p:cNvSpPr/>
          <p:nvPr/>
        </p:nvSpPr>
        <p:spPr>
          <a:xfrm>
            <a:off x="2815786" y="5636729"/>
            <a:ext cx="1124899" cy="376033"/>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dirty="0">
              <a:solidFill>
                <a:schemeClr val="dk1"/>
              </a:solidFill>
              <a:latin typeface="Meiryo UI" panose="020B0604030504040204" pitchFamily="50" charset="-128"/>
              <a:ea typeface="Meiryo UI" panose="020B0604030504040204" pitchFamily="50" charset="-128"/>
              <a:cs typeface="Libre Franklin"/>
              <a:sym typeface="Libre Franklin"/>
            </a:endParaRPr>
          </a:p>
        </p:txBody>
      </p:sp>
      <p:sp>
        <p:nvSpPr>
          <p:cNvPr id="34" name="Google Shape;486;p18">
            <a:extLst>
              <a:ext uri="{FF2B5EF4-FFF2-40B4-BE49-F238E27FC236}">
                <a16:creationId xmlns:a16="http://schemas.microsoft.com/office/drawing/2014/main" id="{786D3F1D-0FFD-4740-89B4-C2A54131734C}"/>
              </a:ext>
            </a:extLst>
          </p:cNvPr>
          <p:cNvSpPr/>
          <p:nvPr/>
        </p:nvSpPr>
        <p:spPr>
          <a:xfrm>
            <a:off x="4057065" y="5636729"/>
            <a:ext cx="1201079" cy="376033"/>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dirty="0">
              <a:solidFill>
                <a:schemeClr val="dk1"/>
              </a:solidFill>
              <a:latin typeface="Meiryo UI" panose="020B0604030504040204" pitchFamily="50" charset="-128"/>
              <a:ea typeface="Meiryo UI" panose="020B0604030504040204" pitchFamily="50" charset="-128"/>
              <a:cs typeface="Libre Franklin"/>
              <a:sym typeface="Libre Franklin"/>
            </a:endParaRPr>
          </a:p>
        </p:txBody>
      </p:sp>
      <p:sp>
        <p:nvSpPr>
          <p:cNvPr id="3" name="フッター プレースホルダー 2">
            <a:extLst>
              <a:ext uri="{FF2B5EF4-FFF2-40B4-BE49-F238E27FC236}">
                <a16:creationId xmlns:a16="http://schemas.microsoft.com/office/drawing/2014/main" id="{DC5B0827-93A5-A7E2-7A5A-33965A2ED2BE}"/>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 name="スライド番号プレースホルダー 3">
            <a:extLst>
              <a:ext uri="{FF2B5EF4-FFF2-40B4-BE49-F238E27FC236}">
                <a16:creationId xmlns:a16="http://schemas.microsoft.com/office/drawing/2014/main" id="{10D9670B-3BD7-8125-49A7-FAB4052BDBC1}"/>
              </a:ext>
            </a:extLst>
          </p:cNvPr>
          <p:cNvSpPr>
            <a:spLocks noGrp="1"/>
          </p:cNvSpPr>
          <p:nvPr>
            <p:ph type="sldNum" sz="quarter" idx="12"/>
          </p:nvPr>
        </p:nvSpPr>
        <p:spPr/>
        <p:txBody>
          <a:bodyPr/>
          <a:lstStyle/>
          <a:p>
            <a:pPr rtl="0"/>
            <a:fld id="{3A98EE3D-8CD1-4C3F-BD1C-C98C9596463C}" type="slidenum">
              <a:rPr lang="en-US" smtClean="0"/>
              <a:t>47</a:t>
            </a:fld>
            <a:endParaRPr lang="en-US" dirty="0"/>
          </a:p>
        </p:txBody>
      </p:sp>
    </p:spTree>
    <p:extLst>
      <p:ext uri="{BB962C8B-B14F-4D97-AF65-F5344CB8AC3E}">
        <p14:creationId xmlns:p14="http://schemas.microsoft.com/office/powerpoint/2010/main" val="162616460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68A4EE68-C681-4AB1-A0D8-D8C0B2F4CB43}"/>
              </a:ext>
            </a:extLst>
          </p:cNvPr>
          <p:cNvSpPr txBox="1"/>
          <p:nvPr/>
        </p:nvSpPr>
        <p:spPr>
          <a:xfrm>
            <a:off x="476871" y="852755"/>
            <a:ext cx="11561502" cy="954107"/>
          </a:xfrm>
          <a:prstGeom prst="rect">
            <a:avLst/>
          </a:prstGeom>
          <a:noFill/>
        </p:spPr>
        <p:txBody>
          <a:bodyPr wrap="square" rtlCol="0">
            <a:spAutoFit/>
          </a:bodyPr>
          <a:lstStyle/>
          <a:p>
            <a:r>
              <a:rPr kumimoji="1" lang="en-US" altLang="ja-JP" sz="2000" i="1" dirty="0">
                <a:solidFill>
                  <a:srgbClr val="0070C0"/>
                </a:solidFill>
                <a:latin typeface="+mn-ea"/>
              </a:rPr>
              <a:t>【</a:t>
            </a:r>
            <a:r>
              <a:rPr kumimoji="1" lang="en-US" altLang="ja-JP" sz="2000" i="1" dirty="0" err="1">
                <a:solidFill>
                  <a:srgbClr val="0070C0"/>
                </a:solidFill>
                <a:latin typeface="+mn-ea"/>
              </a:rPr>
              <a:t>Tips】DQ</a:t>
            </a:r>
            <a:r>
              <a:rPr kumimoji="1" lang="ja-JP" altLang="en-US" sz="2000" i="1" dirty="0">
                <a:solidFill>
                  <a:srgbClr val="0070C0"/>
                </a:solidFill>
                <a:latin typeface="+mn-ea"/>
              </a:rPr>
              <a:t>モニタリングの組織分担</a:t>
            </a:r>
            <a:endParaRPr kumimoji="1" lang="en-US" altLang="ja-JP" sz="2000" i="1" dirty="0">
              <a:solidFill>
                <a:srgbClr val="0070C0"/>
              </a:solidFill>
              <a:latin typeface="+mn-ea"/>
            </a:endParaRPr>
          </a:p>
          <a:p>
            <a:r>
              <a:rPr kumimoji="1" lang="en-US" altLang="ja-JP" dirty="0">
                <a:latin typeface="+mn-ea"/>
              </a:rPr>
              <a:t>DQ</a:t>
            </a:r>
            <a:r>
              <a:rPr kumimoji="1" lang="ja-JP" altLang="en-US" dirty="0">
                <a:latin typeface="+mn-ea"/>
              </a:rPr>
              <a:t>モニタリング業務は、煩雑なオペレーションを伴うことも多いため、適宜システム部門の協力を仰ぐと良いでしょう。</a:t>
            </a:r>
            <a:endParaRPr kumimoji="1" lang="en-US" altLang="ja-JP" dirty="0">
              <a:latin typeface="+mn-ea"/>
            </a:endParaRPr>
          </a:p>
          <a:p>
            <a:r>
              <a:rPr kumimoji="1" lang="ja-JP" altLang="en-US" dirty="0">
                <a:latin typeface="+mn-ea"/>
              </a:rPr>
              <a:t>ただし問題データへの判断業務（対処方法の検討）は、ビジネスや</a:t>
            </a:r>
            <a:r>
              <a:rPr kumimoji="1" lang="en-US" altLang="ja-JP" dirty="0">
                <a:latin typeface="+mn-ea"/>
              </a:rPr>
              <a:t>DQ</a:t>
            </a:r>
            <a:r>
              <a:rPr kumimoji="1" lang="ja-JP" altLang="en-US" dirty="0">
                <a:latin typeface="+mn-ea"/>
              </a:rPr>
              <a:t>要件の理解が必要なため業務担当者が行います。</a:t>
            </a:r>
          </a:p>
        </p:txBody>
      </p:sp>
      <p:sp>
        <p:nvSpPr>
          <p:cNvPr id="64" name="正方形/長方形 63">
            <a:extLst>
              <a:ext uri="{FF2B5EF4-FFF2-40B4-BE49-F238E27FC236}">
                <a16:creationId xmlns:a16="http://schemas.microsoft.com/office/drawing/2014/main" id="{10EFD60B-810A-45F1-9A26-3938C92FAB42}"/>
              </a:ext>
            </a:extLst>
          </p:cNvPr>
          <p:cNvSpPr/>
          <p:nvPr/>
        </p:nvSpPr>
        <p:spPr>
          <a:xfrm>
            <a:off x="1288044" y="2412197"/>
            <a:ext cx="2034821" cy="26005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400" dirty="0">
                <a:solidFill>
                  <a:schemeClr val="tx1"/>
                </a:solidFill>
              </a:rPr>
              <a:t>人事部（データ所有者）</a:t>
            </a:r>
          </a:p>
        </p:txBody>
      </p:sp>
      <p:sp>
        <p:nvSpPr>
          <p:cNvPr id="65" name="正方形/長方形 64">
            <a:extLst>
              <a:ext uri="{FF2B5EF4-FFF2-40B4-BE49-F238E27FC236}">
                <a16:creationId xmlns:a16="http://schemas.microsoft.com/office/drawing/2014/main" id="{2EED6AC0-BB28-4B16-BF9D-A9412649B8B7}"/>
              </a:ext>
            </a:extLst>
          </p:cNvPr>
          <p:cNvSpPr/>
          <p:nvPr/>
        </p:nvSpPr>
        <p:spPr>
          <a:xfrm>
            <a:off x="3479617" y="2402521"/>
            <a:ext cx="2032808" cy="26334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400" dirty="0">
                <a:solidFill>
                  <a:schemeClr val="tx1"/>
                </a:solidFill>
              </a:rPr>
              <a:t>教育部（データ利用者）</a:t>
            </a:r>
          </a:p>
        </p:txBody>
      </p:sp>
      <p:sp>
        <p:nvSpPr>
          <p:cNvPr id="67" name="フローチャート: 内部記憶 66">
            <a:extLst>
              <a:ext uri="{FF2B5EF4-FFF2-40B4-BE49-F238E27FC236}">
                <a16:creationId xmlns:a16="http://schemas.microsoft.com/office/drawing/2014/main" id="{BA44DCB8-CAC9-44AA-806C-32BE561817DD}"/>
              </a:ext>
            </a:extLst>
          </p:cNvPr>
          <p:cNvSpPr/>
          <p:nvPr/>
        </p:nvSpPr>
        <p:spPr>
          <a:xfrm>
            <a:off x="3793294" y="2904338"/>
            <a:ext cx="1384781" cy="855528"/>
          </a:xfrm>
          <a:prstGeom prst="flowChartInternalStorage">
            <a:avLst/>
          </a:prstGeom>
          <a:solidFill>
            <a:srgbClr val="4BACC6">
              <a:lumMod val="20000"/>
              <a:lumOff val="80000"/>
            </a:srgbClr>
          </a:solidFill>
          <a:ln w="25400" cap="flat" cmpd="sng" algn="ctr">
            <a:solidFill>
              <a:srgbClr val="4F81BD">
                <a:shade val="50000"/>
              </a:srgbClr>
            </a:solidFill>
            <a:prstDash val="solid"/>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1100" b="1"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rPr>
              <a:t>研修システム</a:t>
            </a:r>
          </a:p>
        </p:txBody>
      </p:sp>
      <p:sp>
        <p:nvSpPr>
          <p:cNvPr id="63" name="円柱 62">
            <a:extLst>
              <a:ext uri="{FF2B5EF4-FFF2-40B4-BE49-F238E27FC236}">
                <a16:creationId xmlns:a16="http://schemas.microsoft.com/office/drawing/2014/main" id="{23FE9639-A7C3-4B2E-B621-E7DF8684842D}"/>
              </a:ext>
            </a:extLst>
          </p:cNvPr>
          <p:cNvSpPr/>
          <p:nvPr/>
        </p:nvSpPr>
        <p:spPr>
          <a:xfrm>
            <a:off x="4077364" y="3403760"/>
            <a:ext cx="890569" cy="551506"/>
          </a:xfrm>
          <a:prstGeom prst="can">
            <a:avLst>
              <a:gd name="adj" fmla="val 16830"/>
            </a:avLst>
          </a:prstGeom>
          <a:solidFill>
            <a:sysClr val="window" lastClr="FFFFFF"/>
          </a:solidFill>
          <a:ln w="25400" cap="flat" cmpd="sng" algn="ctr">
            <a:solidFill>
              <a:srgbClr val="4F81BD">
                <a:shade val="50000"/>
              </a:srgbClr>
            </a:solidFill>
            <a:prstDash val="solid"/>
          </a:ln>
          <a:effectLst/>
        </p:spPr>
        <p:txBody>
          <a:bodyPr wrap="none"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社員マスタ</a:t>
            </a:r>
            <a:endParaRPr kumimoji="1" lang="en-US" altLang="ja-JP" sz="1400" b="0" i="0" u="none" strike="noStrike" kern="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kern="0" dirty="0">
                <a:solidFill>
                  <a:sysClr val="windowText" lastClr="000000"/>
                </a:solidFill>
                <a:latin typeface="Meiryo UI" panose="020B0604030504040204" pitchFamily="50" charset="-128"/>
                <a:ea typeface="Meiryo UI" panose="020B0604030504040204" pitchFamily="50" charset="-128"/>
              </a:rPr>
              <a:t>（コピー）</a:t>
            </a:r>
            <a:endParaRPr kumimoji="1" lang="ja-JP" altLang="en-US" sz="1400" b="0" i="0" u="none" strike="noStrike" kern="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endParaRPr>
          </a:p>
        </p:txBody>
      </p:sp>
      <p:sp>
        <p:nvSpPr>
          <p:cNvPr id="68" name="フローチャート: 内部記憶 67">
            <a:extLst>
              <a:ext uri="{FF2B5EF4-FFF2-40B4-BE49-F238E27FC236}">
                <a16:creationId xmlns:a16="http://schemas.microsoft.com/office/drawing/2014/main" id="{5AEC9A63-4AC2-4FAB-A3CA-76AB7C4355D7}"/>
              </a:ext>
            </a:extLst>
          </p:cNvPr>
          <p:cNvSpPr/>
          <p:nvPr/>
        </p:nvSpPr>
        <p:spPr>
          <a:xfrm>
            <a:off x="1604583" y="2905522"/>
            <a:ext cx="1384781" cy="855528"/>
          </a:xfrm>
          <a:prstGeom prst="flowChartInternalStorage">
            <a:avLst/>
          </a:prstGeom>
          <a:solidFill>
            <a:srgbClr val="4BACC6">
              <a:lumMod val="20000"/>
              <a:lumOff val="80000"/>
            </a:srgbClr>
          </a:solidFill>
          <a:ln w="25400" cap="flat" cmpd="sng" algn="ctr">
            <a:solidFill>
              <a:srgbClr val="4F81BD">
                <a:shade val="50000"/>
              </a:srgbClr>
            </a:solidFill>
            <a:prstDash val="solid"/>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b="1" kern="0" dirty="0">
                <a:solidFill>
                  <a:sysClr val="windowText" lastClr="000000"/>
                </a:solidFill>
                <a:latin typeface="Calibri" panose="020F0502020204030204"/>
                <a:ea typeface="ＭＳ Ｐゴシック" panose="020B0600070205080204" pitchFamily="50" charset="-128"/>
              </a:rPr>
              <a:t>人事</a:t>
            </a:r>
            <a:r>
              <a:rPr kumimoji="1" lang="ja-JP" altLang="en-US" sz="1100" b="1"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rPr>
              <a:t>システム</a:t>
            </a:r>
          </a:p>
        </p:txBody>
      </p:sp>
      <p:sp>
        <p:nvSpPr>
          <p:cNvPr id="69" name="円柱 68">
            <a:extLst>
              <a:ext uri="{FF2B5EF4-FFF2-40B4-BE49-F238E27FC236}">
                <a16:creationId xmlns:a16="http://schemas.microsoft.com/office/drawing/2014/main" id="{EC46C0E9-1493-4441-A9F9-97A79585F107}"/>
              </a:ext>
            </a:extLst>
          </p:cNvPr>
          <p:cNvSpPr/>
          <p:nvPr/>
        </p:nvSpPr>
        <p:spPr>
          <a:xfrm>
            <a:off x="1900629" y="3403760"/>
            <a:ext cx="890569" cy="551506"/>
          </a:xfrm>
          <a:prstGeom prst="can">
            <a:avLst>
              <a:gd name="adj" fmla="val 16830"/>
            </a:avLst>
          </a:prstGeom>
          <a:solidFill>
            <a:sysClr val="window" lastClr="FFFFFF"/>
          </a:solidFill>
          <a:ln w="25400" cap="flat" cmpd="sng" algn="ctr">
            <a:solidFill>
              <a:srgbClr val="4F81BD">
                <a:shade val="50000"/>
              </a:srgbClr>
            </a:solidFill>
            <a:prstDash val="solid"/>
          </a:ln>
          <a:effectLst/>
        </p:spPr>
        <p:txBody>
          <a:bodyPr wrap="none"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社員マスタ</a:t>
            </a:r>
          </a:p>
        </p:txBody>
      </p:sp>
      <p:sp>
        <p:nvSpPr>
          <p:cNvPr id="70" name="スマイル 69">
            <a:extLst>
              <a:ext uri="{FF2B5EF4-FFF2-40B4-BE49-F238E27FC236}">
                <a16:creationId xmlns:a16="http://schemas.microsoft.com/office/drawing/2014/main" id="{B28622C6-63DA-4930-A655-7FA671F17415}"/>
              </a:ext>
            </a:extLst>
          </p:cNvPr>
          <p:cNvSpPr/>
          <p:nvPr/>
        </p:nvSpPr>
        <p:spPr>
          <a:xfrm>
            <a:off x="4330650" y="4463584"/>
            <a:ext cx="400368" cy="408357"/>
          </a:xfrm>
          <a:prstGeom prst="smileyFace">
            <a:avLst/>
          </a:prstGeom>
          <a:solidFill>
            <a:sysClr val="window" lastClr="FFFFFF"/>
          </a:solidFill>
          <a:ln w="25400" cap="flat" cmpd="sng" algn="ctr">
            <a:solidFill>
              <a:sysClr val="windowText" lastClr="000000"/>
            </a:solidFill>
            <a:prstDash val="solid"/>
          </a:ln>
          <a:effectLst/>
        </p:spPr>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a:ln>
                <a:noFill/>
              </a:ln>
              <a:solidFill>
                <a:sysClr val="windowText" lastClr="000000"/>
              </a:solidFill>
              <a:effectLst/>
              <a:uLnTx/>
              <a:uFillTx/>
              <a:latin typeface="Calibri" panose="020F0502020204030204"/>
              <a:ea typeface="ＭＳ Ｐゴシック" panose="020B0600070205080204" pitchFamily="50" charset="-128"/>
              <a:cs typeface="+mn-cs"/>
            </a:endParaRPr>
          </a:p>
        </p:txBody>
      </p:sp>
      <p:sp>
        <p:nvSpPr>
          <p:cNvPr id="72" name="四角形: メモ 37">
            <a:extLst>
              <a:ext uri="{FF2B5EF4-FFF2-40B4-BE49-F238E27FC236}">
                <a16:creationId xmlns:a16="http://schemas.microsoft.com/office/drawing/2014/main" id="{E0638398-B779-4544-A9B7-6C6D7B1AA238}"/>
              </a:ext>
            </a:extLst>
          </p:cNvPr>
          <p:cNvSpPr/>
          <p:nvPr/>
        </p:nvSpPr>
        <p:spPr>
          <a:xfrm>
            <a:off x="4247890" y="4162300"/>
            <a:ext cx="565888" cy="231723"/>
          </a:xfrm>
          <a:prstGeom prst="foldedCorner">
            <a:avLst/>
          </a:prstGeom>
          <a:solidFill>
            <a:sysClr val="window" lastClr="FFFFFF"/>
          </a:solidFill>
          <a:ln w="25400" cap="flat" cmpd="sng" algn="ctr">
            <a:solidFill>
              <a:srgbClr val="C0504D"/>
            </a:solidFill>
            <a:prstDash val="solid"/>
          </a:ln>
          <a:effectLst/>
        </p:spPr>
        <p:txBody>
          <a:bodyPr wrap="non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rPr>
              <a:t>エラー</a:t>
            </a:r>
            <a:endParaRPr kumimoji="1" lang="en-US" altLang="ja-JP" sz="1100" b="0"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endParaRPr>
          </a:p>
        </p:txBody>
      </p:sp>
      <p:sp>
        <p:nvSpPr>
          <p:cNvPr id="73" name="矢印: 右 14">
            <a:extLst>
              <a:ext uri="{FF2B5EF4-FFF2-40B4-BE49-F238E27FC236}">
                <a16:creationId xmlns:a16="http://schemas.microsoft.com/office/drawing/2014/main" id="{B414D9FC-B09E-4F28-8ACB-B5A443897468}"/>
              </a:ext>
            </a:extLst>
          </p:cNvPr>
          <p:cNvSpPr/>
          <p:nvPr/>
        </p:nvSpPr>
        <p:spPr>
          <a:xfrm rot="5400000">
            <a:off x="4418626" y="3852750"/>
            <a:ext cx="224416" cy="331873"/>
          </a:xfrm>
          <a:prstGeom prst="rightArrow">
            <a:avLst/>
          </a:prstGeom>
          <a:solidFill>
            <a:srgbClr val="4F81BD"/>
          </a:solidFill>
          <a:ln w="25400" cap="flat" cmpd="sng" algn="ctr">
            <a:solidFill>
              <a:srgbClr val="4F81BD">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dirty="0">
              <a:ln>
                <a:noFill/>
              </a:ln>
              <a:solidFill>
                <a:sysClr val="window" lastClr="FFFFFF"/>
              </a:solidFill>
              <a:effectLst/>
              <a:uLnTx/>
              <a:uFillTx/>
              <a:latin typeface="Calibri" panose="020F0502020204030204"/>
              <a:ea typeface="ＭＳ Ｐゴシック" panose="020B0600070205080204" pitchFamily="50" charset="-128"/>
              <a:cs typeface="+mn-cs"/>
            </a:endParaRPr>
          </a:p>
        </p:txBody>
      </p:sp>
      <p:sp>
        <p:nvSpPr>
          <p:cNvPr id="74" name="スマイル 73">
            <a:extLst>
              <a:ext uri="{FF2B5EF4-FFF2-40B4-BE49-F238E27FC236}">
                <a16:creationId xmlns:a16="http://schemas.microsoft.com/office/drawing/2014/main" id="{F170F674-154F-4A66-8A32-F633DF04AC54}"/>
              </a:ext>
            </a:extLst>
          </p:cNvPr>
          <p:cNvSpPr/>
          <p:nvPr/>
        </p:nvSpPr>
        <p:spPr>
          <a:xfrm>
            <a:off x="2143977" y="4461348"/>
            <a:ext cx="396170" cy="381783"/>
          </a:xfrm>
          <a:prstGeom prst="smileyFace">
            <a:avLst/>
          </a:prstGeom>
          <a:solidFill>
            <a:sysClr val="window" lastClr="FFFFFF"/>
          </a:solidFill>
          <a:ln w="25400" cap="flat" cmpd="sng" algn="ctr">
            <a:solidFill>
              <a:sysClr val="windowText" lastClr="000000"/>
            </a:solidFill>
            <a:prstDash val="solid"/>
          </a:ln>
          <a:effectLst/>
        </p:spPr>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a:ln>
                <a:noFill/>
              </a:ln>
              <a:solidFill>
                <a:sysClr val="windowText" lastClr="000000"/>
              </a:solidFill>
              <a:effectLst/>
              <a:uLnTx/>
              <a:uFillTx/>
              <a:latin typeface="Calibri" panose="020F0502020204030204"/>
              <a:ea typeface="ＭＳ Ｐゴシック" panose="020B0600070205080204" pitchFamily="50" charset="-128"/>
              <a:cs typeface="+mn-cs"/>
            </a:endParaRPr>
          </a:p>
        </p:txBody>
      </p:sp>
      <p:cxnSp>
        <p:nvCxnSpPr>
          <p:cNvPr id="3" name="直線矢印コネクタ 2">
            <a:extLst>
              <a:ext uri="{FF2B5EF4-FFF2-40B4-BE49-F238E27FC236}">
                <a16:creationId xmlns:a16="http://schemas.microsoft.com/office/drawing/2014/main" id="{3FB43D21-37F0-4854-9C40-912ACDF45DB1}"/>
              </a:ext>
            </a:extLst>
          </p:cNvPr>
          <p:cNvCxnSpPr>
            <a:stCxn id="69" idx="4"/>
            <a:endCxn id="63" idx="2"/>
          </p:cNvCxnSpPr>
          <p:nvPr/>
        </p:nvCxnSpPr>
        <p:spPr>
          <a:xfrm>
            <a:off x="2791198" y="3679513"/>
            <a:ext cx="1286166" cy="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9" name="矢印: 右 28">
            <a:extLst>
              <a:ext uri="{FF2B5EF4-FFF2-40B4-BE49-F238E27FC236}">
                <a16:creationId xmlns:a16="http://schemas.microsoft.com/office/drawing/2014/main" id="{18EF06D4-198D-427B-809F-D57D2F618449}"/>
              </a:ext>
            </a:extLst>
          </p:cNvPr>
          <p:cNvSpPr/>
          <p:nvPr/>
        </p:nvSpPr>
        <p:spPr>
          <a:xfrm rot="10800000" flipV="1">
            <a:off x="2645421" y="4500694"/>
            <a:ext cx="1556106" cy="338414"/>
          </a:xfrm>
          <a:prstGeom prst="rightArrow">
            <a:avLst/>
          </a:prstGeom>
          <a:solidFill>
            <a:srgbClr val="4F81BD"/>
          </a:solidFill>
          <a:ln w="25400" cap="flat" cmpd="sng" algn="ctr">
            <a:solidFill>
              <a:srgbClr val="4F81BD">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kern="0" dirty="0">
                <a:solidFill>
                  <a:sysClr val="window" lastClr="FFFFFF"/>
                </a:solidFill>
                <a:latin typeface="Calibri" panose="020F0502020204030204"/>
                <a:ea typeface="ＭＳ Ｐゴシック" panose="020B0600070205080204" pitchFamily="50" charset="-128"/>
              </a:rPr>
              <a:t>修正依頼</a:t>
            </a:r>
            <a:endParaRPr kumimoji="1" lang="ja-JP" altLang="en-US" sz="1100" b="0" i="0" u="none" strike="noStrike" kern="0" cap="none" spc="0" normalizeH="0" baseline="0" noProof="0" dirty="0">
              <a:ln>
                <a:noFill/>
              </a:ln>
              <a:solidFill>
                <a:sysClr val="window" lastClr="FFFFFF"/>
              </a:solidFill>
              <a:effectLst/>
              <a:uLnTx/>
              <a:uFillTx/>
              <a:latin typeface="Calibri" panose="020F0502020204030204"/>
              <a:ea typeface="ＭＳ Ｐゴシック" panose="020B0600070205080204" pitchFamily="50" charset="-128"/>
              <a:cs typeface="+mn-cs"/>
            </a:endParaRPr>
          </a:p>
        </p:txBody>
      </p:sp>
      <p:sp>
        <p:nvSpPr>
          <p:cNvPr id="80" name="矢印: 右 14">
            <a:extLst>
              <a:ext uri="{FF2B5EF4-FFF2-40B4-BE49-F238E27FC236}">
                <a16:creationId xmlns:a16="http://schemas.microsoft.com/office/drawing/2014/main" id="{AF6ED62E-D432-4DB6-A07A-CC53C6CE5E53}"/>
              </a:ext>
            </a:extLst>
          </p:cNvPr>
          <p:cNvSpPr/>
          <p:nvPr/>
        </p:nvSpPr>
        <p:spPr>
          <a:xfrm rot="16200000" flipV="1">
            <a:off x="2186537" y="4004867"/>
            <a:ext cx="327140" cy="331873"/>
          </a:xfrm>
          <a:prstGeom prst="rightArrow">
            <a:avLst/>
          </a:prstGeom>
          <a:solidFill>
            <a:srgbClr val="4F81BD"/>
          </a:solidFill>
          <a:ln w="25400" cap="flat" cmpd="sng" algn="ctr">
            <a:solidFill>
              <a:srgbClr val="4F81BD">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dirty="0">
              <a:ln>
                <a:noFill/>
              </a:ln>
              <a:solidFill>
                <a:sysClr val="window" lastClr="FFFFFF"/>
              </a:solidFill>
              <a:effectLst/>
              <a:uLnTx/>
              <a:uFillTx/>
              <a:latin typeface="Calibri" panose="020F0502020204030204"/>
              <a:ea typeface="ＭＳ Ｐゴシック" panose="020B0600070205080204" pitchFamily="50" charset="-128"/>
              <a:cs typeface="+mn-cs"/>
            </a:endParaRPr>
          </a:p>
        </p:txBody>
      </p:sp>
      <p:sp>
        <p:nvSpPr>
          <p:cNvPr id="81" name="正方形/長方形 80">
            <a:extLst>
              <a:ext uri="{FF2B5EF4-FFF2-40B4-BE49-F238E27FC236}">
                <a16:creationId xmlns:a16="http://schemas.microsoft.com/office/drawing/2014/main" id="{1D4874B9-E844-4BA9-B536-69A9449729E9}"/>
              </a:ext>
            </a:extLst>
          </p:cNvPr>
          <p:cNvSpPr/>
          <p:nvPr/>
        </p:nvSpPr>
        <p:spPr>
          <a:xfrm>
            <a:off x="6393125" y="2402521"/>
            <a:ext cx="2034821" cy="26005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400" dirty="0">
                <a:solidFill>
                  <a:schemeClr val="tx1"/>
                </a:solidFill>
              </a:rPr>
              <a:t>人事部</a:t>
            </a:r>
          </a:p>
        </p:txBody>
      </p:sp>
      <p:sp>
        <p:nvSpPr>
          <p:cNvPr id="82" name="正方形/長方形 81">
            <a:extLst>
              <a:ext uri="{FF2B5EF4-FFF2-40B4-BE49-F238E27FC236}">
                <a16:creationId xmlns:a16="http://schemas.microsoft.com/office/drawing/2014/main" id="{8014EFED-D89F-4FFC-828A-2E59D6646ACC}"/>
              </a:ext>
            </a:extLst>
          </p:cNvPr>
          <p:cNvSpPr/>
          <p:nvPr/>
        </p:nvSpPr>
        <p:spPr>
          <a:xfrm>
            <a:off x="8584698" y="2392845"/>
            <a:ext cx="2032808" cy="263341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400" dirty="0">
                <a:solidFill>
                  <a:schemeClr val="tx1"/>
                </a:solidFill>
              </a:rPr>
              <a:t>教育部</a:t>
            </a:r>
          </a:p>
        </p:txBody>
      </p:sp>
      <p:sp>
        <p:nvSpPr>
          <p:cNvPr id="83" name="フローチャート: 内部記憶 82">
            <a:extLst>
              <a:ext uri="{FF2B5EF4-FFF2-40B4-BE49-F238E27FC236}">
                <a16:creationId xmlns:a16="http://schemas.microsoft.com/office/drawing/2014/main" id="{82AEE908-4EE5-42E9-80BB-348DD4FB7061}"/>
              </a:ext>
            </a:extLst>
          </p:cNvPr>
          <p:cNvSpPr/>
          <p:nvPr/>
        </p:nvSpPr>
        <p:spPr>
          <a:xfrm>
            <a:off x="8898375" y="2894662"/>
            <a:ext cx="1384781" cy="855528"/>
          </a:xfrm>
          <a:prstGeom prst="flowChartInternalStorage">
            <a:avLst/>
          </a:prstGeom>
          <a:solidFill>
            <a:srgbClr val="4BACC6">
              <a:lumMod val="20000"/>
              <a:lumOff val="80000"/>
            </a:srgbClr>
          </a:solidFill>
          <a:ln w="25400" cap="flat" cmpd="sng" algn="ctr">
            <a:solidFill>
              <a:srgbClr val="4F81BD">
                <a:shade val="50000"/>
              </a:srgbClr>
            </a:solidFill>
            <a:prstDash val="solid"/>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sz="1100" b="1"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rPr>
              <a:t>研修システム</a:t>
            </a:r>
          </a:p>
        </p:txBody>
      </p:sp>
      <p:sp>
        <p:nvSpPr>
          <p:cNvPr id="84" name="円柱 83">
            <a:extLst>
              <a:ext uri="{FF2B5EF4-FFF2-40B4-BE49-F238E27FC236}">
                <a16:creationId xmlns:a16="http://schemas.microsoft.com/office/drawing/2014/main" id="{641F865C-5F2F-4D31-95BE-59ED6E839151}"/>
              </a:ext>
            </a:extLst>
          </p:cNvPr>
          <p:cNvSpPr/>
          <p:nvPr/>
        </p:nvSpPr>
        <p:spPr>
          <a:xfrm>
            <a:off x="9182445" y="3394084"/>
            <a:ext cx="890569" cy="551506"/>
          </a:xfrm>
          <a:prstGeom prst="can">
            <a:avLst>
              <a:gd name="adj" fmla="val 16830"/>
            </a:avLst>
          </a:prstGeom>
          <a:solidFill>
            <a:sysClr val="window" lastClr="FFFFFF"/>
          </a:solidFill>
          <a:ln w="25400" cap="flat" cmpd="sng" algn="ctr">
            <a:solidFill>
              <a:srgbClr val="4F81BD">
                <a:shade val="50000"/>
              </a:srgbClr>
            </a:solidFill>
            <a:prstDash val="solid"/>
          </a:ln>
          <a:effectLst/>
        </p:spPr>
        <p:txBody>
          <a:bodyPr wrap="none"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社員マスタ</a:t>
            </a:r>
            <a:endParaRPr kumimoji="1" lang="en-US" altLang="ja-JP" sz="1400" b="0" i="0" u="none" strike="noStrike" kern="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kern="0" dirty="0">
                <a:solidFill>
                  <a:sysClr val="windowText" lastClr="000000"/>
                </a:solidFill>
                <a:latin typeface="Meiryo UI" panose="020B0604030504040204" pitchFamily="50" charset="-128"/>
                <a:ea typeface="Meiryo UI" panose="020B0604030504040204" pitchFamily="50" charset="-128"/>
              </a:rPr>
              <a:t>（コピー）</a:t>
            </a:r>
            <a:endParaRPr kumimoji="1" lang="ja-JP" altLang="en-US" sz="1400" b="0" i="0" u="none" strike="noStrike" kern="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endParaRPr>
          </a:p>
        </p:txBody>
      </p:sp>
      <p:sp>
        <p:nvSpPr>
          <p:cNvPr id="85" name="フローチャート: 内部記憶 84">
            <a:extLst>
              <a:ext uri="{FF2B5EF4-FFF2-40B4-BE49-F238E27FC236}">
                <a16:creationId xmlns:a16="http://schemas.microsoft.com/office/drawing/2014/main" id="{C29B17CB-AEA9-49F1-80F4-19ED6E39F176}"/>
              </a:ext>
            </a:extLst>
          </p:cNvPr>
          <p:cNvSpPr/>
          <p:nvPr/>
        </p:nvSpPr>
        <p:spPr>
          <a:xfrm>
            <a:off x="6709664" y="2895846"/>
            <a:ext cx="1384781" cy="855528"/>
          </a:xfrm>
          <a:prstGeom prst="flowChartInternalStorage">
            <a:avLst/>
          </a:prstGeom>
          <a:solidFill>
            <a:srgbClr val="4BACC6">
              <a:lumMod val="20000"/>
              <a:lumOff val="80000"/>
            </a:srgbClr>
          </a:solidFill>
          <a:ln w="25400" cap="flat" cmpd="sng" algn="ctr">
            <a:solidFill>
              <a:srgbClr val="4F81BD">
                <a:shade val="50000"/>
              </a:srgbClr>
            </a:solidFill>
            <a:prstDash val="solid"/>
          </a:ln>
          <a:effectLst/>
        </p:spPr>
        <p:txBody>
          <a:bodyPr rtlCol="0" anchor="t"/>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r>
              <a:rPr kumimoji="1" lang="ja-JP" altLang="en-US" b="1" kern="0" dirty="0">
                <a:solidFill>
                  <a:sysClr val="windowText" lastClr="000000"/>
                </a:solidFill>
                <a:latin typeface="Calibri" panose="020F0502020204030204"/>
                <a:ea typeface="ＭＳ Ｐゴシック" panose="020B0600070205080204" pitchFamily="50" charset="-128"/>
              </a:rPr>
              <a:t>人事</a:t>
            </a:r>
            <a:r>
              <a:rPr kumimoji="1" lang="ja-JP" altLang="en-US" sz="1100" b="1"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rPr>
              <a:t>システム</a:t>
            </a:r>
          </a:p>
        </p:txBody>
      </p:sp>
      <p:sp>
        <p:nvSpPr>
          <p:cNvPr id="86" name="円柱 85">
            <a:extLst>
              <a:ext uri="{FF2B5EF4-FFF2-40B4-BE49-F238E27FC236}">
                <a16:creationId xmlns:a16="http://schemas.microsoft.com/office/drawing/2014/main" id="{71A4BA0D-A89D-4958-9C9E-F029C4E135E2}"/>
              </a:ext>
            </a:extLst>
          </p:cNvPr>
          <p:cNvSpPr/>
          <p:nvPr/>
        </p:nvSpPr>
        <p:spPr>
          <a:xfrm>
            <a:off x="7005710" y="3394084"/>
            <a:ext cx="890569" cy="551506"/>
          </a:xfrm>
          <a:prstGeom prst="can">
            <a:avLst>
              <a:gd name="adj" fmla="val 16830"/>
            </a:avLst>
          </a:prstGeom>
          <a:solidFill>
            <a:sysClr val="window" lastClr="FFFFFF"/>
          </a:solidFill>
          <a:ln w="25400" cap="flat" cmpd="sng" algn="ctr">
            <a:solidFill>
              <a:srgbClr val="4F81BD">
                <a:shade val="50000"/>
              </a:srgbClr>
            </a:solidFill>
            <a:prstDash val="solid"/>
          </a:ln>
          <a:effectLst/>
        </p:spPr>
        <p:txBody>
          <a:bodyPr wrap="none"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b="0" i="0" u="none" strike="noStrike" kern="0" cap="none" spc="0" normalizeH="0" baseline="0" noProof="0" dirty="0">
                <a:ln>
                  <a:noFill/>
                </a:ln>
                <a:solidFill>
                  <a:sysClr val="windowText" lastClr="000000"/>
                </a:solidFill>
                <a:effectLst/>
                <a:uLnTx/>
                <a:uFillTx/>
                <a:latin typeface="Meiryo UI" panose="020B0604030504040204" pitchFamily="50" charset="-128"/>
                <a:ea typeface="Meiryo UI" panose="020B0604030504040204" pitchFamily="50" charset="-128"/>
              </a:rPr>
              <a:t>社員マスタ</a:t>
            </a:r>
          </a:p>
        </p:txBody>
      </p:sp>
      <p:sp>
        <p:nvSpPr>
          <p:cNvPr id="87" name="スマイル 86">
            <a:extLst>
              <a:ext uri="{FF2B5EF4-FFF2-40B4-BE49-F238E27FC236}">
                <a16:creationId xmlns:a16="http://schemas.microsoft.com/office/drawing/2014/main" id="{25A83894-16B7-4BB8-9EAF-AF5C78E4C91B}"/>
              </a:ext>
            </a:extLst>
          </p:cNvPr>
          <p:cNvSpPr/>
          <p:nvPr/>
        </p:nvSpPr>
        <p:spPr>
          <a:xfrm>
            <a:off x="9113352" y="5391891"/>
            <a:ext cx="400368" cy="408357"/>
          </a:xfrm>
          <a:prstGeom prst="smileyFace">
            <a:avLst/>
          </a:prstGeom>
          <a:solidFill>
            <a:sysClr val="window" lastClr="FFFFFF"/>
          </a:solidFill>
          <a:ln w="25400" cap="flat" cmpd="sng" algn="ctr">
            <a:solidFill>
              <a:sysClr val="windowText" lastClr="000000"/>
            </a:solidFill>
            <a:prstDash val="solid"/>
          </a:ln>
          <a:effectLst/>
        </p:spPr>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a:ln>
                <a:noFill/>
              </a:ln>
              <a:solidFill>
                <a:sysClr val="windowText" lastClr="000000"/>
              </a:solidFill>
              <a:effectLst/>
              <a:uLnTx/>
              <a:uFillTx/>
              <a:latin typeface="Calibri" panose="020F0502020204030204"/>
              <a:ea typeface="ＭＳ Ｐゴシック" panose="020B0600070205080204" pitchFamily="50" charset="-128"/>
              <a:cs typeface="+mn-cs"/>
            </a:endParaRPr>
          </a:p>
        </p:txBody>
      </p:sp>
      <p:sp>
        <p:nvSpPr>
          <p:cNvPr id="88" name="テキスト ボックス 87">
            <a:extLst>
              <a:ext uri="{FF2B5EF4-FFF2-40B4-BE49-F238E27FC236}">
                <a16:creationId xmlns:a16="http://schemas.microsoft.com/office/drawing/2014/main" id="{883A4B85-25B4-4DB1-81EF-CA91A876F2D7}"/>
              </a:ext>
            </a:extLst>
          </p:cNvPr>
          <p:cNvSpPr txBox="1"/>
          <p:nvPr/>
        </p:nvSpPr>
        <p:spPr>
          <a:xfrm>
            <a:off x="8640873" y="5758539"/>
            <a:ext cx="2032808" cy="369332"/>
          </a:xfrm>
          <a:prstGeom prst="rect">
            <a:avLst/>
          </a:prstGeom>
          <a:noFill/>
        </p:spPr>
        <p:txBody>
          <a:bodyPr wrap="square" rtlCol="0">
            <a:spAutoFit/>
          </a:bodyPr>
          <a:lstStyle/>
          <a:p>
            <a:r>
              <a:rPr kumimoji="1" lang="en-US" altLang="ja-JP" dirty="0"/>
              <a:t>SE</a:t>
            </a:r>
            <a:r>
              <a:rPr kumimoji="1" lang="ja-JP" altLang="en-US" dirty="0"/>
              <a:t>（研修システム）</a:t>
            </a:r>
            <a:endParaRPr kumimoji="1" lang="en-US" altLang="ja-JP" dirty="0"/>
          </a:p>
        </p:txBody>
      </p:sp>
      <p:sp>
        <p:nvSpPr>
          <p:cNvPr id="89" name="四角形: メモ 37">
            <a:extLst>
              <a:ext uri="{FF2B5EF4-FFF2-40B4-BE49-F238E27FC236}">
                <a16:creationId xmlns:a16="http://schemas.microsoft.com/office/drawing/2014/main" id="{4459F517-D114-4338-B7FA-FAE98DFAD947}"/>
              </a:ext>
            </a:extLst>
          </p:cNvPr>
          <p:cNvSpPr/>
          <p:nvPr/>
        </p:nvSpPr>
        <p:spPr>
          <a:xfrm>
            <a:off x="9571411" y="5492178"/>
            <a:ext cx="565888" cy="231723"/>
          </a:xfrm>
          <a:prstGeom prst="foldedCorner">
            <a:avLst/>
          </a:prstGeom>
          <a:solidFill>
            <a:sysClr val="window" lastClr="FFFFFF"/>
          </a:solidFill>
          <a:ln w="25400" cap="flat" cmpd="sng" algn="ctr">
            <a:solidFill>
              <a:srgbClr val="C0504D"/>
            </a:solidFill>
            <a:prstDash val="solid"/>
          </a:ln>
          <a:effectLst/>
        </p:spPr>
        <p:txBody>
          <a:bodyPr wrap="non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rPr>
              <a:t>エラー</a:t>
            </a:r>
            <a:endParaRPr kumimoji="1" lang="en-US" altLang="ja-JP" sz="1100" b="0"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endParaRPr>
          </a:p>
        </p:txBody>
      </p:sp>
      <p:sp>
        <p:nvSpPr>
          <p:cNvPr id="90" name="矢印: 右 14">
            <a:extLst>
              <a:ext uri="{FF2B5EF4-FFF2-40B4-BE49-F238E27FC236}">
                <a16:creationId xmlns:a16="http://schemas.microsoft.com/office/drawing/2014/main" id="{F3C7B806-F54D-4FE4-AC5E-63B780F2FA7C}"/>
              </a:ext>
            </a:extLst>
          </p:cNvPr>
          <p:cNvSpPr/>
          <p:nvPr/>
        </p:nvSpPr>
        <p:spPr>
          <a:xfrm rot="5400000">
            <a:off x="9166147" y="4472179"/>
            <a:ext cx="1501978" cy="331873"/>
          </a:xfrm>
          <a:prstGeom prst="rightArrow">
            <a:avLst/>
          </a:prstGeom>
          <a:solidFill>
            <a:srgbClr val="4F81BD"/>
          </a:solidFill>
          <a:ln w="25400" cap="flat" cmpd="sng" algn="ctr">
            <a:solidFill>
              <a:srgbClr val="4F81BD">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dirty="0">
              <a:ln>
                <a:noFill/>
              </a:ln>
              <a:solidFill>
                <a:sysClr val="window" lastClr="FFFFFF"/>
              </a:solidFill>
              <a:effectLst/>
              <a:uLnTx/>
              <a:uFillTx/>
              <a:latin typeface="Calibri" panose="020F0502020204030204"/>
              <a:ea typeface="ＭＳ Ｐゴシック" panose="020B0600070205080204" pitchFamily="50" charset="-128"/>
              <a:cs typeface="+mn-cs"/>
            </a:endParaRPr>
          </a:p>
        </p:txBody>
      </p:sp>
      <p:sp>
        <p:nvSpPr>
          <p:cNvPr id="91" name="スマイル 90">
            <a:extLst>
              <a:ext uri="{FF2B5EF4-FFF2-40B4-BE49-F238E27FC236}">
                <a16:creationId xmlns:a16="http://schemas.microsoft.com/office/drawing/2014/main" id="{723630DB-A9BD-4039-8516-5CE9B96B0AEF}"/>
              </a:ext>
            </a:extLst>
          </p:cNvPr>
          <p:cNvSpPr/>
          <p:nvPr/>
        </p:nvSpPr>
        <p:spPr>
          <a:xfrm>
            <a:off x="7725517" y="4460264"/>
            <a:ext cx="396170" cy="381783"/>
          </a:xfrm>
          <a:prstGeom prst="smileyFace">
            <a:avLst/>
          </a:prstGeom>
          <a:solidFill>
            <a:sysClr val="window" lastClr="FFFFFF"/>
          </a:solidFill>
          <a:ln w="25400" cap="flat" cmpd="sng" algn="ctr">
            <a:solidFill>
              <a:sysClr val="windowText" lastClr="000000"/>
            </a:solidFill>
            <a:prstDash val="solid"/>
          </a:ln>
          <a:effectLst/>
        </p:spPr>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a:ln>
                <a:noFill/>
              </a:ln>
              <a:solidFill>
                <a:sysClr val="windowText" lastClr="000000"/>
              </a:solidFill>
              <a:effectLst/>
              <a:uLnTx/>
              <a:uFillTx/>
              <a:latin typeface="Calibri" panose="020F0502020204030204"/>
              <a:ea typeface="ＭＳ Ｐゴシック" panose="020B0600070205080204" pitchFamily="50" charset="-128"/>
              <a:cs typeface="+mn-cs"/>
            </a:endParaRPr>
          </a:p>
        </p:txBody>
      </p:sp>
      <p:cxnSp>
        <p:nvCxnSpPr>
          <p:cNvPr id="93" name="直線矢印コネクタ 92">
            <a:extLst>
              <a:ext uri="{FF2B5EF4-FFF2-40B4-BE49-F238E27FC236}">
                <a16:creationId xmlns:a16="http://schemas.microsoft.com/office/drawing/2014/main" id="{0224C5B6-6E1C-4F35-8796-8A3D4424837D}"/>
              </a:ext>
            </a:extLst>
          </p:cNvPr>
          <p:cNvCxnSpPr>
            <a:stCxn id="86" idx="4"/>
            <a:endCxn id="84" idx="2"/>
          </p:cNvCxnSpPr>
          <p:nvPr/>
        </p:nvCxnSpPr>
        <p:spPr>
          <a:xfrm>
            <a:off x="7896279" y="3669837"/>
            <a:ext cx="1286166" cy="0"/>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5" name="矢印: 右 14">
            <a:extLst>
              <a:ext uri="{FF2B5EF4-FFF2-40B4-BE49-F238E27FC236}">
                <a16:creationId xmlns:a16="http://schemas.microsoft.com/office/drawing/2014/main" id="{98E10CFA-9878-4C9B-913A-2B8747F70DA1}"/>
              </a:ext>
            </a:extLst>
          </p:cNvPr>
          <p:cNvSpPr/>
          <p:nvPr/>
        </p:nvSpPr>
        <p:spPr>
          <a:xfrm rot="16200000" flipV="1">
            <a:off x="6788289" y="4498519"/>
            <a:ext cx="1333797" cy="331873"/>
          </a:xfrm>
          <a:prstGeom prst="rightArrow">
            <a:avLst/>
          </a:prstGeom>
          <a:solidFill>
            <a:srgbClr val="4F81BD"/>
          </a:solidFill>
          <a:ln w="25400" cap="flat" cmpd="sng" algn="ctr">
            <a:solidFill>
              <a:srgbClr val="4F81BD">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dirty="0">
              <a:ln>
                <a:noFill/>
              </a:ln>
              <a:solidFill>
                <a:sysClr val="window" lastClr="FFFFFF"/>
              </a:solidFill>
              <a:effectLst/>
              <a:uLnTx/>
              <a:uFillTx/>
              <a:latin typeface="Calibri" panose="020F0502020204030204"/>
              <a:ea typeface="ＭＳ Ｐゴシック" panose="020B0600070205080204" pitchFamily="50" charset="-128"/>
              <a:cs typeface="+mn-cs"/>
            </a:endParaRPr>
          </a:p>
        </p:txBody>
      </p:sp>
      <p:sp>
        <p:nvSpPr>
          <p:cNvPr id="96" name="正方形/長方形 95">
            <a:extLst>
              <a:ext uri="{FF2B5EF4-FFF2-40B4-BE49-F238E27FC236}">
                <a16:creationId xmlns:a16="http://schemas.microsoft.com/office/drawing/2014/main" id="{36436390-2B4B-4A16-9C80-0BD1168163D9}"/>
              </a:ext>
            </a:extLst>
          </p:cNvPr>
          <p:cNvSpPr/>
          <p:nvPr/>
        </p:nvSpPr>
        <p:spPr>
          <a:xfrm>
            <a:off x="6394130" y="5212906"/>
            <a:ext cx="4223375" cy="92886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sz="1400" dirty="0">
                <a:solidFill>
                  <a:schemeClr val="tx1"/>
                </a:solidFill>
              </a:rPr>
              <a:t>システム部</a:t>
            </a:r>
          </a:p>
        </p:txBody>
      </p:sp>
      <p:sp>
        <p:nvSpPr>
          <p:cNvPr id="97" name="スマイル 96">
            <a:extLst>
              <a:ext uri="{FF2B5EF4-FFF2-40B4-BE49-F238E27FC236}">
                <a16:creationId xmlns:a16="http://schemas.microsoft.com/office/drawing/2014/main" id="{30309A9B-32CC-43A4-ACF6-71AA7001A4E9}"/>
              </a:ext>
            </a:extLst>
          </p:cNvPr>
          <p:cNvSpPr/>
          <p:nvPr/>
        </p:nvSpPr>
        <p:spPr>
          <a:xfrm>
            <a:off x="9113042" y="4433936"/>
            <a:ext cx="400368" cy="408357"/>
          </a:xfrm>
          <a:prstGeom prst="smileyFace">
            <a:avLst/>
          </a:prstGeom>
          <a:solidFill>
            <a:sysClr val="window" lastClr="FFFFFF"/>
          </a:solidFill>
          <a:ln w="25400" cap="flat" cmpd="sng" algn="ctr">
            <a:solidFill>
              <a:sysClr val="windowText" lastClr="000000"/>
            </a:solidFill>
            <a:prstDash val="solid"/>
          </a:ln>
          <a:effectLst/>
        </p:spPr>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a:ln>
                <a:noFill/>
              </a:ln>
              <a:solidFill>
                <a:sysClr val="windowText" lastClr="000000"/>
              </a:solidFill>
              <a:effectLst/>
              <a:uLnTx/>
              <a:uFillTx/>
              <a:latin typeface="Calibri" panose="020F0502020204030204"/>
              <a:ea typeface="ＭＳ Ｐゴシック" panose="020B0600070205080204" pitchFamily="50" charset="-128"/>
              <a:cs typeface="+mn-cs"/>
            </a:endParaRPr>
          </a:p>
        </p:txBody>
      </p:sp>
      <p:sp>
        <p:nvSpPr>
          <p:cNvPr id="98" name="矢印: 右 14">
            <a:extLst>
              <a:ext uri="{FF2B5EF4-FFF2-40B4-BE49-F238E27FC236}">
                <a16:creationId xmlns:a16="http://schemas.microsoft.com/office/drawing/2014/main" id="{39687E29-B84A-4646-A89B-80CFDABB2699}"/>
              </a:ext>
            </a:extLst>
          </p:cNvPr>
          <p:cNvSpPr/>
          <p:nvPr/>
        </p:nvSpPr>
        <p:spPr>
          <a:xfrm rot="16200000" flipV="1">
            <a:off x="9092958" y="4946212"/>
            <a:ext cx="440533" cy="331873"/>
          </a:xfrm>
          <a:prstGeom prst="rightArrow">
            <a:avLst/>
          </a:prstGeom>
          <a:solidFill>
            <a:srgbClr val="4F81BD"/>
          </a:solidFill>
          <a:ln w="25400" cap="flat" cmpd="sng" algn="ctr">
            <a:solidFill>
              <a:srgbClr val="4F81BD">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dirty="0">
              <a:ln>
                <a:noFill/>
              </a:ln>
              <a:solidFill>
                <a:sysClr val="window" lastClr="FFFFFF"/>
              </a:solidFill>
              <a:effectLst/>
              <a:uLnTx/>
              <a:uFillTx/>
              <a:latin typeface="Calibri" panose="020F0502020204030204"/>
              <a:ea typeface="ＭＳ Ｐゴシック" panose="020B0600070205080204" pitchFamily="50" charset="-128"/>
              <a:cs typeface="+mn-cs"/>
            </a:endParaRPr>
          </a:p>
        </p:txBody>
      </p:sp>
      <p:sp>
        <p:nvSpPr>
          <p:cNvPr id="99" name="矢印: 右 28">
            <a:extLst>
              <a:ext uri="{FF2B5EF4-FFF2-40B4-BE49-F238E27FC236}">
                <a16:creationId xmlns:a16="http://schemas.microsoft.com/office/drawing/2014/main" id="{0D3032D0-9BC2-461E-BDC2-BCBD58AF9A00}"/>
              </a:ext>
            </a:extLst>
          </p:cNvPr>
          <p:cNvSpPr/>
          <p:nvPr/>
        </p:nvSpPr>
        <p:spPr>
          <a:xfrm rot="10800000" flipV="1">
            <a:off x="8173571" y="4503632"/>
            <a:ext cx="835703" cy="338414"/>
          </a:xfrm>
          <a:prstGeom prst="rightArrow">
            <a:avLst/>
          </a:prstGeom>
          <a:solidFill>
            <a:srgbClr val="4F81BD"/>
          </a:solidFill>
          <a:ln w="25400" cap="flat" cmpd="sng" algn="ctr">
            <a:solidFill>
              <a:srgbClr val="4F81BD">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kern="0" dirty="0">
                <a:solidFill>
                  <a:sysClr val="window" lastClr="FFFFFF"/>
                </a:solidFill>
                <a:latin typeface="Calibri" panose="020F0502020204030204"/>
                <a:ea typeface="ＭＳ Ｐゴシック" panose="020B0600070205080204" pitchFamily="50" charset="-128"/>
              </a:rPr>
              <a:t>修正依頼</a:t>
            </a:r>
            <a:endParaRPr kumimoji="1" lang="ja-JP" altLang="en-US" sz="1100" b="0" i="0" u="none" strike="noStrike" kern="0" cap="none" spc="0" normalizeH="0" baseline="0" noProof="0" dirty="0">
              <a:ln>
                <a:noFill/>
              </a:ln>
              <a:solidFill>
                <a:sysClr val="window" lastClr="FFFFFF"/>
              </a:solidFill>
              <a:effectLst/>
              <a:uLnTx/>
              <a:uFillTx/>
              <a:latin typeface="Calibri" panose="020F0502020204030204"/>
              <a:ea typeface="ＭＳ Ｐゴシック" panose="020B0600070205080204" pitchFamily="50" charset="-128"/>
              <a:cs typeface="+mn-cs"/>
            </a:endParaRPr>
          </a:p>
        </p:txBody>
      </p:sp>
      <p:sp>
        <p:nvSpPr>
          <p:cNvPr id="100" name="矢印: 右 14">
            <a:extLst>
              <a:ext uri="{FF2B5EF4-FFF2-40B4-BE49-F238E27FC236}">
                <a16:creationId xmlns:a16="http://schemas.microsoft.com/office/drawing/2014/main" id="{71F88E9B-87A9-4FA7-A389-1DC59E554187}"/>
              </a:ext>
            </a:extLst>
          </p:cNvPr>
          <p:cNvSpPr/>
          <p:nvPr/>
        </p:nvSpPr>
        <p:spPr>
          <a:xfrm rot="5400000">
            <a:off x="7719952" y="4945151"/>
            <a:ext cx="440535" cy="331873"/>
          </a:xfrm>
          <a:prstGeom prst="rightArrow">
            <a:avLst/>
          </a:prstGeom>
          <a:solidFill>
            <a:srgbClr val="4F81BD"/>
          </a:solidFill>
          <a:ln w="25400" cap="flat" cmpd="sng" algn="ctr">
            <a:solidFill>
              <a:srgbClr val="4F81BD">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dirty="0">
              <a:ln>
                <a:noFill/>
              </a:ln>
              <a:solidFill>
                <a:sysClr val="window" lastClr="FFFFFF"/>
              </a:solidFill>
              <a:effectLst/>
              <a:uLnTx/>
              <a:uFillTx/>
              <a:latin typeface="Calibri" panose="020F0502020204030204"/>
              <a:ea typeface="ＭＳ Ｐゴシック" panose="020B0600070205080204" pitchFamily="50" charset="-128"/>
              <a:cs typeface="+mn-cs"/>
            </a:endParaRPr>
          </a:p>
        </p:txBody>
      </p:sp>
      <p:sp>
        <p:nvSpPr>
          <p:cNvPr id="101" name="スマイル 100">
            <a:extLst>
              <a:ext uri="{FF2B5EF4-FFF2-40B4-BE49-F238E27FC236}">
                <a16:creationId xmlns:a16="http://schemas.microsoft.com/office/drawing/2014/main" id="{360A9DA4-67AE-4922-AF3E-41CCFB3F9B6D}"/>
              </a:ext>
            </a:extLst>
          </p:cNvPr>
          <p:cNvSpPr/>
          <p:nvPr/>
        </p:nvSpPr>
        <p:spPr>
          <a:xfrm>
            <a:off x="7250810" y="5403860"/>
            <a:ext cx="400368" cy="408357"/>
          </a:xfrm>
          <a:prstGeom prst="smileyFace">
            <a:avLst/>
          </a:prstGeom>
          <a:solidFill>
            <a:sysClr val="window" lastClr="FFFFFF"/>
          </a:solidFill>
          <a:ln w="25400" cap="flat" cmpd="sng" algn="ctr">
            <a:solidFill>
              <a:sysClr val="windowText" lastClr="000000"/>
            </a:solidFill>
            <a:prstDash val="solid"/>
          </a:ln>
          <a:effectLst/>
        </p:spPr>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a:ln>
                <a:noFill/>
              </a:ln>
              <a:solidFill>
                <a:sysClr val="windowText" lastClr="000000"/>
              </a:solidFill>
              <a:effectLst/>
              <a:uLnTx/>
              <a:uFillTx/>
              <a:latin typeface="Calibri" panose="020F0502020204030204"/>
              <a:ea typeface="ＭＳ Ｐゴシック" panose="020B0600070205080204" pitchFamily="50" charset="-128"/>
              <a:cs typeface="+mn-cs"/>
            </a:endParaRPr>
          </a:p>
        </p:txBody>
      </p:sp>
      <p:sp>
        <p:nvSpPr>
          <p:cNvPr id="102" name="四角形: メモ 27">
            <a:extLst>
              <a:ext uri="{FF2B5EF4-FFF2-40B4-BE49-F238E27FC236}">
                <a16:creationId xmlns:a16="http://schemas.microsoft.com/office/drawing/2014/main" id="{4E6B104B-8652-4A6E-948A-3AB702A83721}"/>
              </a:ext>
            </a:extLst>
          </p:cNvPr>
          <p:cNvSpPr/>
          <p:nvPr/>
        </p:nvSpPr>
        <p:spPr>
          <a:xfrm>
            <a:off x="7681700" y="5423373"/>
            <a:ext cx="517040" cy="336585"/>
          </a:xfrm>
          <a:prstGeom prst="foldedCorner">
            <a:avLst/>
          </a:prstGeom>
          <a:solidFill>
            <a:sysClr val="window" lastClr="FFFFFF"/>
          </a:solidFill>
          <a:ln w="25400" cap="flat" cmpd="sng" algn="ctr">
            <a:solidFill>
              <a:srgbClr val="C0504D"/>
            </a:solidFill>
            <a:prstDash val="solid"/>
          </a:ln>
          <a:effectLst/>
        </p:spPr>
        <p:txBody>
          <a:bodyPr wrap="non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rPr>
              <a:t>修正</a:t>
            </a:r>
            <a:endParaRPr kumimoji="1" lang="en-US" altLang="ja-JP" sz="1100" b="0"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100" b="0" i="0" u="none" strike="noStrike" kern="0" cap="none" spc="0" normalizeH="0" baseline="0" noProof="0" dirty="0">
                <a:ln>
                  <a:noFill/>
                </a:ln>
                <a:solidFill>
                  <a:sysClr val="windowText" lastClr="000000"/>
                </a:solidFill>
                <a:effectLst/>
                <a:uLnTx/>
                <a:uFillTx/>
                <a:latin typeface="Calibri" panose="020F0502020204030204"/>
                <a:ea typeface="ＭＳ Ｐゴシック" panose="020B0600070205080204" pitchFamily="50" charset="-128"/>
                <a:cs typeface="+mn-cs"/>
              </a:rPr>
              <a:t>指示書</a:t>
            </a:r>
          </a:p>
        </p:txBody>
      </p:sp>
      <p:sp>
        <p:nvSpPr>
          <p:cNvPr id="103" name="テキスト ボックス 102">
            <a:extLst>
              <a:ext uri="{FF2B5EF4-FFF2-40B4-BE49-F238E27FC236}">
                <a16:creationId xmlns:a16="http://schemas.microsoft.com/office/drawing/2014/main" id="{0EF4840C-D10D-4486-ADA7-B2C41472790C}"/>
              </a:ext>
            </a:extLst>
          </p:cNvPr>
          <p:cNvSpPr txBox="1"/>
          <p:nvPr/>
        </p:nvSpPr>
        <p:spPr>
          <a:xfrm>
            <a:off x="6608065" y="5772442"/>
            <a:ext cx="2032808" cy="369332"/>
          </a:xfrm>
          <a:prstGeom prst="rect">
            <a:avLst/>
          </a:prstGeom>
          <a:noFill/>
        </p:spPr>
        <p:txBody>
          <a:bodyPr wrap="square" rtlCol="0">
            <a:spAutoFit/>
          </a:bodyPr>
          <a:lstStyle/>
          <a:p>
            <a:r>
              <a:rPr kumimoji="1" lang="en-US" altLang="ja-JP" dirty="0"/>
              <a:t>SE</a:t>
            </a:r>
            <a:r>
              <a:rPr kumimoji="1" lang="ja-JP" altLang="en-US" dirty="0"/>
              <a:t>（人事システム）</a:t>
            </a:r>
            <a:endParaRPr kumimoji="1" lang="en-US" altLang="ja-JP" dirty="0"/>
          </a:p>
        </p:txBody>
      </p:sp>
      <p:sp>
        <p:nvSpPr>
          <p:cNvPr id="109" name="正方形/長方形 108">
            <a:extLst>
              <a:ext uri="{FF2B5EF4-FFF2-40B4-BE49-F238E27FC236}">
                <a16:creationId xmlns:a16="http://schemas.microsoft.com/office/drawing/2014/main" id="{11733411-7753-4319-B6C0-7234A8306A16}"/>
              </a:ext>
            </a:extLst>
          </p:cNvPr>
          <p:cNvSpPr/>
          <p:nvPr/>
        </p:nvSpPr>
        <p:spPr>
          <a:xfrm>
            <a:off x="10507543" y="5445191"/>
            <a:ext cx="567267" cy="3083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t>測定</a:t>
            </a:r>
          </a:p>
        </p:txBody>
      </p:sp>
      <p:sp>
        <p:nvSpPr>
          <p:cNvPr id="111" name="正方形/長方形 110">
            <a:extLst>
              <a:ext uri="{FF2B5EF4-FFF2-40B4-BE49-F238E27FC236}">
                <a16:creationId xmlns:a16="http://schemas.microsoft.com/office/drawing/2014/main" id="{5E5742F9-D6A2-44A6-AC01-AF66979A4B28}"/>
              </a:ext>
            </a:extLst>
          </p:cNvPr>
          <p:cNvSpPr/>
          <p:nvPr/>
        </p:nvSpPr>
        <p:spPr>
          <a:xfrm>
            <a:off x="5146541" y="4496972"/>
            <a:ext cx="567267" cy="3083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t>判断</a:t>
            </a:r>
          </a:p>
        </p:txBody>
      </p:sp>
      <p:sp>
        <p:nvSpPr>
          <p:cNvPr id="112" name="正方形/長方形 111">
            <a:extLst>
              <a:ext uri="{FF2B5EF4-FFF2-40B4-BE49-F238E27FC236}">
                <a16:creationId xmlns:a16="http://schemas.microsoft.com/office/drawing/2014/main" id="{FEE81336-9C7E-4E94-B035-2FB072784E59}"/>
              </a:ext>
            </a:extLst>
          </p:cNvPr>
          <p:cNvSpPr/>
          <p:nvPr/>
        </p:nvSpPr>
        <p:spPr>
          <a:xfrm>
            <a:off x="9195527" y="4079858"/>
            <a:ext cx="567267" cy="3083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t>判断</a:t>
            </a:r>
          </a:p>
        </p:txBody>
      </p:sp>
      <p:sp>
        <p:nvSpPr>
          <p:cNvPr id="113" name="正方形/長方形 112">
            <a:extLst>
              <a:ext uri="{FF2B5EF4-FFF2-40B4-BE49-F238E27FC236}">
                <a16:creationId xmlns:a16="http://schemas.microsoft.com/office/drawing/2014/main" id="{D9556A59-0F91-48FD-AE21-944E4A2E3410}"/>
              </a:ext>
            </a:extLst>
          </p:cNvPr>
          <p:cNvSpPr/>
          <p:nvPr/>
        </p:nvSpPr>
        <p:spPr>
          <a:xfrm>
            <a:off x="7948977" y="4083751"/>
            <a:ext cx="567267" cy="3083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t>判断</a:t>
            </a:r>
          </a:p>
        </p:txBody>
      </p:sp>
      <p:sp>
        <p:nvSpPr>
          <p:cNvPr id="114" name="正方形/長方形 113">
            <a:extLst>
              <a:ext uri="{FF2B5EF4-FFF2-40B4-BE49-F238E27FC236}">
                <a16:creationId xmlns:a16="http://schemas.microsoft.com/office/drawing/2014/main" id="{CF6D4527-14FA-4B1E-8EBC-AF73DA39C7C3}"/>
              </a:ext>
            </a:extLst>
          </p:cNvPr>
          <p:cNvSpPr/>
          <p:nvPr/>
        </p:nvSpPr>
        <p:spPr>
          <a:xfrm>
            <a:off x="6294281" y="5470873"/>
            <a:ext cx="567267" cy="3083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t>修正</a:t>
            </a:r>
          </a:p>
        </p:txBody>
      </p:sp>
      <p:sp>
        <p:nvSpPr>
          <p:cNvPr id="115" name="正方形/長方形 114">
            <a:extLst>
              <a:ext uri="{FF2B5EF4-FFF2-40B4-BE49-F238E27FC236}">
                <a16:creationId xmlns:a16="http://schemas.microsoft.com/office/drawing/2014/main" id="{0AEC52AE-392C-4439-9779-257C708C298E}"/>
              </a:ext>
            </a:extLst>
          </p:cNvPr>
          <p:cNvSpPr/>
          <p:nvPr/>
        </p:nvSpPr>
        <p:spPr>
          <a:xfrm>
            <a:off x="1189740" y="4517438"/>
            <a:ext cx="567267" cy="3083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t>判断</a:t>
            </a:r>
          </a:p>
        </p:txBody>
      </p:sp>
      <p:sp>
        <p:nvSpPr>
          <p:cNvPr id="116" name="正方形/長方形 115">
            <a:extLst>
              <a:ext uri="{FF2B5EF4-FFF2-40B4-BE49-F238E27FC236}">
                <a16:creationId xmlns:a16="http://schemas.microsoft.com/office/drawing/2014/main" id="{FADBB50C-35D1-4A8B-A6F5-440C5BDD548A}"/>
              </a:ext>
            </a:extLst>
          </p:cNvPr>
          <p:cNvSpPr/>
          <p:nvPr/>
        </p:nvSpPr>
        <p:spPr>
          <a:xfrm>
            <a:off x="1180124" y="4027363"/>
            <a:ext cx="567267" cy="3083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t>修正</a:t>
            </a:r>
          </a:p>
        </p:txBody>
      </p:sp>
      <p:sp>
        <p:nvSpPr>
          <p:cNvPr id="117" name="テキスト ボックス 116">
            <a:extLst>
              <a:ext uri="{FF2B5EF4-FFF2-40B4-BE49-F238E27FC236}">
                <a16:creationId xmlns:a16="http://schemas.microsoft.com/office/drawing/2014/main" id="{315694B6-E68F-4098-88A8-438CAA72D770}"/>
              </a:ext>
            </a:extLst>
          </p:cNvPr>
          <p:cNvSpPr txBox="1"/>
          <p:nvPr/>
        </p:nvSpPr>
        <p:spPr>
          <a:xfrm>
            <a:off x="1242241" y="2005167"/>
            <a:ext cx="4587570" cy="338554"/>
          </a:xfrm>
          <a:prstGeom prst="rect">
            <a:avLst/>
          </a:prstGeom>
          <a:noFill/>
        </p:spPr>
        <p:txBody>
          <a:bodyPr wrap="square" rtlCol="0">
            <a:spAutoFit/>
          </a:bodyPr>
          <a:lstStyle/>
          <a:p>
            <a:r>
              <a:rPr kumimoji="1" lang="en-US" altLang="ja-JP" sz="1600" dirty="0"/>
              <a:t>DS</a:t>
            </a:r>
            <a:r>
              <a:rPr kumimoji="1" lang="ja-JP" altLang="en-US" sz="1600" dirty="0"/>
              <a:t>がオペレーションと判断を全て行うケース</a:t>
            </a:r>
          </a:p>
        </p:txBody>
      </p:sp>
      <p:sp>
        <p:nvSpPr>
          <p:cNvPr id="118" name="テキスト ボックス 117">
            <a:extLst>
              <a:ext uri="{FF2B5EF4-FFF2-40B4-BE49-F238E27FC236}">
                <a16:creationId xmlns:a16="http://schemas.microsoft.com/office/drawing/2014/main" id="{187D17EE-3023-48FB-A466-5375BD65F314}"/>
              </a:ext>
            </a:extLst>
          </p:cNvPr>
          <p:cNvSpPr txBox="1"/>
          <p:nvPr/>
        </p:nvSpPr>
        <p:spPr>
          <a:xfrm>
            <a:off x="6290913" y="2012633"/>
            <a:ext cx="4587570" cy="338554"/>
          </a:xfrm>
          <a:prstGeom prst="rect">
            <a:avLst/>
          </a:prstGeom>
          <a:noFill/>
        </p:spPr>
        <p:txBody>
          <a:bodyPr wrap="square" rtlCol="0">
            <a:spAutoFit/>
          </a:bodyPr>
          <a:lstStyle/>
          <a:p>
            <a:r>
              <a:rPr kumimoji="1" lang="ja-JP" altLang="en-US" sz="1600" dirty="0"/>
              <a:t>オペレーションをシステム部に委ねるケース</a:t>
            </a:r>
          </a:p>
        </p:txBody>
      </p:sp>
      <p:cxnSp>
        <p:nvCxnSpPr>
          <p:cNvPr id="120" name="直線コネクタ 119">
            <a:extLst>
              <a:ext uri="{FF2B5EF4-FFF2-40B4-BE49-F238E27FC236}">
                <a16:creationId xmlns:a16="http://schemas.microsoft.com/office/drawing/2014/main" id="{5203B0C7-AB6C-4BC7-8767-D8AC742E6C0A}"/>
              </a:ext>
            </a:extLst>
          </p:cNvPr>
          <p:cNvCxnSpPr/>
          <p:nvPr/>
        </p:nvCxnSpPr>
        <p:spPr>
          <a:xfrm flipV="1">
            <a:off x="8369301" y="3394084"/>
            <a:ext cx="2366433" cy="685774"/>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直線コネクタ 120">
            <a:extLst>
              <a:ext uri="{FF2B5EF4-FFF2-40B4-BE49-F238E27FC236}">
                <a16:creationId xmlns:a16="http://schemas.microsoft.com/office/drawing/2014/main" id="{0F691F52-109F-45FD-8A43-A6FFFB98D762}"/>
              </a:ext>
            </a:extLst>
          </p:cNvPr>
          <p:cNvCxnSpPr>
            <a:cxnSpLocks/>
            <a:stCxn id="112" idx="0"/>
          </p:cNvCxnSpPr>
          <p:nvPr/>
        </p:nvCxnSpPr>
        <p:spPr>
          <a:xfrm flipV="1">
            <a:off x="9479161" y="3389774"/>
            <a:ext cx="1256573" cy="690084"/>
          </a:xfrm>
          <a:prstGeom prst="line">
            <a:avLst/>
          </a:prstGeom>
        </p:spPr>
        <p:style>
          <a:lnRef idx="1">
            <a:schemeClr val="accent1"/>
          </a:lnRef>
          <a:fillRef idx="0">
            <a:schemeClr val="accent1"/>
          </a:fillRef>
          <a:effectRef idx="0">
            <a:schemeClr val="accent1"/>
          </a:effectRef>
          <a:fontRef idx="minor">
            <a:schemeClr val="tx1"/>
          </a:fontRef>
        </p:style>
      </p:cxnSp>
      <p:sp>
        <p:nvSpPr>
          <p:cNvPr id="124" name="テキスト ボックス 123">
            <a:extLst>
              <a:ext uri="{FF2B5EF4-FFF2-40B4-BE49-F238E27FC236}">
                <a16:creationId xmlns:a16="http://schemas.microsoft.com/office/drawing/2014/main" id="{CBDC5517-2CA3-4B5C-88E9-D6187729DCCD}"/>
              </a:ext>
            </a:extLst>
          </p:cNvPr>
          <p:cNvSpPr txBox="1"/>
          <p:nvPr/>
        </p:nvSpPr>
        <p:spPr>
          <a:xfrm>
            <a:off x="10728801" y="2669519"/>
            <a:ext cx="1309572" cy="1384995"/>
          </a:xfrm>
          <a:prstGeom prst="rect">
            <a:avLst/>
          </a:prstGeom>
          <a:noFill/>
        </p:spPr>
        <p:txBody>
          <a:bodyPr wrap="square" rtlCol="0">
            <a:spAutoFit/>
          </a:bodyPr>
          <a:lstStyle/>
          <a:p>
            <a:r>
              <a:rPr kumimoji="1" lang="ja-JP" altLang="en-US" sz="1400" b="1" dirty="0">
                <a:solidFill>
                  <a:srgbClr val="FF0000"/>
                </a:solidFill>
              </a:rPr>
              <a:t>判断業務は</a:t>
            </a:r>
            <a:r>
              <a:rPr kumimoji="1" lang="en-US" altLang="ja-JP" sz="1400" b="1" dirty="0">
                <a:solidFill>
                  <a:srgbClr val="FF0000"/>
                </a:solidFill>
              </a:rPr>
              <a:t>DQ</a:t>
            </a:r>
            <a:r>
              <a:rPr kumimoji="1" lang="ja-JP" altLang="en-US" sz="1400" b="1" dirty="0">
                <a:solidFill>
                  <a:srgbClr val="FF0000"/>
                </a:solidFill>
              </a:rPr>
              <a:t>要件を把握する業務担当者が必ず行う（システム部では行わない）。</a:t>
            </a:r>
            <a:endParaRPr kumimoji="1" lang="en-US" altLang="ja-JP" sz="1400" b="1" dirty="0">
              <a:solidFill>
                <a:srgbClr val="FF0000"/>
              </a:solidFill>
            </a:endParaRPr>
          </a:p>
        </p:txBody>
      </p:sp>
      <p:sp>
        <p:nvSpPr>
          <p:cNvPr id="125" name="二等辺三角形 124">
            <a:extLst>
              <a:ext uri="{FF2B5EF4-FFF2-40B4-BE49-F238E27FC236}">
                <a16:creationId xmlns:a16="http://schemas.microsoft.com/office/drawing/2014/main" id="{3FA1FE80-2EC4-4262-BE2C-9F96539E729C}"/>
              </a:ext>
            </a:extLst>
          </p:cNvPr>
          <p:cNvSpPr/>
          <p:nvPr/>
        </p:nvSpPr>
        <p:spPr>
          <a:xfrm rot="5400000">
            <a:off x="5369914" y="3405866"/>
            <a:ext cx="1262196" cy="1716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a:extLst>
              <a:ext uri="{FF2B5EF4-FFF2-40B4-BE49-F238E27FC236}">
                <a16:creationId xmlns:a16="http://schemas.microsoft.com/office/drawing/2014/main" id="{C92EBC69-867A-4633-B275-CCF1033074FA}"/>
              </a:ext>
            </a:extLst>
          </p:cNvPr>
          <p:cNvSpPr txBox="1"/>
          <p:nvPr/>
        </p:nvSpPr>
        <p:spPr>
          <a:xfrm>
            <a:off x="3172313" y="3251381"/>
            <a:ext cx="443854" cy="369332"/>
          </a:xfrm>
          <a:prstGeom prst="rect">
            <a:avLst/>
          </a:prstGeom>
          <a:solidFill>
            <a:schemeClr val="bg1"/>
          </a:solidFill>
        </p:spPr>
        <p:txBody>
          <a:bodyPr wrap="square" rtlCol="0">
            <a:spAutoFit/>
          </a:bodyPr>
          <a:lstStyle/>
          <a:p>
            <a:pPr algn="ctr"/>
            <a:r>
              <a:rPr kumimoji="1" lang="ja-JP" altLang="en-US" b="1" dirty="0"/>
              <a:t>①</a:t>
            </a:r>
          </a:p>
        </p:txBody>
      </p:sp>
      <p:sp>
        <p:nvSpPr>
          <p:cNvPr id="58" name="テキスト ボックス 57">
            <a:extLst>
              <a:ext uri="{FF2B5EF4-FFF2-40B4-BE49-F238E27FC236}">
                <a16:creationId xmlns:a16="http://schemas.microsoft.com/office/drawing/2014/main" id="{624D6DC8-79AF-47AA-97EB-FFF59D51BFD0}"/>
              </a:ext>
            </a:extLst>
          </p:cNvPr>
          <p:cNvSpPr txBox="1"/>
          <p:nvPr/>
        </p:nvSpPr>
        <p:spPr>
          <a:xfrm>
            <a:off x="4753420" y="4007247"/>
            <a:ext cx="443854" cy="369332"/>
          </a:xfrm>
          <a:prstGeom prst="rect">
            <a:avLst/>
          </a:prstGeom>
          <a:noFill/>
        </p:spPr>
        <p:txBody>
          <a:bodyPr wrap="square" rtlCol="0">
            <a:spAutoFit/>
          </a:bodyPr>
          <a:lstStyle/>
          <a:p>
            <a:pPr algn="ctr"/>
            <a:r>
              <a:rPr kumimoji="1" lang="ja-JP" altLang="en-US" b="1" dirty="0"/>
              <a:t>②</a:t>
            </a:r>
          </a:p>
        </p:txBody>
      </p:sp>
      <p:sp>
        <p:nvSpPr>
          <p:cNvPr id="110" name="正方形/長方形 109">
            <a:extLst>
              <a:ext uri="{FF2B5EF4-FFF2-40B4-BE49-F238E27FC236}">
                <a16:creationId xmlns:a16="http://schemas.microsoft.com/office/drawing/2014/main" id="{1492FC2B-60BE-410A-A542-B8333DDBF450}"/>
              </a:ext>
            </a:extLst>
          </p:cNvPr>
          <p:cNvSpPr/>
          <p:nvPr/>
        </p:nvSpPr>
        <p:spPr>
          <a:xfrm>
            <a:off x="5142640" y="4026009"/>
            <a:ext cx="567267" cy="308365"/>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t>測定</a:t>
            </a:r>
          </a:p>
        </p:txBody>
      </p:sp>
      <p:sp>
        <p:nvSpPr>
          <p:cNvPr id="59" name="テキスト ボックス 58">
            <a:extLst>
              <a:ext uri="{FF2B5EF4-FFF2-40B4-BE49-F238E27FC236}">
                <a16:creationId xmlns:a16="http://schemas.microsoft.com/office/drawing/2014/main" id="{D85C244C-A63C-4D15-9A62-1F0D41013AC0}"/>
              </a:ext>
            </a:extLst>
          </p:cNvPr>
          <p:cNvSpPr txBox="1"/>
          <p:nvPr/>
        </p:nvSpPr>
        <p:spPr>
          <a:xfrm>
            <a:off x="4745980" y="4480647"/>
            <a:ext cx="443854" cy="369332"/>
          </a:xfrm>
          <a:prstGeom prst="rect">
            <a:avLst/>
          </a:prstGeom>
          <a:noFill/>
        </p:spPr>
        <p:txBody>
          <a:bodyPr wrap="square" rtlCol="0">
            <a:spAutoFit/>
          </a:bodyPr>
          <a:lstStyle/>
          <a:p>
            <a:pPr algn="ctr"/>
            <a:r>
              <a:rPr kumimoji="1" lang="ja-JP" altLang="en-US" b="1" dirty="0"/>
              <a:t>③</a:t>
            </a:r>
          </a:p>
        </p:txBody>
      </p:sp>
      <p:sp>
        <p:nvSpPr>
          <p:cNvPr id="60" name="テキスト ボックス 59">
            <a:extLst>
              <a:ext uri="{FF2B5EF4-FFF2-40B4-BE49-F238E27FC236}">
                <a16:creationId xmlns:a16="http://schemas.microsoft.com/office/drawing/2014/main" id="{64976A2C-44C4-46A2-9C0F-FDBE55F6D25B}"/>
              </a:ext>
            </a:extLst>
          </p:cNvPr>
          <p:cNvSpPr txBox="1"/>
          <p:nvPr/>
        </p:nvSpPr>
        <p:spPr>
          <a:xfrm>
            <a:off x="1677903" y="4488173"/>
            <a:ext cx="443854" cy="369332"/>
          </a:xfrm>
          <a:prstGeom prst="rect">
            <a:avLst/>
          </a:prstGeom>
          <a:noFill/>
        </p:spPr>
        <p:txBody>
          <a:bodyPr wrap="square" rtlCol="0">
            <a:spAutoFit/>
          </a:bodyPr>
          <a:lstStyle/>
          <a:p>
            <a:pPr algn="ctr"/>
            <a:r>
              <a:rPr kumimoji="1" lang="ja-JP" altLang="en-US" b="1" dirty="0"/>
              <a:t>④</a:t>
            </a:r>
          </a:p>
        </p:txBody>
      </p:sp>
      <p:sp>
        <p:nvSpPr>
          <p:cNvPr id="61" name="テキスト ボックス 60">
            <a:extLst>
              <a:ext uri="{FF2B5EF4-FFF2-40B4-BE49-F238E27FC236}">
                <a16:creationId xmlns:a16="http://schemas.microsoft.com/office/drawing/2014/main" id="{F68ECD28-C39B-4EA4-8FE0-8F8726945409}"/>
              </a:ext>
            </a:extLst>
          </p:cNvPr>
          <p:cNvSpPr txBox="1"/>
          <p:nvPr/>
        </p:nvSpPr>
        <p:spPr>
          <a:xfrm>
            <a:off x="1681147" y="3996880"/>
            <a:ext cx="443854" cy="369332"/>
          </a:xfrm>
          <a:prstGeom prst="rect">
            <a:avLst/>
          </a:prstGeom>
          <a:noFill/>
        </p:spPr>
        <p:txBody>
          <a:bodyPr wrap="square" rtlCol="0">
            <a:spAutoFit/>
          </a:bodyPr>
          <a:lstStyle/>
          <a:p>
            <a:pPr algn="ctr"/>
            <a:r>
              <a:rPr kumimoji="1" lang="ja-JP" altLang="en-US" b="1" dirty="0"/>
              <a:t>⑤</a:t>
            </a:r>
          </a:p>
        </p:txBody>
      </p:sp>
      <p:sp>
        <p:nvSpPr>
          <p:cNvPr id="62" name="テキスト ボックス 61">
            <a:extLst>
              <a:ext uri="{FF2B5EF4-FFF2-40B4-BE49-F238E27FC236}">
                <a16:creationId xmlns:a16="http://schemas.microsoft.com/office/drawing/2014/main" id="{793B0632-3D3B-4EDB-ADE2-FB8B8B3652C2}"/>
              </a:ext>
            </a:extLst>
          </p:cNvPr>
          <p:cNvSpPr txBox="1"/>
          <p:nvPr/>
        </p:nvSpPr>
        <p:spPr>
          <a:xfrm>
            <a:off x="8283890" y="3208454"/>
            <a:ext cx="443854" cy="369332"/>
          </a:xfrm>
          <a:prstGeom prst="rect">
            <a:avLst/>
          </a:prstGeom>
          <a:solidFill>
            <a:schemeClr val="bg1"/>
          </a:solidFill>
        </p:spPr>
        <p:txBody>
          <a:bodyPr wrap="square" rtlCol="0">
            <a:spAutoFit/>
          </a:bodyPr>
          <a:lstStyle/>
          <a:p>
            <a:pPr algn="ctr"/>
            <a:r>
              <a:rPr kumimoji="1" lang="ja-JP" altLang="en-US" b="1" dirty="0"/>
              <a:t>①</a:t>
            </a:r>
          </a:p>
        </p:txBody>
      </p:sp>
      <p:sp>
        <p:nvSpPr>
          <p:cNvPr id="66" name="テキスト ボックス 65">
            <a:extLst>
              <a:ext uri="{FF2B5EF4-FFF2-40B4-BE49-F238E27FC236}">
                <a16:creationId xmlns:a16="http://schemas.microsoft.com/office/drawing/2014/main" id="{CE095E8C-3FBD-4FA7-82D0-83C843C3C58E}"/>
              </a:ext>
            </a:extLst>
          </p:cNvPr>
          <p:cNvSpPr txBox="1"/>
          <p:nvPr/>
        </p:nvSpPr>
        <p:spPr>
          <a:xfrm>
            <a:off x="10102427" y="5421659"/>
            <a:ext cx="443854" cy="369332"/>
          </a:xfrm>
          <a:prstGeom prst="rect">
            <a:avLst/>
          </a:prstGeom>
          <a:noFill/>
        </p:spPr>
        <p:txBody>
          <a:bodyPr wrap="square" rtlCol="0">
            <a:spAutoFit/>
          </a:bodyPr>
          <a:lstStyle/>
          <a:p>
            <a:pPr algn="ctr"/>
            <a:r>
              <a:rPr kumimoji="1" lang="ja-JP" altLang="en-US" b="1" dirty="0"/>
              <a:t>②</a:t>
            </a:r>
          </a:p>
        </p:txBody>
      </p:sp>
      <p:sp>
        <p:nvSpPr>
          <p:cNvPr id="71" name="テキスト ボックス 70">
            <a:extLst>
              <a:ext uri="{FF2B5EF4-FFF2-40B4-BE49-F238E27FC236}">
                <a16:creationId xmlns:a16="http://schemas.microsoft.com/office/drawing/2014/main" id="{9CF09254-D05C-4BD7-9DBB-B474E3A8EE9F}"/>
              </a:ext>
            </a:extLst>
          </p:cNvPr>
          <p:cNvSpPr txBox="1"/>
          <p:nvPr/>
        </p:nvSpPr>
        <p:spPr>
          <a:xfrm>
            <a:off x="8799878" y="4047406"/>
            <a:ext cx="443854" cy="369332"/>
          </a:xfrm>
          <a:prstGeom prst="rect">
            <a:avLst/>
          </a:prstGeom>
          <a:noFill/>
        </p:spPr>
        <p:txBody>
          <a:bodyPr wrap="square" rtlCol="0">
            <a:spAutoFit/>
          </a:bodyPr>
          <a:lstStyle/>
          <a:p>
            <a:pPr algn="ctr"/>
            <a:r>
              <a:rPr kumimoji="1" lang="ja-JP" altLang="en-US" b="1" dirty="0"/>
              <a:t>③</a:t>
            </a:r>
          </a:p>
        </p:txBody>
      </p:sp>
      <p:sp>
        <p:nvSpPr>
          <p:cNvPr id="75" name="テキスト ボックス 74">
            <a:extLst>
              <a:ext uri="{FF2B5EF4-FFF2-40B4-BE49-F238E27FC236}">
                <a16:creationId xmlns:a16="http://schemas.microsoft.com/office/drawing/2014/main" id="{DDCBA30D-2431-4771-B0D9-DB29C392BFCA}"/>
              </a:ext>
            </a:extLst>
          </p:cNvPr>
          <p:cNvSpPr txBox="1"/>
          <p:nvPr/>
        </p:nvSpPr>
        <p:spPr>
          <a:xfrm>
            <a:off x="7566092" y="4044708"/>
            <a:ext cx="443854" cy="369332"/>
          </a:xfrm>
          <a:prstGeom prst="rect">
            <a:avLst/>
          </a:prstGeom>
          <a:noFill/>
        </p:spPr>
        <p:txBody>
          <a:bodyPr wrap="square" rtlCol="0">
            <a:spAutoFit/>
          </a:bodyPr>
          <a:lstStyle/>
          <a:p>
            <a:pPr algn="ctr"/>
            <a:r>
              <a:rPr kumimoji="1" lang="ja-JP" altLang="en-US" b="1" dirty="0"/>
              <a:t>④</a:t>
            </a:r>
          </a:p>
        </p:txBody>
      </p:sp>
      <p:sp>
        <p:nvSpPr>
          <p:cNvPr id="76" name="テキスト ボックス 75">
            <a:extLst>
              <a:ext uri="{FF2B5EF4-FFF2-40B4-BE49-F238E27FC236}">
                <a16:creationId xmlns:a16="http://schemas.microsoft.com/office/drawing/2014/main" id="{E1791549-C152-498F-BE0C-4BC9B5A4DCAE}"/>
              </a:ext>
            </a:extLst>
          </p:cNvPr>
          <p:cNvSpPr txBox="1"/>
          <p:nvPr/>
        </p:nvSpPr>
        <p:spPr>
          <a:xfrm>
            <a:off x="6843761" y="5442885"/>
            <a:ext cx="443854" cy="369332"/>
          </a:xfrm>
          <a:prstGeom prst="rect">
            <a:avLst/>
          </a:prstGeom>
          <a:noFill/>
        </p:spPr>
        <p:txBody>
          <a:bodyPr wrap="square" rtlCol="0">
            <a:spAutoFit/>
          </a:bodyPr>
          <a:lstStyle/>
          <a:p>
            <a:pPr algn="ctr"/>
            <a:r>
              <a:rPr kumimoji="1" lang="ja-JP" altLang="en-US" b="1" dirty="0"/>
              <a:t>⑤</a:t>
            </a:r>
          </a:p>
        </p:txBody>
      </p:sp>
      <p:sp>
        <p:nvSpPr>
          <p:cNvPr id="77" name="Title 1">
            <a:extLst>
              <a:ext uri="{FF2B5EF4-FFF2-40B4-BE49-F238E27FC236}">
                <a16:creationId xmlns:a16="http://schemas.microsoft.com/office/drawing/2014/main" id="{CF7859D1-3559-1173-AF52-BFC54ED6BC1E}"/>
              </a:ext>
            </a:extLst>
          </p:cNvPr>
          <p:cNvSpPr>
            <a:spLocks noGrp="1"/>
          </p:cNvSpPr>
          <p:nvPr>
            <p:ph type="title"/>
          </p:nvPr>
        </p:nvSpPr>
        <p:spPr>
          <a:xfrm>
            <a:off x="532737" y="286604"/>
            <a:ext cx="10622943" cy="504506"/>
          </a:xfrm>
        </p:spPr>
        <p:txBody>
          <a:bodyPr vert="horz" lIns="91440" tIns="45720" rIns="91440" bIns="45720" rtlCol="0" anchor="b">
            <a:noAutofit/>
          </a:bodyPr>
          <a:lstStyle/>
          <a:p>
            <a:r>
              <a:rPr lang="en-US" altLang="ja-JP" sz="3600" dirty="0"/>
              <a:t>Step3</a:t>
            </a:r>
            <a:r>
              <a:rPr lang="ja-JP" altLang="en-US" sz="3600" dirty="0"/>
              <a:t>　</a:t>
            </a:r>
            <a:r>
              <a:rPr lang="en-US" altLang="ja-JP" sz="3600" dirty="0"/>
              <a:t>DQ</a:t>
            </a:r>
            <a:r>
              <a:rPr lang="ja-JP" altLang="en-US" sz="3600" dirty="0"/>
              <a:t>チェック内容の精緻化</a:t>
            </a:r>
            <a:endParaRPr lang="en-US" sz="3600" dirty="0"/>
          </a:p>
        </p:txBody>
      </p:sp>
      <p:sp>
        <p:nvSpPr>
          <p:cNvPr id="8" name="フッター プレースホルダー 7">
            <a:extLst>
              <a:ext uri="{FF2B5EF4-FFF2-40B4-BE49-F238E27FC236}">
                <a16:creationId xmlns:a16="http://schemas.microsoft.com/office/drawing/2014/main" id="{928B3DE0-0A5D-1001-C3F6-4CCDB28C5118}"/>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10" name="スライド番号プレースホルダー 9">
            <a:extLst>
              <a:ext uri="{FF2B5EF4-FFF2-40B4-BE49-F238E27FC236}">
                <a16:creationId xmlns:a16="http://schemas.microsoft.com/office/drawing/2014/main" id="{F79103AF-C1FB-A0DD-4EC0-60407C87CAF3}"/>
              </a:ext>
            </a:extLst>
          </p:cNvPr>
          <p:cNvSpPr>
            <a:spLocks noGrp="1"/>
          </p:cNvSpPr>
          <p:nvPr>
            <p:ph type="sldNum" sz="quarter" idx="12"/>
          </p:nvPr>
        </p:nvSpPr>
        <p:spPr/>
        <p:txBody>
          <a:bodyPr/>
          <a:lstStyle/>
          <a:p>
            <a:pPr rtl="0"/>
            <a:fld id="{3A98EE3D-8CD1-4C3F-BD1C-C98C9596463C}" type="slidenum">
              <a:rPr lang="en-US" smtClean="0"/>
              <a:t>48</a:t>
            </a:fld>
            <a:endParaRPr lang="en-US" dirty="0"/>
          </a:p>
        </p:txBody>
      </p:sp>
    </p:spTree>
    <p:extLst>
      <p:ext uri="{BB962C8B-B14F-4D97-AF65-F5344CB8AC3E}">
        <p14:creationId xmlns:p14="http://schemas.microsoft.com/office/powerpoint/2010/main" val="112168895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a:extLst>
              <a:ext uri="{FF2B5EF4-FFF2-40B4-BE49-F238E27FC236}">
                <a16:creationId xmlns:a16="http://schemas.microsoft.com/office/drawing/2014/main" id="{03A127DA-972E-4818-A74C-380712935975}"/>
              </a:ext>
            </a:extLst>
          </p:cNvPr>
          <p:cNvPicPr>
            <a:picLocks noChangeAspect="1"/>
          </p:cNvPicPr>
          <p:nvPr/>
        </p:nvPicPr>
        <p:blipFill>
          <a:blip r:embed="rId2"/>
          <a:stretch>
            <a:fillRect/>
          </a:stretch>
        </p:blipFill>
        <p:spPr>
          <a:xfrm>
            <a:off x="434731" y="2696959"/>
            <a:ext cx="5302283" cy="2583163"/>
          </a:xfrm>
          <a:prstGeom prst="rect">
            <a:avLst/>
          </a:prstGeom>
          <a:solidFill>
            <a:schemeClr val="bg1"/>
          </a:solidFill>
        </p:spPr>
      </p:pic>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Step3</a:t>
            </a:r>
            <a:r>
              <a:rPr lang="ja-JP" altLang="en-US" sz="3600" dirty="0">
                <a:latin typeface="ＭＳ 明朝" panose="02020609040205080304" pitchFamily="17" charset="-128"/>
                <a:ea typeface="ＭＳ 明朝" panose="02020609040205080304" pitchFamily="17" charset="-128"/>
              </a:rPr>
              <a:t>　</a:t>
            </a:r>
            <a:r>
              <a:rPr lang="en-US" altLang="ja-JP" sz="3600" dirty="0">
                <a:solidFill>
                  <a:srgbClr val="000000">
                    <a:lumMod val="75000"/>
                    <a:lumOff val="25000"/>
                  </a:srgbClr>
                </a:solidFill>
                <a:latin typeface="ＭＳ 明朝" panose="02020609040205080304" pitchFamily="17" charset="-128"/>
                <a:ea typeface="ＭＳ 明朝" panose="02020609040205080304" pitchFamily="17" charset="-128"/>
              </a:rPr>
              <a:t>DQ</a:t>
            </a:r>
            <a:r>
              <a:rPr lang="ja-JP" altLang="en-US" sz="3600" dirty="0">
                <a:solidFill>
                  <a:srgbClr val="000000">
                    <a:lumMod val="75000"/>
                    <a:lumOff val="25000"/>
                  </a:srgbClr>
                </a:solidFill>
                <a:latin typeface="ＭＳ 明朝" panose="02020609040205080304" pitchFamily="17" charset="-128"/>
                <a:ea typeface="ＭＳ 明朝" panose="02020609040205080304" pitchFamily="17" charset="-128"/>
              </a:rPr>
              <a:t>チェック内容の精緻化</a:t>
            </a:r>
            <a:endParaRPr lang="en-US" sz="3600" dirty="0">
              <a:latin typeface="ＭＳ 明朝" panose="02020609040205080304" pitchFamily="17" charset="-128"/>
              <a:ea typeface="ＭＳ 明朝" panose="02020609040205080304" pitchFamily="17" charset="-128"/>
            </a:endParaRPr>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en-US" altLang="ja-JP" dirty="0"/>
              <a:t>SLA</a:t>
            </a:r>
            <a:r>
              <a:rPr lang="ja-JP" altLang="en-US" dirty="0"/>
              <a:t>（閾値と問題管理解決方法）</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3.5</a:t>
            </a:r>
            <a:r>
              <a:rPr lang="ja-JP" altLang="en-US" dirty="0"/>
              <a:t>モニタリングにおける</a:t>
            </a:r>
            <a:r>
              <a:rPr lang="en-US" altLang="ja-JP" dirty="0"/>
              <a:t>SLA</a:t>
            </a:r>
            <a:r>
              <a:rPr lang="ja-JP" altLang="en-US" dirty="0"/>
              <a:t>と問題解決方法を定義する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a:bodyPr>
          <a:lstStyle/>
          <a:p>
            <a:pPr>
              <a:spcBef>
                <a:spcPts val="0"/>
              </a:spcBef>
            </a:pPr>
            <a:r>
              <a:rPr lang="ja-JP" altLang="en-US" sz="1800" dirty="0">
                <a:solidFill>
                  <a:schemeClr val="tx1"/>
                </a:solidFill>
              </a:rPr>
              <a:t>①閾値（守るべき水準）</a:t>
            </a:r>
            <a:endParaRPr lang="en-US" altLang="ja-JP" sz="1800" dirty="0">
              <a:solidFill>
                <a:schemeClr val="tx1"/>
              </a:solidFill>
            </a:endParaRPr>
          </a:p>
          <a:p>
            <a:pPr marL="266400" indent="-266400">
              <a:spcBef>
                <a:spcPts val="300"/>
              </a:spcBef>
            </a:pPr>
            <a:r>
              <a:rPr lang="ja-JP" altLang="en-US" sz="1800" u="sng" dirty="0">
                <a:solidFill>
                  <a:schemeClr val="tx1"/>
                </a:solidFill>
              </a:rPr>
              <a:t>守るべきデータ品質の水準</a:t>
            </a:r>
            <a:r>
              <a:rPr lang="ja-JP" altLang="en-US" sz="1800" dirty="0">
                <a:solidFill>
                  <a:schemeClr val="tx1"/>
                </a:solidFill>
              </a:rPr>
              <a:t>を</a:t>
            </a:r>
            <a:r>
              <a:rPr lang="ja-JP" altLang="en-US" sz="1800" dirty="0">
                <a:solidFill>
                  <a:srgbClr val="0070C0"/>
                </a:solidFill>
              </a:rPr>
              <a:t>閾値</a:t>
            </a:r>
            <a:r>
              <a:rPr lang="ja-JP" altLang="en-US" sz="1800" dirty="0">
                <a:solidFill>
                  <a:schemeClr val="tx1"/>
                </a:solidFill>
              </a:rPr>
              <a:t>として設定します。閾値は、</a:t>
            </a:r>
            <a:r>
              <a:rPr lang="en-US" altLang="ja-JP" sz="1800" dirty="0">
                <a:solidFill>
                  <a:schemeClr val="tx1"/>
                </a:solidFill>
              </a:rPr>
              <a:t>DQ</a:t>
            </a:r>
            <a:r>
              <a:rPr lang="ja-JP" altLang="en-US" sz="1800" dirty="0">
                <a:solidFill>
                  <a:schemeClr val="tx1"/>
                </a:solidFill>
              </a:rPr>
              <a:t>モニタリングの</a:t>
            </a:r>
            <a:r>
              <a:rPr lang="ja-JP" altLang="en-US" sz="1800" u="sng" dirty="0">
                <a:solidFill>
                  <a:schemeClr val="tx1"/>
                </a:solidFill>
              </a:rPr>
              <a:t>エラーチェックで検出したレコード数の割合</a:t>
            </a:r>
            <a:r>
              <a:rPr lang="ja-JP" altLang="en-US" sz="1800" dirty="0">
                <a:solidFill>
                  <a:schemeClr val="tx1"/>
                </a:solidFill>
              </a:rPr>
              <a:t>（</a:t>
            </a:r>
            <a:r>
              <a:rPr lang="en-US" altLang="ja-JP" sz="1800" dirty="0">
                <a:solidFill>
                  <a:schemeClr val="tx1"/>
                </a:solidFill>
              </a:rPr>
              <a:t>95</a:t>
            </a:r>
            <a:r>
              <a:rPr lang="ja-JP" altLang="en-US" sz="1800" dirty="0">
                <a:solidFill>
                  <a:schemeClr val="tx1"/>
                </a:solidFill>
              </a:rPr>
              <a:t>％、等）を記載します。</a:t>
            </a:r>
            <a:endParaRPr lang="en-US" altLang="ja-JP" sz="1800" dirty="0">
              <a:solidFill>
                <a:schemeClr val="tx1"/>
              </a:solidFill>
            </a:endParaRPr>
          </a:p>
          <a:p>
            <a:pPr>
              <a:spcBef>
                <a:spcPts val="0"/>
              </a:spcBef>
            </a:pPr>
            <a:endParaRPr lang="en-US" altLang="ja-JP" sz="1800" dirty="0">
              <a:solidFill>
                <a:schemeClr val="tx1"/>
              </a:solidFill>
            </a:endParaRPr>
          </a:p>
          <a:p>
            <a:pPr>
              <a:spcBef>
                <a:spcPts val="0"/>
              </a:spcBef>
            </a:pPr>
            <a:r>
              <a:rPr lang="ja-JP" altLang="en-US" sz="1800" dirty="0">
                <a:solidFill>
                  <a:schemeClr val="tx1"/>
                </a:solidFill>
              </a:rPr>
              <a:t>②問題管理 解決方法</a:t>
            </a:r>
            <a:endParaRPr lang="en-US" altLang="ja-JP" sz="1800" dirty="0">
              <a:solidFill>
                <a:schemeClr val="tx1"/>
              </a:solidFill>
            </a:endParaRPr>
          </a:p>
          <a:p>
            <a:pPr marL="266400" indent="-266400">
              <a:spcBef>
                <a:spcPts val="300"/>
              </a:spcBef>
            </a:pPr>
            <a:r>
              <a:rPr lang="ja-JP" altLang="en-US" sz="1800" dirty="0">
                <a:solidFill>
                  <a:schemeClr val="tx1"/>
                </a:solidFill>
              </a:rPr>
              <a:t>閾値を下回った際の</a:t>
            </a:r>
            <a:r>
              <a:rPr lang="ja-JP" altLang="en-US" sz="1800" dirty="0">
                <a:solidFill>
                  <a:srgbClr val="0070C0"/>
                </a:solidFill>
              </a:rPr>
              <a:t>問題解決方法</a:t>
            </a:r>
            <a:r>
              <a:rPr lang="ja-JP" altLang="en-US" sz="1800" dirty="0">
                <a:solidFill>
                  <a:schemeClr val="tx1"/>
                </a:solidFill>
              </a:rPr>
              <a:t>を定義します。場合によってはエラー内容に応じて、複数の解決方法を検討します。</a:t>
            </a:r>
            <a:endParaRPr lang="en-US" altLang="ja-JP" sz="1800" dirty="0">
              <a:solidFill>
                <a:schemeClr val="tx1"/>
              </a:solidFill>
            </a:endParaRPr>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646331"/>
          </a:xfrm>
          <a:prstGeom prst="rect">
            <a:avLst/>
          </a:prstGeom>
          <a:noFill/>
        </p:spPr>
        <p:txBody>
          <a:bodyPr wrap="square" rtlCol="0">
            <a:spAutoFit/>
          </a:bodyPr>
          <a:lstStyle/>
          <a:p>
            <a:r>
              <a:rPr kumimoji="1" lang="en-US" altLang="ja-JP" dirty="0"/>
              <a:t>DQ</a:t>
            </a:r>
            <a:r>
              <a:rPr kumimoji="1" lang="ja-JP" altLang="en-US" dirty="0"/>
              <a:t>モニタリングにおいて、守るべきデータ品質の水準を閾値として設定します。</a:t>
            </a:r>
            <a:endParaRPr kumimoji="1" lang="en-US" altLang="ja-JP" dirty="0"/>
          </a:p>
          <a:p>
            <a:r>
              <a:rPr kumimoji="1" lang="ja-JP" altLang="en-US" dirty="0"/>
              <a:t>また、その閾値を下回ってデータ品質が低下した際の問題解決方法を定義します。</a:t>
            </a:r>
            <a:endParaRPr kumimoji="1" lang="en-US" altLang="ja-JP" dirty="0"/>
          </a:p>
        </p:txBody>
      </p:sp>
      <p:sp>
        <p:nvSpPr>
          <p:cNvPr id="5" name="四角形: 角を丸くする 4">
            <a:extLst>
              <a:ext uri="{FF2B5EF4-FFF2-40B4-BE49-F238E27FC236}">
                <a16:creationId xmlns:a16="http://schemas.microsoft.com/office/drawing/2014/main" id="{8186490A-2EC9-44F4-A136-382615B40D07}"/>
              </a:ext>
            </a:extLst>
          </p:cNvPr>
          <p:cNvSpPr/>
          <p:nvPr/>
        </p:nvSpPr>
        <p:spPr>
          <a:xfrm>
            <a:off x="1997075" y="4017433"/>
            <a:ext cx="1376363" cy="123878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四角形: 角を丸くする 18">
            <a:extLst>
              <a:ext uri="{FF2B5EF4-FFF2-40B4-BE49-F238E27FC236}">
                <a16:creationId xmlns:a16="http://schemas.microsoft.com/office/drawing/2014/main" id="{FBA251EB-12DC-4059-A1E6-A0E5032EAEAE}"/>
              </a:ext>
            </a:extLst>
          </p:cNvPr>
          <p:cNvSpPr/>
          <p:nvPr/>
        </p:nvSpPr>
        <p:spPr>
          <a:xfrm>
            <a:off x="3373439" y="4017433"/>
            <a:ext cx="1376364" cy="123878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四角形: 角を丸くする 24">
            <a:extLst>
              <a:ext uri="{FF2B5EF4-FFF2-40B4-BE49-F238E27FC236}">
                <a16:creationId xmlns:a16="http://schemas.microsoft.com/office/drawing/2014/main" id="{A0B1AD1D-D81E-4C75-9108-46DA755742F9}"/>
              </a:ext>
            </a:extLst>
          </p:cNvPr>
          <p:cNvSpPr/>
          <p:nvPr/>
        </p:nvSpPr>
        <p:spPr>
          <a:xfrm>
            <a:off x="434732" y="4017433"/>
            <a:ext cx="1562343" cy="1262689"/>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右中かっこ 2">
            <a:extLst>
              <a:ext uri="{FF2B5EF4-FFF2-40B4-BE49-F238E27FC236}">
                <a16:creationId xmlns:a16="http://schemas.microsoft.com/office/drawing/2014/main" id="{A2CA89BF-2F47-44DA-BAB6-FFF4A9FA4FA9}"/>
              </a:ext>
            </a:extLst>
          </p:cNvPr>
          <p:cNvSpPr/>
          <p:nvPr/>
        </p:nvSpPr>
        <p:spPr>
          <a:xfrm rot="5400000">
            <a:off x="5169144" y="4931231"/>
            <a:ext cx="145181" cy="990558"/>
          </a:xfrm>
          <a:prstGeom prst="rightBrace">
            <a:avLst>
              <a:gd name="adj1" fmla="val 44782"/>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0" name="テキスト ボックス 29">
            <a:extLst>
              <a:ext uri="{FF2B5EF4-FFF2-40B4-BE49-F238E27FC236}">
                <a16:creationId xmlns:a16="http://schemas.microsoft.com/office/drawing/2014/main" id="{790EE561-E908-4077-B682-20726B5DE69D}"/>
              </a:ext>
            </a:extLst>
          </p:cNvPr>
          <p:cNvSpPr txBox="1"/>
          <p:nvPr/>
        </p:nvSpPr>
        <p:spPr>
          <a:xfrm>
            <a:off x="4657649" y="5511013"/>
            <a:ext cx="1309572" cy="307777"/>
          </a:xfrm>
          <a:prstGeom prst="rect">
            <a:avLst/>
          </a:prstGeom>
          <a:noFill/>
        </p:spPr>
        <p:txBody>
          <a:bodyPr wrap="square" rtlCol="0">
            <a:spAutoFit/>
          </a:bodyPr>
          <a:lstStyle/>
          <a:p>
            <a:r>
              <a:rPr kumimoji="1" lang="ja-JP" altLang="en-US" sz="1400" b="1" dirty="0">
                <a:solidFill>
                  <a:srgbClr val="FF0000"/>
                </a:solidFill>
              </a:rPr>
              <a:t>次頁</a:t>
            </a:r>
            <a:r>
              <a:rPr kumimoji="1" lang="en-US" altLang="ja-JP" sz="1400" b="1" dirty="0">
                <a:solidFill>
                  <a:srgbClr val="FF0000"/>
                </a:solidFill>
              </a:rPr>
              <a:t>TIPS</a:t>
            </a:r>
            <a:r>
              <a:rPr kumimoji="1" lang="ja-JP" altLang="en-US" sz="1400" b="1" dirty="0">
                <a:solidFill>
                  <a:srgbClr val="FF0000"/>
                </a:solidFill>
              </a:rPr>
              <a:t>参照</a:t>
            </a:r>
            <a:endParaRPr kumimoji="1" lang="en-US" altLang="ja-JP" sz="1400" b="1" dirty="0">
              <a:solidFill>
                <a:srgbClr val="FF0000"/>
              </a:solidFill>
            </a:endParaRPr>
          </a:p>
        </p:txBody>
      </p:sp>
      <p:sp>
        <p:nvSpPr>
          <p:cNvPr id="22" name="Google Shape;477;p18">
            <a:extLst>
              <a:ext uri="{FF2B5EF4-FFF2-40B4-BE49-F238E27FC236}">
                <a16:creationId xmlns:a16="http://schemas.microsoft.com/office/drawing/2014/main" id="{1E265946-C207-44E1-A65D-04099DE7B5B3}"/>
              </a:ext>
            </a:extLst>
          </p:cNvPr>
          <p:cNvSpPr/>
          <p:nvPr/>
        </p:nvSpPr>
        <p:spPr>
          <a:xfrm>
            <a:off x="1982725" y="2737866"/>
            <a:ext cx="1376363" cy="1205770"/>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4" name="Google Shape;477;p18">
            <a:extLst>
              <a:ext uri="{FF2B5EF4-FFF2-40B4-BE49-F238E27FC236}">
                <a16:creationId xmlns:a16="http://schemas.microsoft.com/office/drawing/2014/main" id="{294F9940-4158-45D5-B915-5448BAF03BBB}"/>
              </a:ext>
            </a:extLst>
          </p:cNvPr>
          <p:cNvSpPr/>
          <p:nvPr/>
        </p:nvSpPr>
        <p:spPr>
          <a:xfrm>
            <a:off x="1909571" y="3316519"/>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9" name="Google Shape;477;p18">
            <a:extLst>
              <a:ext uri="{FF2B5EF4-FFF2-40B4-BE49-F238E27FC236}">
                <a16:creationId xmlns:a16="http://schemas.microsoft.com/office/drawing/2014/main" id="{23F03D84-BB02-44DC-BC53-D8682A133130}"/>
              </a:ext>
            </a:extLst>
          </p:cNvPr>
          <p:cNvSpPr/>
          <p:nvPr/>
        </p:nvSpPr>
        <p:spPr>
          <a:xfrm>
            <a:off x="3373438" y="2737866"/>
            <a:ext cx="1371759" cy="1205770"/>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1" name="Google Shape;477;p18">
            <a:extLst>
              <a:ext uri="{FF2B5EF4-FFF2-40B4-BE49-F238E27FC236}">
                <a16:creationId xmlns:a16="http://schemas.microsoft.com/office/drawing/2014/main" id="{6D990E9C-7944-47AC-8088-CAA4CC2F8C27}"/>
              </a:ext>
            </a:extLst>
          </p:cNvPr>
          <p:cNvSpPr/>
          <p:nvPr/>
        </p:nvSpPr>
        <p:spPr>
          <a:xfrm>
            <a:off x="3271873" y="3292698"/>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2" name="Google Shape;486;p18">
            <a:extLst>
              <a:ext uri="{FF2B5EF4-FFF2-40B4-BE49-F238E27FC236}">
                <a16:creationId xmlns:a16="http://schemas.microsoft.com/office/drawing/2014/main" id="{EB48005E-A7AF-4C3A-A6DB-11179831660B}"/>
              </a:ext>
            </a:extLst>
          </p:cNvPr>
          <p:cNvSpPr/>
          <p:nvPr/>
        </p:nvSpPr>
        <p:spPr>
          <a:xfrm>
            <a:off x="1200245" y="5302578"/>
            <a:ext cx="1497241" cy="376033"/>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dirty="0">
              <a:solidFill>
                <a:schemeClr val="dk1"/>
              </a:solidFill>
              <a:latin typeface="Meiryo UI" panose="020B0604030504040204" pitchFamily="50" charset="-128"/>
              <a:ea typeface="Meiryo UI" panose="020B0604030504040204" pitchFamily="50" charset="-128"/>
              <a:cs typeface="Libre Franklin"/>
              <a:sym typeface="Libre Franklin"/>
            </a:endParaRPr>
          </a:p>
        </p:txBody>
      </p:sp>
      <p:sp>
        <p:nvSpPr>
          <p:cNvPr id="33" name="Google Shape;486;p18">
            <a:extLst>
              <a:ext uri="{FF2B5EF4-FFF2-40B4-BE49-F238E27FC236}">
                <a16:creationId xmlns:a16="http://schemas.microsoft.com/office/drawing/2014/main" id="{F633F517-FB80-439A-85A4-DD893D9ECF04}"/>
              </a:ext>
            </a:extLst>
          </p:cNvPr>
          <p:cNvSpPr/>
          <p:nvPr/>
        </p:nvSpPr>
        <p:spPr>
          <a:xfrm>
            <a:off x="2724354" y="5302578"/>
            <a:ext cx="1497241" cy="376033"/>
          </a:xfrm>
          <a:prstGeom prst="curvedUpArrow">
            <a:avLst>
              <a:gd name="adj1" fmla="val 25000"/>
              <a:gd name="adj2" fmla="val 50000"/>
              <a:gd name="adj3" fmla="val 25000"/>
            </a:avLst>
          </a:prstGeom>
          <a:solidFill>
            <a:srgbClr val="00B0F0"/>
          </a:solidFill>
          <a:ln w="15875" cap="flat" cmpd="sng">
            <a:solidFill>
              <a:srgbClr val="00B0F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00" dirty="0">
              <a:solidFill>
                <a:schemeClr val="dk1"/>
              </a:solidFill>
              <a:latin typeface="Meiryo UI" panose="020B0604030504040204" pitchFamily="50" charset="-128"/>
              <a:ea typeface="Meiryo UI" panose="020B0604030504040204" pitchFamily="50" charset="-128"/>
              <a:cs typeface="Libre Franklin"/>
              <a:sym typeface="Libre Franklin"/>
            </a:endParaRPr>
          </a:p>
        </p:txBody>
      </p:sp>
      <p:sp>
        <p:nvSpPr>
          <p:cNvPr id="4" name="フッター プレースホルダー 3">
            <a:extLst>
              <a:ext uri="{FF2B5EF4-FFF2-40B4-BE49-F238E27FC236}">
                <a16:creationId xmlns:a16="http://schemas.microsoft.com/office/drawing/2014/main" id="{901253AF-3395-52A1-C9A4-0D736860E561}"/>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7" name="スライド番号プレースホルダー 6">
            <a:extLst>
              <a:ext uri="{FF2B5EF4-FFF2-40B4-BE49-F238E27FC236}">
                <a16:creationId xmlns:a16="http://schemas.microsoft.com/office/drawing/2014/main" id="{FEA3A55D-012A-5572-C498-578055CBD812}"/>
              </a:ext>
            </a:extLst>
          </p:cNvPr>
          <p:cNvSpPr>
            <a:spLocks noGrp="1"/>
          </p:cNvSpPr>
          <p:nvPr>
            <p:ph type="sldNum" sz="quarter" idx="12"/>
          </p:nvPr>
        </p:nvSpPr>
        <p:spPr/>
        <p:txBody>
          <a:bodyPr/>
          <a:lstStyle/>
          <a:p>
            <a:pPr rtl="0"/>
            <a:fld id="{3A98EE3D-8CD1-4C3F-BD1C-C98C9596463C}" type="slidenum">
              <a:rPr lang="en-US" smtClean="0"/>
              <a:t>49</a:t>
            </a:fld>
            <a:endParaRPr lang="en-US" dirty="0"/>
          </a:p>
        </p:txBody>
      </p:sp>
    </p:spTree>
    <p:extLst>
      <p:ext uri="{BB962C8B-B14F-4D97-AF65-F5344CB8AC3E}">
        <p14:creationId xmlns:p14="http://schemas.microsoft.com/office/powerpoint/2010/main" val="2074499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0">
            <a:extLst>
              <a:ext uri="{FF2B5EF4-FFF2-40B4-BE49-F238E27FC236}">
                <a16:creationId xmlns:a16="http://schemas.microsoft.com/office/drawing/2014/main" id="{2FFC17ED-AD9A-4492-97B5-7F3BE061B031}"/>
              </a:ext>
            </a:extLst>
          </p:cNvPr>
          <p:cNvSpPr>
            <a:spLocks noChangeArrowheads="1"/>
          </p:cNvSpPr>
          <p:nvPr/>
        </p:nvSpPr>
        <p:spPr bwMode="auto">
          <a:xfrm>
            <a:off x="7418848" y="1947886"/>
            <a:ext cx="1933253"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eaLnBrk="0" hangingPunct="0">
              <a:defRPr/>
            </a:pPr>
            <a:r>
              <a:rPr lang="ja-JP" altLang="en-US" sz="1100" dirty="0">
                <a:latin typeface="Meiryo UI" panose="020B0604030504040204" pitchFamily="50" charset="-128"/>
                <a:ea typeface="Meiryo UI" panose="020B0604030504040204" pitchFamily="50" charset="-128"/>
              </a:rPr>
              <a:t>５．データクオリティに関するビジネスルールの定義（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8" name="AutoShape 41">
            <a:extLst>
              <a:ext uri="{FF2B5EF4-FFF2-40B4-BE49-F238E27FC236}">
                <a16:creationId xmlns:a16="http://schemas.microsoft.com/office/drawing/2014/main" id="{C1D85212-9B37-4F41-8B02-57AD00668A67}"/>
              </a:ext>
            </a:extLst>
          </p:cNvPr>
          <p:cNvSpPr>
            <a:spLocks noChangeArrowheads="1"/>
          </p:cNvSpPr>
          <p:nvPr/>
        </p:nvSpPr>
        <p:spPr bwMode="auto">
          <a:xfrm>
            <a:off x="7418847" y="2572276"/>
            <a:ext cx="1933254" cy="466115"/>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６．データクオリティ要件のテストと検証（</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0" name="AutoShape 42">
            <a:extLst>
              <a:ext uri="{FF2B5EF4-FFF2-40B4-BE49-F238E27FC236}">
                <a16:creationId xmlns:a16="http://schemas.microsoft.com/office/drawing/2014/main" id="{E76830BD-7DC8-43AB-A1C5-54746969E8B3}"/>
              </a:ext>
            </a:extLst>
          </p:cNvPr>
          <p:cNvSpPr>
            <a:spLocks noChangeArrowheads="1"/>
          </p:cNvSpPr>
          <p:nvPr/>
        </p:nvSpPr>
        <p:spPr bwMode="auto">
          <a:xfrm>
            <a:off x="7418847" y="3189663"/>
            <a:ext cx="1937540"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997" dirty="0">
                <a:latin typeface="Meiryo UI" panose="020B0604030504040204" pitchFamily="50" charset="-128"/>
                <a:ea typeface="Meiryo UI" panose="020B0604030504040204" pitchFamily="50" charset="-128"/>
              </a:rPr>
              <a:t>７．データクオリティのサービスレベルの設定と評価（</a:t>
            </a:r>
            <a:r>
              <a:rPr lang="en-US" altLang="ja-JP" sz="997" dirty="0">
                <a:latin typeface="Meiryo UI" panose="020B0604030504040204" pitchFamily="50" charset="-128"/>
                <a:ea typeface="Meiryo UI" panose="020B0604030504040204" pitchFamily="50" charset="-128"/>
              </a:rPr>
              <a:t>P</a:t>
            </a:r>
            <a:r>
              <a:rPr lang="ja-JP" altLang="en-US" sz="997" dirty="0">
                <a:latin typeface="Meiryo UI" panose="020B0604030504040204" pitchFamily="50" charset="-128"/>
                <a:ea typeface="Meiryo UI" panose="020B0604030504040204" pitchFamily="50" charset="-128"/>
              </a:rPr>
              <a:t>）</a:t>
            </a:r>
          </a:p>
        </p:txBody>
      </p:sp>
      <p:sp>
        <p:nvSpPr>
          <p:cNvPr id="11" name="AutoShape 42">
            <a:extLst>
              <a:ext uri="{FF2B5EF4-FFF2-40B4-BE49-F238E27FC236}">
                <a16:creationId xmlns:a16="http://schemas.microsoft.com/office/drawing/2014/main" id="{5D5EBCD7-30EE-4CB2-874E-088BD58E0F76}"/>
              </a:ext>
            </a:extLst>
          </p:cNvPr>
          <p:cNvSpPr>
            <a:spLocks noChangeArrowheads="1"/>
          </p:cNvSpPr>
          <p:nvPr/>
        </p:nvSpPr>
        <p:spPr bwMode="auto">
          <a:xfrm>
            <a:off x="9581738" y="1947885"/>
            <a:ext cx="1933254"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１１．データクオリティ管理の運用手続きの設計と実行（</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2" name="AutoShape 42">
            <a:extLst>
              <a:ext uri="{FF2B5EF4-FFF2-40B4-BE49-F238E27FC236}">
                <a16:creationId xmlns:a16="http://schemas.microsoft.com/office/drawing/2014/main" id="{7E372F2C-735C-49E9-8DFE-E207C6E47E85}"/>
              </a:ext>
            </a:extLst>
          </p:cNvPr>
          <p:cNvSpPr>
            <a:spLocks noChangeArrowheads="1"/>
          </p:cNvSpPr>
          <p:nvPr/>
        </p:nvSpPr>
        <p:spPr bwMode="auto">
          <a:xfrm>
            <a:off x="3119202" y="1947886"/>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２</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データクオリティ要件の定義</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3" name="AutoShape 42">
            <a:extLst>
              <a:ext uri="{FF2B5EF4-FFF2-40B4-BE49-F238E27FC236}">
                <a16:creationId xmlns:a16="http://schemas.microsoft.com/office/drawing/2014/main" id="{1A56247E-A38C-43A8-BEFF-AB78C3E8D878}"/>
              </a:ext>
            </a:extLst>
          </p:cNvPr>
          <p:cNvSpPr>
            <a:spLocks noChangeArrowheads="1"/>
          </p:cNvSpPr>
          <p:nvPr/>
        </p:nvSpPr>
        <p:spPr bwMode="auto">
          <a:xfrm>
            <a:off x="5262293" y="1947885"/>
            <a:ext cx="1926917" cy="48262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３</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データクオリティのプロファイル、分析、および評価（</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4" name="AutoShape 42">
            <a:extLst>
              <a:ext uri="{FF2B5EF4-FFF2-40B4-BE49-F238E27FC236}">
                <a16:creationId xmlns:a16="http://schemas.microsoft.com/office/drawing/2014/main" id="{F787ABE1-BF14-43AB-8BEF-8E66127EB340}"/>
              </a:ext>
            </a:extLst>
          </p:cNvPr>
          <p:cNvSpPr>
            <a:spLocks noChangeArrowheads="1"/>
          </p:cNvSpPr>
          <p:nvPr/>
        </p:nvSpPr>
        <p:spPr bwMode="auto">
          <a:xfrm>
            <a:off x="5262293" y="2572275"/>
            <a:ext cx="1929301" cy="47505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４．データクオリティの測定基準の定義（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16" name="AutoShape 42">
            <a:extLst>
              <a:ext uri="{FF2B5EF4-FFF2-40B4-BE49-F238E27FC236}">
                <a16:creationId xmlns:a16="http://schemas.microsoft.com/office/drawing/2014/main" id="{EA80CCB5-389B-4362-9279-2781522717C7}"/>
              </a:ext>
            </a:extLst>
          </p:cNvPr>
          <p:cNvSpPr>
            <a:spLocks noChangeArrowheads="1"/>
          </p:cNvSpPr>
          <p:nvPr/>
        </p:nvSpPr>
        <p:spPr bwMode="auto">
          <a:xfrm>
            <a:off x="9581738" y="2572276"/>
            <a:ext cx="1933254"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１２．データクオリティ管理の運用手続きとパフォーマンスの監視</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C</a:t>
            </a:r>
            <a:r>
              <a:rPr lang="ja-JP" altLang="en-US" sz="1100" dirty="0">
                <a:latin typeface="Meiryo UI" panose="020B0604030504040204" pitchFamily="50" charset="-128"/>
                <a:ea typeface="Meiryo UI" panose="020B0604030504040204" pitchFamily="50" charset="-128"/>
              </a:rPr>
              <a:t>）</a:t>
            </a:r>
          </a:p>
        </p:txBody>
      </p:sp>
      <p:cxnSp>
        <p:nvCxnSpPr>
          <p:cNvPr id="17" name="直線矢印コネクタ 16">
            <a:extLst>
              <a:ext uri="{FF2B5EF4-FFF2-40B4-BE49-F238E27FC236}">
                <a16:creationId xmlns:a16="http://schemas.microsoft.com/office/drawing/2014/main" id="{C4C58C73-947C-4DD6-B916-C67DC957769B}"/>
              </a:ext>
            </a:extLst>
          </p:cNvPr>
          <p:cNvCxnSpPr>
            <a:stCxn id="12" idx="3"/>
            <a:endCxn id="13" idx="1"/>
          </p:cNvCxnSpPr>
          <p:nvPr/>
        </p:nvCxnSpPr>
        <p:spPr bwMode="auto">
          <a:xfrm>
            <a:off x="5032654" y="2186666"/>
            <a:ext cx="229638" cy="253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8" name="直線矢印コネクタ 17">
            <a:extLst>
              <a:ext uri="{FF2B5EF4-FFF2-40B4-BE49-F238E27FC236}">
                <a16:creationId xmlns:a16="http://schemas.microsoft.com/office/drawing/2014/main" id="{83FE375F-B554-4F73-B551-42B85920D75E}"/>
              </a:ext>
            </a:extLst>
          </p:cNvPr>
          <p:cNvCxnSpPr>
            <a:stCxn id="13" idx="2"/>
            <a:endCxn id="14" idx="0"/>
          </p:cNvCxnSpPr>
          <p:nvPr/>
        </p:nvCxnSpPr>
        <p:spPr bwMode="auto">
          <a:xfrm>
            <a:off x="6225751" y="2430507"/>
            <a:ext cx="1192" cy="141768"/>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9" name="直線矢印コネクタ 18">
            <a:extLst>
              <a:ext uri="{FF2B5EF4-FFF2-40B4-BE49-F238E27FC236}">
                <a16:creationId xmlns:a16="http://schemas.microsoft.com/office/drawing/2014/main" id="{E280C0C8-4FC6-45E2-9EDE-B25DBF679BC7}"/>
              </a:ext>
            </a:extLst>
          </p:cNvPr>
          <p:cNvCxnSpPr>
            <a:stCxn id="7" idx="2"/>
            <a:endCxn id="8" idx="0"/>
          </p:cNvCxnSpPr>
          <p:nvPr/>
        </p:nvCxnSpPr>
        <p:spPr bwMode="auto">
          <a:xfrm>
            <a:off x="8385474" y="2419203"/>
            <a:ext cx="0" cy="1530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1" name="直線矢印コネクタ 20">
            <a:extLst>
              <a:ext uri="{FF2B5EF4-FFF2-40B4-BE49-F238E27FC236}">
                <a16:creationId xmlns:a16="http://schemas.microsoft.com/office/drawing/2014/main" id="{F89BDA62-9614-49B6-AB8B-1678BA5061F0}"/>
              </a:ext>
            </a:extLst>
          </p:cNvPr>
          <p:cNvCxnSpPr>
            <a:cxnSpLocks/>
            <a:stCxn id="8" idx="2"/>
            <a:endCxn id="10" idx="0"/>
          </p:cNvCxnSpPr>
          <p:nvPr/>
        </p:nvCxnSpPr>
        <p:spPr bwMode="auto">
          <a:xfrm>
            <a:off x="8385475" y="3038391"/>
            <a:ext cx="2143" cy="1512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3" name="コネクタ: カギ線 30">
            <a:extLst>
              <a:ext uri="{FF2B5EF4-FFF2-40B4-BE49-F238E27FC236}">
                <a16:creationId xmlns:a16="http://schemas.microsoft.com/office/drawing/2014/main" id="{B4D6284D-DCDD-41F4-B905-2A28B04CF8AC}"/>
              </a:ext>
            </a:extLst>
          </p:cNvPr>
          <p:cNvCxnSpPr>
            <a:stCxn id="14" idx="2"/>
            <a:endCxn id="7" idx="1"/>
          </p:cNvCxnSpPr>
          <p:nvPr/>
        </p:nvCxnSpPr>
        <p:spPr bwMode="auto">
          <a:xfrm rot="5400000" flipH="1" flipV="1">
            <a:off x="6391004" y="2019484"/>
            <a:ext cx="863783" cy="1191904"/>
          </a:xfrm>
          <a:prstGeom prst="bentConnector4">
            <a:avLst>
              <a:gd name="adj1" fmla="val -11150"/>
              <a:gd name="adj2" fmla="val 90467"/>
            </a:avLst>
          </a:prstGeom>
          <a:solidFill>
            <a:schemeClr val="accent1"/>
          </a:solidFill>
          <a:ln w="12700" cap="flat" cmpd="sng" algn="ctr">
            <a:solidFill>
              <a:schemeClr val="tx1"/>
            </a:solidFill>
            <a:prstDash val="solid"/>
            <a:round/>
            <a:headEnd type="none" w="sm" len="sm"/>
            <a:tailEnd type="triangle"/>
          </a:ln>
          <a:effectLst/>
        </p:spPr>
      </p:cxnSp>
      <p:cxnSp>
        <p:nvCxnSpPr>
          <p:cNvPr id="24" name="直線矢印コネクタ 23">
            <a:extLst>
              <a:ext uri="{FF2B5EF4-FFF2-40B4-BE49-F238E27FC236}">
                <a16:creationId xmlns:a16="http://schemas.microsoft.com/office/drawing/2014/main" id="{F216E7E1-E8F8-4814-99A2-B1C670852DC7}"/>
              </a:ext>
            </a:extLst>
          </p:cNvPr>
          <p:cNvCxnSpPr>
            <a:stCxn id="11" idx="2"/>
            <a:endCxn id="16" idx="0"/>
          </p:cNvCxnSpPr>
          <p:nvPr/>
        </p:nvCxnSpPr>
        <p:spPr bwMode="auto">
          <a:xfrm>
            <a:off x="10548365" y="2420243"/>
            <a:ext cx="0" cy="15203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正方形/長方形 26">
            <a:extLst>
              <a:ext uri="{FF2B5EF4-FFF2-40B4-BE49-F238E27FC236}">
                <a16:creationId xmlns:a16="http://schemas.microsoft.com/office/drawing/2014/main" id="{0524B668-4E15-4AEF-AE0C-D08EB35DFDB4}"/>
              </a:ext>
            </a:extLst>
          </p:cNvPr>
          <p:cNvSpPr/>
          <p:nvPr/>
        </p:nvSpPr>
        <p:spPr bwMode="auto">
          <a:xfrm>
            <a:off x="3119202" y="3799902"/>
            <a:ext cx="1913452"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①ビジネスニーズ</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整理ワークシート</a:t>
            </a:r>
          </a:p>
        </p:txBody>
      </p:sp>
      <p:sp>
        <p:nvSpPr>
          <p:cNvPr id="28" name="正方形/長方形 27">
            <a:extLst>
              <a:ext uri="{FF2B5EF4-FFF2-40B4-BE49-F238E27FC236}">
                <a16:creationId xmlns:a16="http://schemas.microsoft.com/office/drawing/2014/main" id="{0524B668-4E15-4AEF-AE0C-D08EB35DFDB4}"/>
              </a:ext>
            </a:extLst>
          </p:cNvPr>
          <p:cNvSpPr/>
          <p:nvPr/>
        </p:nvSpPr>
        <p:spPr bwMode="auto">
          <a:xfrm>
            <a:off x="9575402" y="3804567"/>
            <a:ext cx="1939591"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ctr" anchorCtr="0" compatLnSpc="1">
            <a:prstTxWarp prst="textNoShape">
              <a:avLst/>
            </a:prstTxWarp>
          </a:bodyPr>
          <a:lstStyle/>
          <a:p>
            <a:pPr algn="ctr" defTabSz="868223" fontAlgn="base">
              <a:spcBef>
                <a:spcPct val="0"/>
              </a:spcBef>
              <a:spcAft>
                <a:spcPct val="0"/>
              </a:spcAft>
            </a:pPr>
            <a:r>
              <a:rPr lang="ja-JP" altLang="en-US" sz="1600" dirty="0">
                <a:solidFill>
                  <a:schemeClr val="bg1"/>
                </a:solidFill>
                <a:latin typeface="Meiryo UI" panose="020B0604030504040204" pitchFamily="50" charset="-128"/>
                <a:ea typeface="Meiryo UI" panose="020B0604030504040204" pitchFamily="50" charset="-128"/>
              </a:rPr>
              <a:t>④検査・レポート</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fontAlgn="base">
              <a:spcBef>
                <a:spcPct val="0"/>
              </a:spcBef>
              <a:spcAft>
                <a:spcPct val="0"/>
              </a:spcAft>
            </a:pPr>
            <a:r>
              <a:rPr lang="ja-JP" altLang="en-US" sz="1600" dirty="0">
                <a:solidFill>
                  <a:schemeClr val="bg1"/>
                </a:solidFill>
                <a:latin typeface="Meiryo UI" panose="020B0604030504040204" pitchFamily="50" charset="-128"/>
                <a:ea typeface="Meiryo UI" panose="020B0604030504040204" pitchFamily="50" charset="-128"/>
              </a:rPr>
              <a:t>運用整備ワークシート</a:t>
            </a:r>
          </a:p>
        </p:txBody>
      </p:sp>
      <p:sp>
        <p:nvSpPr>
          <p:cNvPr id="29" name="正方形/長方形 28">
            <a:extLst>
              <a:ext uri="{FF2B5EF4-FFF2-40B4-BE49-F238E27FC236}">
                <a16:creationId xmlns:a16="http://schemas.microsoft.com/office/drawing/2014/main" id="{0524B668-4E15-4AEF-AE0C-D08EB35DFDB4}"/>
              </a:ext>
            </a:extLst>
          </p:cNvPr>
          <p:cNvSpPr/>
          <p:nvPr/>
        </p:nvSpPr>
        <p:spPr bwMode="auto">
          <a:xfrm>
            <a:off x="5262293" y="3799902"/>
            <a:ext cx="1926917"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②</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管理対象</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検討ワークシート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524B668-4E15-4AEF-AE0C-D08EB35DFDB4}"/>
              </a:ext>
            </a:extLst>
          </p:cNvPr>
          <p:cNvSpPr/>
          <p:nvPr/>
        </p:nvSpPr>
        <p:spPr bwMode="auto">
          <a:xfrm>
            <a:off x="7418847" y="3804567"/>
            <a:ext cx="1933253"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③</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チェック</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精緻化ワークシート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cxnSp>
        <p:nvCxnSpPr>
          <p:cNvPr id="43" name="コネクタ: カギ線 30">
            <a:extLst>
              <a:ext uri="{FF2B5EF4-FFF2-40B4-BE49-F238E27FC236}">
                <a16:creationId xmlns:a16="http://schemas.microsoft.com/office/drawing/2014/main" id="{B4D6284D-DCDD-41F4-B905-2A28B04CF8AC}"/>
              </a:ext>
            </a:extLst>
          </p:cNvPr>
          <p:cNvCxnSpPr>
            <a:stCxn id="10" idx="2"/>
            <a:endCxn id="11" idx="1"/>
          </p:cNvCxnSpPr>
          <p:nvPr/>
        </p:nvCxnSpPr>
        <p:spPr bwMode="auto">
          <a:xfrm rot="5400000" flipH="1" flipV="1">
            <a:off x="8245699" y="2325983"/>
            <a:ext cx="1477957" cy="1194121"/>
          </a:xfrm>
          <a:prstGeom prst="bentConnector4">
            <a:avLst>
              <a:gd name="adj1" fmla="val -5532"/>
              <a:gd name="adj2" fmla="val 90564"/>
            </a:avLst>
          </a:prstGeom>
          <a:solidFill>
            <a:schemeClr val="accent1"/>
          </a:solidFill>
          <a:ln w="12700" cap="flat" cmpd="sng" algn="ctr">
            <a:solidFill>
              <a:schemeClr val="tx1"/>
            </a:solidFill>
            <a:prstDash val="solid"/>
            <a:round/>
            <a:headEnd type="none" w="sm" len="sm"/>
            <a:tailEnd type="triangle"/>
          </a:ln>
          <a:effectLst/>
        </p:spPr>
      </p:cxnSp>
      <p:sp>
        <p:nvSpPr>
          <p:cNvPr id="50" name="テキスト ボックス 49"/>
          <p:cNvSpPr txBox="1"/>
          <p:nvPr/>
        </p:nvSpPr>
        <p:spPr>
          <a:xfrm>
            <a:off x="479442" y="1922546"/>
            <a:ext cx="314386" cy="1816766"/>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アクティビティ</a:t>
            </a:r>
          </a:p>
        </p:txBody>
      </p:sp>
      <p:sp>
        <p:nvSpPr>
          <p:cNvPr id="51" name="テキスト ボックス 50"/>
          <p:cNvSpPr txBox="1"/>
          <p:nvPr/>
        </p:nvSpPr>
        <p:spPr>
          <a:xfrm>
            <a:off x="479442" y="3799902"/>
            <a:ext cx="314386" cy="2592000"/>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アウトプット</a:t>
            </a:r>
          </a:p>
        </p:txBody>
      </p:sp>
      <p:sp>
        <p:nvSpPr>
          <p:cNvPr id="57" name="テキスト ボックス 56"/>
          <p:cNvSpPr txBox="1"/>
          <p:nvPr/>
        </p:nvSpPr>
        <p:spPr>
          <a:xfrm>
            <a:off x="3119202" y="4408211"/>
            <a:ext cx="1913452" cy="2021510"/>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ビジネスニーズを</a:t>
            </a:r>
            <a:r>
              <a:rPr lang="en-US" altLang="ja-JP" sz="1400" dirty="0">
                <a:latin typeface="Meiryo UI" panose="020B0604030504040204" pitchFamily="50" charset="-128"/>
                <a:ea typeface="Meiryo UI" panose="020B0604030504040204" pitchFamily="50" charset="-128"/>
              </a:rPr>
              <a:t>5W1H</a:t>
            </a:r>
            <a:r>
              <a:rPr lang="ja-JP" altLang="en-US" sz="1400" dirty="0">
                <a:latin typeface="Meiryo UI" panose="020B0604030504040204" pitchFamily="50" charset="-128"/>
                <a:ea typeface="Meiryo UI" panose="020B0604030504040204" pitchFamily="50" charset="-128"/>
              </a:rPr>
              <a:t>で纏める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●ビジネス目的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●対象業務</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●管轄部門</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●情報要求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データセットの特定には踏み込まずビジネス視点で纏める</a:t>
            </a:r>
            <a:endParaRPr lang="en-US" altLang="ja-JP" sz="1400" u="sng" dirty="0">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5243837" y="4412102"/>
            <a:ext cx="1913452" cy="1815882"/>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実データを見て</a:t>
            </a:r>
            <a:r>
              <a:rPr lang="en-US" altLang="ja-JP" sz="1400" dirty="0">
                <a:latin typeface="Meiryo UI" panose="020B0604030504040204" pitchFamily="50" charset="-128"/>
                <a:ea typeface="Meiryo UI" panose="020B0604030504040204" pitchFamily="50" charset="-128"/>
              </a:rPr>
              <a:t>DQ</a:t>
            </a:r>
            <a:r>
              <a:rPr lang="ja-JP" altLang="en-US" sz="1400" dirty="0">
                <a:latin typeface="Meiryo UI" panose="020B0604030504040204" pitchFamily="50" charset="-128"/>
                <a:ea typeface="Meiryo UI" panose="020B0604030504040204" pitchFamily="50" charset="-128"/>
              </a:rPr>
              <a:t>管理対象を絞り込む</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●プロファイル方法</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●プロファイル結果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●結果の評価</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DQ</a:t>
            </a:r>
            <a:r>
              <a:rPr lang="ja-JP" altLang="en-US" sz="1400" dirty="0">
                <a:latin typeface="Meiryo UI" panose="020B0604030504040204" pitchFamily="50" charset="-128"/>
                <a:ea typeface="Meiryo UI" panose="020B0604030504040204" pitchFamily="50" charset="-128"/>
              </a:rPr>
              <a:t>管理要否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実データを見た気づきや申し送りも整理</a:t>
            </a:r>
            <a:endParaRPr lang="en-US" altLang="ja-JP" sz="1400" u="sng" dirty="0">
              <a:latin typeface="Meiryo UI" panose="020B0604030504040204" pitchFamily="50" charset="-128"/>
              <a:ea typeface="Meiryo UI" panose="020B0604030504040204" pitchFamily="50" charset="-128"/>
            </a:endParaRPr>
          </a:p>
        </p:txBody>
      </p:sp>
      <p:sp>
        <p:nvSpPr>
          <p:cNvPr id="59" name="テキスト ボックス 58"/>
          <p:cNvSpPr txBox="1"/>
          <p:nvPr/>
        </p:nvSpPr>
        <p:spPr>
          <a:xfrm>
            <a:off x="7418846" y="4408211"/>
            <a:ext cx="1913452" cy="2021510"/>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チェック方法を精緻化してビジネス部門と確認・合意する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●ビジネスルール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●管轄部門の検証（見逃し、過検知等）</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●閾値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ルール化しきれないものへの対応方法も合意</a:t>
            </a:r>
            <a:endParaRPr lang="en-US" altLang="ja-JP" sz="1400" u="sng"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9575401" y="4412102"/>
            <a:ext cx="1913452" cy="1815882"/>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平時、問題発生時の運用方法を決める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●定期検査、監視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●診断、評価</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●問題解決</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●レポーティング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「いつ」「誰が」「どのように」実施するかを定義</a:t>
            </a:r>
            <a:endParaRPr lang="en-US" altLang="ja-JP" sz="1400" u="sng" dirty="0">
              <a:latin typeface="Meiryo UI" panose="020B0604030504040204" pitchFamily="50" charset="-128"/>
              <a:ea typeface="Meiryo UI" panose="020B0604030504040204" pitchFamily="50" charset="-128"/>
            </a:endParaRPr>
          </a:p>
        </p:txBody>
      </p:sp>
      <p:sp>
        <p:nvSpPr>
          <p:cNvPr id="38" name="Title 1">
            <a:extLst>
              <a:ext uri="{FF2B5EF4-FFF2-40B4-BE49-F238E27FC236}">
                <a16:creationId xmlns:a16="http://schemas.microsoft.com/office/drawing/2014/main" id="{78806F3F-2600-4255-85B8-BEC7509A7C3F}"/>
              </a:ext>
            </a:extLst>
          </p:cNvPr>
          <p:cNvSpPr>
            <a:spLocks noGrp="1"/>
          </p:cNvSpPr>
          <p:nvPr>
            <p:ph type="title"/>
          </p:nvPr>
        </p:nvSpPr>
        <p:spPr>
          <a:xfrm>
            <a:off x="532737" y="286604"/>
            <a:ext cx="10622943" cy="504506"/>
          </a:xfrm>
        </p:spPr>
        <p:txBody>
          <a:bodyPr>
            <a:noAutofit/>
          </a:bodyPr>
          <a:lstStyle/>
          <a:p>
            <a:r>
              <a:rPr lang="ja-JP" altLang="en-US" sz="3600" dirty="0"/>
              <a:t>データ品質マネジメント　オーバービュー</a:t>
            </a:r>
            <a:endParaRPr lang="en-US" sz="3600" dirty="0"/>
          </a:p>
        </p:txBody>
      </p:sp>
      <p:sp>
        <p:nvSpPr>
          <p:cNvPr id="40" name="AutoShape 42">
            <a:extLst>
              <a:ext uri="{FF2B5EF4-FFF2-40B4-BE49-F238E27FC236}">
                <a16:creationId xmlns:a16="http://schemas.microsoft.com/office/drawing/2014/main" id="{D8F81C91-1E42-4F63-83BD-0B7C19CD677F}"/>
              </a:ext>
            </a:extLst>
          </p:cNvPr>
          <p:cNvSpPr>
            <a:spLocks noChangeArrowheads="1"/>
          </p:cNvSpPr>
          <p:nvPr/>
        </p:nvSpPr>
        <p:spPr bwMode="auto">
          <a:xfrm>
            <a:off x="971968" y="1952428"/>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ヒアリング</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41" name="正方形/長方形 40">
            <a:extLst>
              <a:ext uri="{FF2B5EF4-FFF2-40B4-BE49-F238E27FC236}">
                <a16:creationId xmlns:a16="http://schemas.microsoft.com/office/drawing/2014/main" id="{0A541986-F2BF-4B40-B1F8-4A7CCB14E730}"/>
              </a:ext>
            </a:extLst>
          </p:cNvPr>
          <p:cNvSpPr/>
          <p:nvPr/>
        </p:nvSpPr>
        <p:spPr bwMode="auto">
          <a:xfrm>
            <a:off x="971968" y="3804444"/>
            <a:ext cx="1913452"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ヒアリングシート</a:t>
            </a:r>
          </a:p>
        </p:txBody>
      </p:sp>
      <p:sp>
        <p:nvSpPr>
          <p:cNvPr id="42" name="テキスト ボックス 41">
            <a:extLst>
              <a:ext uri="{FF2B5EF4-FFF2-40B4-BE49-F238E27FC236}">
                <a16:creationId xmlns:a16="http://schemas.microsoft.com/office/drawing/2014/main" id="{8139ED6D-266F-414E-90EE-C8E67A5CA225}"/>
              </a:ext>
            </a:extLst>
          </p:cNvPr>
          <p:cNvSpPr txBox="1"/>
          <p:nvPr/>
        </p:nvSpPr>
        <p:spPr>
          <a:xfrm>
            <a:off x="971968" y="4412753"/>
            <a:ext cx="1913452" cy="1498290"/>
          </a:xfrm>
          <a:prstGeom prst="rect">
            <a:avLst/>
          </a:prstGeom>
          <a:noFill/>
        </p:spPr>
        <p:txBody>
          <a:bodyPr wrap="square" tIns="36000" rtlCol="0">
            <a:spAutoFit/>
          </a:bodyPr>
          <a:lstStyle/>
          <a:p>
            <a:r>
              <a:rPr lang="ja-JP" altLang="en-US" sz="1400" u="sng" dirty="0">
                <a:latin typeface="Meiryo UI" panose="020B0604030504040204" pitchFamily="50" charset="-128"/>
                <a:ea typeface="Meiryo UI" panose="020B0604030504040204" pitchFamily="50" charset="-128"/>
              </a:rPr>
              <a:t>ビジネスニーズを決める前にどういった部門や業務に問題があるか、ヒアリングを行う</a:t>
            </a:r>
            <a:endParaRPr lang="en-US" altLang="ja-JP" sz="1400" u="sng" dirty="0">
              <a:latin typeface="Meiryo UI" panose="020B0604030504040204" pitchFamily="50" charset="-128"/>
              <a:ea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ワークシートにはフォーマット例を付けていますが、本資料の解説対象外です。</a:t>
            </a:r>
            <a:endParaRPr lang="en-US" altLang="ja-JP" sz="1400" dirty="0">
              <a:latin typeface="Meiryo UI" panose="020B0604030504040204" pitchFamily="50" charset="-128"/>
              <a:ea typeface="Meiryo UI" panose="020B0604030504040204" pitchFamily="50" charset="-128"/>
            </a:endParaRPr>
          </a:p>
        </p:txBody>
      </p:sp>
      <p:cxnSp>
        <p:nvCxnSpPr>
          <p:cNvPr id="44" name="直線矢印コネクタ 43">
            <a:extLst>
              <a:ext uri="{FF2B5EF4-FFF2-40B4-BE49-F238E27FC236}">
                <a16:creationId xmlns:a16="http://schemas.microsoft.com/office/drawing/2014/main" id="{885D4F0C-D63A-4223-A5C6-4E3DEBE92644}"/>
              </a:ext>
            </a:extLst>
          </p:cNvPr>
          <p:cNvCxnSpPr>
            <a:cxnSpLocks/>
            <a:stCxn id="40" idx="3"/>
            <a:endCxn id="12" idx="1"/>
          </p:cNvCxnSpPr>
          <p:nvPr/>
        </p:nvCxnSpPr>
        <p:spPr bwMode="auto">
          <a:xfrm flipV="1">
            <a:off x="2885420" y="2186666"/>
            <a:ext cx="233782" cy="454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46" name="テキスト ボックス 45">
            <a:extLst>
              <a:ext uri="{FF2B5EF4-FFF2-40B4-BE49-F238E27FC236}">
                <a16:creationId xmlns:a16="http://schemas.microsoft.com/office/drawing/2014/main" id="{B52599F3-EBE1-46EF-AE8D-0032C17AE7D2}"/>
              </a:ext>
            </a:extLst>
          </p:cNvPr>
          <p:cNvSpPr txBox="1"/>
          <p:nvPr/>
        </p:nvSpPr>
        <p:spPr>
          <a:xfrm>
            <a:off x="476871" y="852755"/>
            <a:ext cx="11239928" cy="923330"/>
          </a:xfrm>
          <a:prstGeom prst="rect">
            <a:avLst/>
          </a:prstGeom>
          <a:noFill/>
        </p:spPr>
        <p:txBody>
          <a:bodyPr wrap="square" rtlCol="0">
            <a:spAutoFit/>
          </a:bodyPr>
          <a:lstStyle/>
          <a:p>
            <a:r>
              <a:rPr kumimoji="1" lang="en-US" altLang="ja-JP" dirty="0"/>
              <a:t>DMBOK</a:t>
            </a:r>
            <a:r>
              <a:rPr kumimoji="1" lang="ja-JP" altLang="en-US" dirty="0"/>
              <a:t>には、下記のようなアクティビティのステップがあり、そのステップに沿う形でワークシートを開発しました。</a:t>
            </a:r>
            <a:endParaRPr kumimoji="1" lang="en-US" altLang="ja-JP" dirty="0"/>
          </a:p>
          <a:p>
            <a:r>
              <a:rPr kumimoji="1" lang="ja-JP" altLang="en-US" dirty="0"/>
              <a:t>下図では、シーケンスに流れる形で記載されていますが、場合によっては、アクティビティを行き来して進める場合もあります。</a:t>
            </a:r>
          </a:p>
        </p:txBody>
      </p:sp>
      <p:sp>
        <p:nvSpPr>
          <p:cNvPr id="3" name="フッター プレースホルダー 2">
            <a:extLst>
              <a:ext uri="{FF2B5EF4-FFF2-40B4-BE49-F238E27FC236}">
                <a16:creationId xmlns:a16="http://schemas.microsoft.com/office/drawing/2014/main" id="{10498EB8-D37C-7631-4A7E-8ECF7930D2E2}"/>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224AB710-4D90-6FB0-B8BE-646C179ADFAA}"/>
              </a:ext>
            </a:extLst>
          </p:cNvPr>
          <p:cNvSpPr>
            <a:spLocks noGrp="1"/>
          </p:cNvSpPr>
          <p:nvPr>
            <p:ph type="sldNum" sz="quarter" idx="12"/>
          </p:nvPr>
        </p:nvSpPr>
        <p:spPr/>
        <p:txBody>
          <a:bodyPr/>
          <a:lstStyle/>
          <a:p>
            <a:pPr rtl="0"/>
            <a:fld id="{3A98EE3D-8CD1-4C3F-BD1C-C98C9596463C}" type="slidenum">
              <a:rPr lang="en-US" smtClean="0"/>
              <a:t>5</a:t>
            </a:fld>
            <a:endParaRPr lang="en-US" dirty="0"/>
          </a:p>
        </p:txBody>
      </p:sp>
    </p:spTree>
    <p:extLst>
      <p:ext uri="{BB962C8B-B14F-4D97-AF65-F5344CB8AC3E}">
        <p14:creationId xmlns:p14="http://schemas.microsoft.com/office/powerpoint/2010/main" val="155747300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四角形: メモ 46">
            <a:extLst>
              <a:ext uri="{FF2B5EF4-FFF2-40B4-BE49-F238E27FC236}">
                <a16:creationId xmlns:a16="http://schemas.microsoft.com/office/drawing/2014/main" id="{72E043C6-F8FD-4C96-84AB-20293B53EB73}"/>
              </a:ext>
            </a:extLst>
          </p:cNvPr>
          <p:cNvSpPr/>
          <p:nvPr/>
        </p:nvSpPr>
        <p:spPr>
          <a:xfrm>
            <a:off x="9844823" y="3771803"/>
            <a:ext cx="1014101" cy="997083"/>
          </a:xfrm>
          <a:prstGeom prst="foldedCorner">
            <a:avLst/>
          </a:prstGeom>
          <a:solidFill>
            <a:sysClr val="window" lastClr="FFFFFF"/>
          </a:solidFill>
          <a:ln w="25400" cap="flat" cmpd="sng" algn="ctr">
            <a:solidFill>
              <a:srgbClr val="4F81BD">
                <a:shade val="50000"/>
              </a:srgbClr>
            </a:solidFill>
            <a:prstDash val="solid"/>
          </a:ln>
          <a:effectLst/>
        </p:spPr>
        <p:txBody>
          <a:bodyPr wrap="none" rtlCol="0" anchor="ctr" anchorCtr="0"/>
          <a:lstStyle/>
          <a:p>
            <a:pPr algn="ctr"/>
            <a:r>
              <a:rPr kumimoji="1" lang="en-US" altLang="ja-JP" sz="1600" kern="0" dirty="0">
                <a:solidFill>
                  <a:sysClr val="windowText" lastClr="000000"/>
                </a:solidFill>
                <a:latin typeface="+mn-ea"/>
              </a:rPr>
              <a:t>DQ</a:t>
            </a:r>
          </a:p>
          <a:p>
            <a:pPr algn="ctr"/>
            <a:r>
              <a:rPr kumimoji="1" lang="ja-JP" altLang="en-US" sz="1600" kern="0" dirty="0">
                <a:solidFill>
                  <a:sysClr val="windowText" lastClr="000000"/>
                </a:solidFill>
                <a:latin typeface="+mn-ea"/>
              </a:rPr>
              <a:t>レポート</a:t>
            </a:r>
          </a:p>
        </p:txBody>
      </p:sp>
      <p:sp>
        <p:nvSpPr>
          <p:cNvPr id="13" name="テキスト ボックス 12">
            <a:extLst>
              <a:ext uri="{FF2B5EF4-FFF2-40B4-BE49-F238E27FC236}">
                <a16:creationId xmlns:a16="http://schemas.microsoft.com/office/drawing/2014/main" id="{68A4EE68-C681-4AB1-A0D8-D8C0B2F4CB43}"/>
              </a:ext>
            </a:extLst>
          </p:cNvPr>
          <p:cNvSpPr txBox="1"/>
          <p:nvPr/>
        </p:nvSpPr>
        <p:spPr>
          <a:xfrm>
            <a:off x="476871" y="852755"/>
            <a:ext cx="11239928" cy="954107"/>
          </a:xfrm>
          <a:prstGeom prst="rect">
            <a:avLst/>
          </a:prstGeom>
          <a:noFill/>
        </p:spPr>
        <p:txBody>
          <a:bodyPr wrap="square" rtlCol="0">
            <a:spAutoFit/>
          </a:bodyPr>
          <a:lstStyle/>
          <a:p>
            <a:r>
              <a:rPr kumimoji="1" lang="en-US" altLang="ja-JP" sz="2000" i="1" dirty="0">
                <a:solidFill>
                  <a:srgbClr val="0070C0"/>
                </a:solidFill>
                <a:latin typeface="+mn-ea"/>
              </a:rPr>
              <a:t>【</a:t>
            </a:r>
            <a:r>
              <a:rPr kumimoji="1" lang="en-US" altLang="ja-JP" sz="2000" i="1" dirty="0" err="1">
                <a:solidFill>
                  <a:srgbClr val="0070C0"/>
                </a:solidFill>
                <a:latin typeface="+mn-ea"/>
              </a:rPr>
              <a:t>Tips】DQ</a:t>
            </a:r>
            <a:r>
              <a:rPr kumimoji="1" lang="ja-JP" altLang="en-US" sz="2000" i="1" dirty="0">
                <a:solidFill>
                  <a:srgbClr val="0070C0"/>
                </a:solidFill>
                <a:latin typeface="+mn-ea"/>
              </a:rPr>
              <a:t>管理以外で必要な対応について</a:t>
            </a:r>
            <a:endParaRPr kumimoji="1" lang="en-US" altLang="ja-JP" sz="2000" i="1" dirty="0">
              <a:solidFill>
                <a:srgbClr val="0070C0"/>
              </a:solidFill>
              <a:latin typeface="+mn-ea"/>
            </a:endParaRPr>
          </a:p>
          <a:p>
            <a:r>
              <a:rPr kumimoji="1" lang="ja-JP" altLang="en-US" dirty="0">
                <a:latin typeface="+mn-ea"/>
              </a:rPr>
              <a:t>データの持ち方の見直しや名寄せ等、</a:t>
            </a:r>
            <a:r>
              <a:rPr kumimoji="1" lang="en-US" altLang="ja-JP" dirty="0">
                <a:latin typeface="+mn-ea"/>
              </a:rPr>
              <a:t>DQ</a:t>
            </a:r>
            <a:r>
              <a:rPr kumimoji="1" lang="ja-JP" altLang="en-US" dirty="0">
                <a:latin typeface="+mn-ea"/>
              </a:rPr>
              <a:t>管理だけで解決が難しい問題については、</a:t>
            </a:r>
            <a:r>
              <a:rPr kumimoji="1" lang="en-US" altLang="ja-JP" dirty="0">
                <a:latin typeface="+mn-ea"/>
              </a:rPr>
              <a:t>DQ</a:t>
            </a:r>
            <a:r>
              <a:rPr kumimoji="1" lang="ja-JP" altLang="en-US" dirty="0">
                <a:latin typeface="+mn-ea"/>
              </a:rPr>
              <a:t>管理が実施される前、もしくは</a:t>
            </a:r>
            <a:r>
              <a:rPr kumimoji="1" lang="en-US" altLang="ja-JP" dirty="0">
                <a:latin typeface="+mn-ea"/>
              </a:rPr>
              <a:t>DQ</a:t>
            </a:r>
            <a:r>
              <a:rPr kumimoji="1" lang="ja-JP" altLang="en-US" dirty="0">
                <a:latin typeface="+mn-ea"/>
              </a:rPr>
              <a:t>管理とは切り離して実施します。</a:t>
            </a:r>
          </a:p>
        </p:txBody>
      </p:sp>
      <p:sp>
        <p:nvSpPr>
          <p:cNvPr id="21" name="Title 1">
            <a:extLst>
              <a:ext uri="{FF2B5EF4-FFF2-40B4-BE49-F238E27FC236}">
                <a16:creationId xmlns:a16="http://schemas.microsoft.com/office/drawing/2014/main" id="{D657FBF1-79EE-4F19-AFDA-76AABF84E397}"/>
              </a:ext>
            </a:extLst>
          </p:cNvPr>
          <p:cNvSpPr>
            <a:spLocks noGrp="1"/>
          </p:cNvSpPr>
          <p:nvPr>
            <p:ph type="title"/>
          </p:nvPr>
        </p:nvSpPr>
        <p:spPr>
          <a:xfrm>
            <a:off x="532737" y="286604"/>
            <a:ext cx="10622943" cy="504506"/>
          </a:xfrm>
        </p:spPr>
        <p:txBody>
          <a:bodyPr>
            <a:noAutofit/>
          </a:bodyPr>
          <a:lstStyle/>
          <a:p>
            <a:r>
              <a:rPr lang="en-US" altLang="ja-JP" sz="3600" dirty="0"/>
              <a:t>Step3</a:t>
            </a:r>
            <a:r>
              <a:rPr lang="ja-JP" altLang="en-US" sz="3600" dirty="0">
                <a:latin typeface="ＭＳ 明朝" panose="02020609040205080304" pitchFamily="17" charset="-128"/>
                <a:ea typeface="ＭＳ 明朝" panose="02020609040205080304" pitchFamily="17" charset="-128"/>
              </a:rPr>
              <a:t>　</a:t>
            </a:r>
            <a:r>
              <a:rPr lang="en-US" altLang="ja-JP" sz="3600" dirty="0">
                <a:solidFill>
                  <a:srgbClr val="000000">
                    <a:lumMod val="75000"/>
                    <a:lumOff val="25000"/>
                  </a:srgbClr>
                </a:solidFill>
                <a:latin typeface="ＭＳ 明朝" panose="02020609040205080304" pitchFamily="17" charset="-128"/>
                <a:ea typeface="ＭＳ 明朝" panose="02020609040205080304" pitchFamily="17" charset="-128"/>
              </a:rPr>
              <a:t>DQ</a:t>
            </a:r>
            <a:r>
              <a:rPr lang="ja-JP" altLang="en-US" sz="3600" dirty="0">
                <a:solidFill>
                  <a:srgbClr val="000000">
                    <a:lumMod val="75000"/>
                    <a:lumOff val="25000"/>
                  </a:srgbClr>
                </a:solidFill>
                <a:latin typeface="ＭＳ 明朝" panose="02020609040205080304" pitchFamily="17" charset="-128"/>
                <a:ea typeface="ＭＳ 明朝" panose="02020609040205080304" pitchFamily="17" charset="-128"/>
              </a:rPr>
              <a:t>チェック内容の精緻化</a:t>
            </a:r>
            <a:endParaRPr lang="en-US" sz="3600" dirty="0">
              <a:latin typeface="ＭＳ 明朝" panose="02020609040205080304" pitchFamily="17" charset="-128"/>
              <a:ea typeface="ＭＳ 明朝" panose="02020609040205080304" pitchFamily="17" charset="-128"/>
            </a:endParaRPr>
          </a:p>
        </p:txBody>
      </p:sp>
      <p:sp>
        <p:nvSpPr>
          <p:cNvPr id="22" name="テキスト ボックス 21">
            <a:extLst>
              <a:ext uri="{FF2B5EF4-FFF2-40B4-BE49-F238E27FC236}">
                <a16:creationId xmlns:a16="http://schemas.microsoft.com/office/drawing/2014/main" id="{2D812058-1206-440A-8D0C-154EEF2198FF}"/>
              </a:ext>
            </a:extLst>
          </p:cNvPr>
          <p:cNvSpPr txBox="1"/>
          <p:nvPr/>
        </p:nvSpPr>
        <p:spPr>
          <a:xfrm>
            <a:off x="697349" y="2005946"/>
            <a:ext cx="5694474" cy="646331"/>
          </a:xfrm>
          <a:prstGeom prst="rect">
            <a:avLst/>
          </a:prstGeom>
          <a:noFill/>
        </p:spPr>
        <p:txBody>
          <a:bodyPr wrap="square" rtlCol="0">
            <a:spAutoFit/>
          </a:bodyPr>
          <a:lstStyle/>
          <a:p>
            <a:pPr algn="ctr"/>
            <a:r>
              <a:rPr kumimoji="1" lang="en-US" altLang="ja-JP" dirty="0"/>
              <a:t>DQ</a:t>
            </a:r>
            <a:r>
              <a:rPr kumimoji="1" lang="ja-JP" altLang="en-US" dirty="0"/>
              <a:t>管理以外の対応例</a:t>
            </a:r>
            <a:endParaRPr kumimoji="1" lang="en-US" altLang="ja-JP" dirty="0"/>
          </a:p>
          <a:p>
            <a:pPr algn="ctr"/>
            <a:r>
              <a:rPr kumimoji="1" lang="ja-JP" altLang="en-US" dirty="0"/>
              <a:t>（</a:t>
            </a:r>
            <a:r>
              <a:rPr kumimoji="1" lang="en-US" altLang="ja-JP" dirty="0"/>
              <a:t>DQ</a:t>
            </a:r>
            <a:r>
              <a:rPr kumimoji="1" lang="ja-JP" altLang="en-US" dirty="0"/>
              <a:t>管理実施前、もしくは</a:t>
            </a:r>
            <a:r>
              <a:rPr kumimoji="1" lang="en-US" altLang="ja-JP" dirty="0"/>
              <a:t>DQ</a:t>
            </a:r>
            <a:r>
              <a:rPr kumimoji="1" lang="ja-JP" altLang="en-US" dirty="0"/>
              <a:t>管理とは切り離して実施）</a:t>
            </a:r>
          </a:p>
        </p:txBody>
      </p:sp>
      <p:sp>
        <p:nvSpPr>
          <p:cNvPr id="24" name="円柱 23">
            <a:extLst>
              <a:ext uri="{FF2B5EF4-FFF2-40B4-BE49-F238E27FC236}">
                <a16:creationId xmlns:a16="http://schemas.microsoft.com/office/drawing/2014/main" id="{A6C7637D-D954-4712-84C2-45C8483D48E7}"/>
              </a:ext>
            </a:extLst>
          </p:cNvPr>
          <p:cNvSpPr/>
          <p:nvPr/>
        </p:nvSpPr>
        <p:spPr>
          <a:xfrm>
            <a:off x="6593156" y="3759586"/>
            <a:ext cx="1701604" cy="1034401"/>
          </a:xfrm>
          <a:prstGeom prst="can">
            <a:avLst>
              <a:gd name="adj" fmla="val 16830"/>
            </a:avLst>
          </a:prstGeom>
          <a:solidFill>
            <a:sysClr val="window" lastClr="FFFFFF"/>
          </a:solidFill>
          <a:ln w="25400" cap="flat" cmpd="sng" algn="ctr">
            <a:solidFill>
              <a:srgbClr val="4F81BD">
                <a:shade val="50000"/>
              </a:srgbClr>
            </a:solidFill>
            <a:prstDash val="solid"/>
          </a:ln>
          <a:effectLst/>
        </p:spPr>
        <p:txBody>
          <a:bodyPr wrap="none" rtlCol="0" anchor="ctr" anchorCtr="0"/>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2000" b="0" i="0" u="none" strike="noStrike" kern="0" cap="none" spc="0" normalizeH="0" baseline="0" noProof="0" dirty="0">
                <a:ln>
                  <a:noFill/>
                </a:ln>
                <a:solidFill>
                  <a:sysClr val="windowText" lastClr="000000"/>
                </a:solidFill>
                <a:effectLst/>
                <a:uLnTx/>
                <a:uFillTx/>
                <a:latin typeface="+mn-ea"/>
              </a:rPr>
              <a:t>DQ</a:t>
            </a:r>
            <a:r>
              <a:rPr kumimoji="1" lang="ja-JP" altLang="en-US" sz="2000" b="0" i="0" u="none" strike="noStrike" kern="0" cap="none" spc="0" normalizeH="0" baseline="0" noProof="0" dirty="0">
                <a:ln>
                  <a:noFill/>
                </a:ln>
                <a:solidFill>
                  <a:sysClr val="windowText" lastClr="000000"/>
                </a:solidFill>
                <a:effectLst/>
                <a:uLnTx/>
                <a:uFillTx/>
                <a:latin typeface="+mn-ea"/>
              </a:rPr>
              <a:t>管理対象</a:t>
            </a:r>
            <a:endParaRPr kumimoji="1" lang="en-US" altLang="ja-JP" sz="2000" b="0" i="0" u="none" strike="noStrike" kern="0" cap="none" spc="0" normalizeH="0" baseline="0" noProof="0" dirty="0">
              <a:ln>
                <a:noFill/>
              </a:ln>
              <a:solidFill>
                <a:sysClr val="windowText" lastClr="000000"/>
              </a:solidFill>
              <a:effectLst/>
              <a:uLnTx/>
              <a:uFillTx/>
              <a:latin typeface="+mn-ea"/>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2000" kern="0" dirty="0">
                <a:solidFill>
                  <a:sysClr val="windowText" lastClr="000000"/>
                </a:solidFill>
                <a:latin typeface="+mn-ea"/>
              </a:rPr>
              <a:t>データセット</a:t>
            </a:r>
            <a:endParaRPr kumimoji="1" lang="ja-JP" altLang="en-US" sz="2000" b="0" i="0" u="none" strike="noStrike" kern="0" cap="none" spc="0" normalizeH="0" baseline="0" noProof="0" dirty="0">
              <a:ln>
                <a:noFill/>
              </a:ln>
              <a:solidFill>
                <a:sysClr val="windowText" lastClr="000000"/>
              </a:solidFill>
              <a:effectLst/>
              <a:uLnTx/>
              <a:uFillTx/>
              <a:latin typeface="+mn-ea"/>
            </a:endParaRPr>
          </a:p>
        </p:txBody>
      </p:sp>
      <p:pic>
        <p:nvPicPr>
          <p:cNvPr id="26" name="図 25" descr="黒い背景と白い文字&#10;&#10;自動的に生成された説明">
            <a:extLst>
              <a:ext uri="{FF2B5EF4-FFF2-40B4-BE49-F238E27FC236}">
                <a16:creationId xmlns:a16="http://schemas.microsoft.com/office/drawing/2014/main" id="{58522BF9-09CB-4CC3-9DBC-179BC6E43B72}"/>
              </a:ext>
            </a:extLst>
          </p:cNvPr>
          <p:cNvPicPr>
            <a:picLocks noChangeAspect="1"/>
          </p:cNvPicPr>
          <p:nvPr/>
        </p:nvPicPr>
        <p:blipFill>
          <a:blip r:embed="rId2">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008207" y="4949782"/>
            <a:ext cx="781974" cy="781974"/>
          </a:xfrm>
          <a:prstGeom prst="rect">
            <a:avLst/>
          </a:prstGeom>
        </p:spPr>
      </p:pic>
      <p:pic>
        <p:nvPicPr>
          <p:cNvPr id="34" name="図 33" descr="黒い背景と白い文字&#10;&#10;自動的に生成された説明">
            <a:extLst>
              <a:ext uri="{FF2B5EF4-FFF2-40B4-BE49-F238E27FC236}">
                <a16:creationId xmlns:a16="http://schemas.microsoft.com/office/drawing/2014/main" id="{5B267B1D-15D9-426B-B03C-FA536AA1231A}"/>
              </a:ext>
            </a:extLst>
          </p:cNvPr>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5008207" y="3886470"/>
            <a:ext cx="781974" cy="781974"/>
          </a:xfrm>
          <a:prstGeom prst="rect">
            <a:avLst/>
          </a:prstGeom>
        </p:spPr>
      </p:pic>
      <p:grpSp>
        <p:nvGrpSpPr>
          <p:cNvPr id="42" name="グループ化 41">
            <a:extLst>
              <a:ext uri="{FF2B5EF4-FFF2-40B4-BE49-F238E27FC236}">
                <a16:creationId xmlns:a16="http://schemas.microsoft.com/office/drawing/2014/main" id="{21661997-A14F-4CD6-BB5B-A76DC2094447}"/>
              </a:ext>
            </a:extLst>
          </p:cNvPr>
          <p:cNvGrpSpPr/>
          <p:nvPr/>
        </p:nvGrpSpPr>
        <p:grpSpPr>
          <a:xfrm>
            <a:off x="4952320" y="2844680"/>
            <a:ext cx="796370" cy="814388"/>
            <a:chOff x="3826430" y="2647950"/>
            <a:chExt cx="718583" cy="717175"/>
          </a:xfrm>
        </p:grpSpPr>
        <p:sp>
          <p:nvSpPr>
            <p:cNvPr id="6" name="正方形/長方形 5">
              <a:extLst>
                <a:ext uri="{FF2B5EF4-FFF2-40B4-BE49-F238E27FC236}">
                  <a16:creationId xmlns:a16="http://schemas.microsoft.com/office/drawing/2014/main" id="{FB74A343-0F77-420F-AFB8-AEDE25D4E1EF}"/>
                </a:ext>
              </a:extLst>
            </p:cNvPr>
            <p:cNvSpPr/>
            <p:nvPr/>
          </p:nvSpPr>
          <p:spPr>
            <a:xfrm>
              <a:off x="3826430" y="2647950"/>
              <a:ext cx="315358" cy="16510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正方形/長方形 36">
              <a:extLst>
                <a:ext uri="{FF2B5EF4-FFF2-40B4-BE49-F238E27FC236}">
                  <a16:creationId xmlns:a16="http://schemas.microsoft.com/office/drawing/2014/main" id="{BDFE176E-8A5C-485F-AFDE-4F2802D0F432}"/>
                </a:ext>
              </a:extLst>
            </p:cNvPr>
            <p:cNvSpPr/>
            <p:nvPr/>
          </p:nvSpPr>
          <p:spPr>
            <a:xfrm>
              <a:off x="4229655" y="2647950"/>
              <a:ext cx="315358" cy="16510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74B321E5-5384-4660-A902-C24AD235BF8D}"/>
                </a:ext>
              </a:extLst>
            </p:cNvPr>
            <p:cNvSpPr/>
            <p:nvPr/>
          </p:nvSpPr>
          <p:spPr>
            <a:xfrm>
              <a:off x="4229655" y="2925581"/>
              <a:ext cx="315358" cy="16510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a:extLst>
                <a:ext uri="{FF2B5EF4-FFF2-40B4-BE49-F238E27FC236}">
                  <a16:creationId xmlns:a16="http://schemas.microsoft.com/office/drawing/2014/main" id="{0EFB2594-3811-4546-822A-713A6519DEF0}"/>
                </a:ext>
              </a:extLst>
            </p:cNvPr>
            <p:cNvCxnSpPr>
              <a:stCxn id="37" idx="2"/>
              <a:endCxn id="38" idx="0"/>
            </p:cNvCxnSpPr>
            <p:nvPr/>
          </p:nvCxnSpPr>
          <p:spPr>
            <a:xfrm>
              <a:off x="4387334" y="2813050"/>
              <a:ext cx="0" cy="112531"/>
            </a:xfrm>
            <a:prstGeom prst="line">
              <a:avLst/>
            </a:prstGeom>
            <a:ln w="38100">
              <a:tailEnd type="oval"/>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2453622C-61FC-46B6-B1FF-6604ADCC4B7A}"/>
                </a:ext>
              </a:extLst>
            </p:cNvPr>
            <p:cNvCxnSpPr>
              <a:stCxn id="6" idx="2"/>
              <a:endCxn id="38" idx="1"/>
            </p:cNvCxnSpPr>
            <p:nvPr/>
          </p:nvCxnSpPr>
          <p:spPr>
            <a:xfrm rot="16200000" flipH="1">
              <a:off x="4009342" y="2787817"/>
              <a:ext cx="195081" cy="245546"/>
            </a:xfrm>
            <a:prstGeom prst="bentConnector2">
              <a:avLst/>
            </a:prstGeom>
            <a:ln w="38100">
              <a:tailEnd type="oval"/>
            </a:ln>
          </p:spPr>
          <p:style>
            <a:lnRef idx="1">
              <a:schemeClr val="accent1"/>
            </a:lnRef>
            <a:fillRef idx="0">
              <a:schemeClr val="accent1"/>
            </a:fillRef>
            <a:effectRef idx="0">
              <a:schemeClr val="accent1"/>
            </a:effectRef>
            <a:fontRef idx="minor">
              <a:schemeClr val="tx1"/>
            </a:fontRef>
          </p:style>
        </p:cxnSp>
        <p:sp>
          <p:nvSpPr>
            <p:cNvPr id="39" name="正方形/長方形 38">
              <a:extLst>
                <a:ext uri="{FF2B5EF4-FFF2-40B4-BE49-F238E27FC236}">
                  <a16:creationId xmlns:a16="http://schemas.microsoft.com/office/drawing/2014/main" id="{ACAC7C2C-E01D-4E10-8360-D789915D572C}"/>
                </a:ext>
              </a:extLst>
            </p:cNvPr>
            <p:cNvSpPr/>
            <p:nvPr/>
          </p:nvSpPr>
          <p:spPr>
            <a:xfrm>
              <a:off x="4229655" y="3200025"/>
              <a:ext cx="315358" cy="165100"/>
            </a:xfrm>
            <a:prstGeom prst="rect">
              <a:avLst/>
            </a:prstGeom>
            <a:solidFill>
              <a:schemeClr val="bg1"/>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0" name="直線コネクタ 39">
              <a:extLst>
                <a:ext uri="{FF2B5EF4-FFF2-40B4-BE49-F238E27FC236}">
                  <a16:creationId xmlns:a16="http://schemas.microsoft.com/office/drawing/2014/main" id="{EB972DC7-B958-4164-81E1-B8CCB9BD395B}"/>
                </a:ext>
              </a:extLst>
            </p:cNvPr>
            <p:cNvCxnSpPr>
              <a:cxnSpLocks/>
              <a:stCxn id="38" idx="2"/>
              <a:endCxn id="39" idx="0"/>
            </p:cNvCxnSpPr>
            <p:nvPr/>
          </p:nvCxnSpPr>
          <p:spPr>
            <a:xfrm>
              <a:off x="4387334" y="3090681"/>
              <a:ext cx="0" cy="109344"/>
            </a:xfrm>
            <a:prstGeom prst="line">
              <a:avLst/>
            </a:prstGeom>
            <a:ln w="38100">
              <a:tailEnd type="oval"/>
            </a:ln>
          </p:spPr>
          <p:style>
            <a:lnRef idx="1">
              <a:schemeClr val="accent1"/>
            </a:lnRef>
            <a:fillRef idx="0">
              <a:schemeClr val="accent1"/>
            </a:fillRef>
            <a:effectRef idx="0">
              <a:schemeClr val="accent1"/>
            </a:effectRef>
            <a:fontRef idx="minor">
              <a:schemeClr val="tx1"/>
            </a:fontRef>
          </p:style>
        </p:cxnSp>
      </p:grpSp>
      <p:sp>
        <p:nvSpPr>
          <p:cNvPr id="45" name="スマイル 44">
            <a:extLst>
              <a:ext uri="{FF2B5EF4-FFF2-40B4-BE49-F238E27FC236}">
                <a16:creationId xmlns:a16="http://schemas.microsoft.com/office/drawing/2014/main" id="{D340C6C6-C462-4D06-8D14-B4C301D224C4}"/>
              </a:ext>
            </a:extLst>
          </p:cNvPr>
          <p:cNvSpPr/>
          <p:nvPr/>
        </p:nvSpPr>
        <p:spPr>
          <a:xfrm>
            <a:off x="10705276" y="3982498"/>
            <a:ext cx="647864" cy="645881"/>
          </a:xfrm>
          <a:prstGeom prst="smileyFace">
            <a:avLst/>
          </a:prstGeom>
          <a:solidFill>
            <a:sysClr val="window" lastClr="FFFFFF"/>
          </a:solidFill>
          <a:ln w="25400" cap="flat" cmpd="sng" algn="ctr">
            <a:solidFill>
              <a:sysClr val="windowText" lastClr="000000"/>
            </a:solidFill>
            <a:prstDash val="solid"/>
          </a:ln>
          <a:effectLst/>
        </p:spPr>
        <p:txBody>
          <a:bodyPr rtlCol="0" anchor="t"/>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marL="0" marR="0" lvl="0" indent="0" algn="l"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a:ln>
                <a:noFill/>
              </a:ln>
              <a:solidFill>
                <a:sysClr val="windowText" lastClr="000000"/>
              </a:solidFill>
              <a:effectLst/>
              <a:uLnTx/>
              <a:uFillTx/>
              <a:latin typeface="Calibri" panose="020F0502020204030204"/>
              <a:ea typeface="ＭＳ Ｐゴシック" panose="020B0600070205080204" pitchFamily="50" charset="-128"/>
              <a:cs typeface="+mn-cs"/>
            </a:endParaRPr>
          </a:p>
        </p:txBody>
      </p:sp>
      <p:sp>
        <p:nvSpPr>
          <p:cNvPr id="48" name="矢印: 右 14">
            <a:extLst>
              <a:ext uri="{FF2B5EF4-FFF2-40B4-BE49-F238E27FC236}">
                <a16:creationId xmlns:a16="http://schemas.microsoft.com/office/drawing/2014/main" id="{A24B66B0-DC54-48EA-B869-76563D6CA304}"/>
              </a:ext>
            </a:extLst>
          </p:cNvPr>
          <p:cNvSpPr/>
          <p:nvPr/>
        </p:nvSpPr>
        <p:spPr>
          <a:xfrm>
            <a:off x="8403340" y="3925195"/>
            <a:ext cx="1523891" cy="703184"/>
          </a:xfrm>
          <a:prstGeom prst="rightArrow">
            <a:avLst/>
          </a:prstGeom>
          <a:solidFill>
            <a:srgbClr val="4F81BD"/>
          </a:solidFill>
          <a:ln w="25400" cap="flat" cmpd="sng" algn="ctr">
            <a:solidFill>
              <a:srgbClr val="4F81BD">
                <a:shade val="50000"/>
              </a:srgbClr>
            </a:solidFill>
            <a:prstDash val="solid"/>
          </a:ln>
          <a:effectLst/>
        </p:spPr>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ja-JP" altLang="en-US" sz="1100" b="0" i="0" u="none" strike="noStrike" kern="0" cap="none" spc="0" normalizeH="0" baseline="0" noProof="0" dirty="0">
              <a:ln>
                <a:noFill/>
              </a:ln>
              <a:solidFill>
                <a:sysClr val="window" lastClr="FFFFFF"/>
              </a:solidFill>
              <a:effectLst/>
              <a:uLnTx/>
              <a:uFillTx/>
              <a:latin typeface="Calibri" panose="020F0502020204030204"/>
              <a:ea typeface="ＭＳ Ｐゴシック" panose="020B0600070205080204" pitchFamily="50" charset="-128"/>
              <a:cs typeface="+mn-cs"/>
            </a:endParaRPr>
          </a:p>
        </p:txBody>
      </p:sp>
      <p:sp>
        <p:nvSpPr>
          <p:cNvPr id="46" name="正方形/長方形 45">
            <a:extLst>
              <a:ext uri="{FF2B5EF4-FFF2-40B4-BE49-F238E27FC236}">
                <a16:creationId xmlns:a16="http://schemas.microsoft.com/office/drawing/2014/main" id="{9D9CAFCE-92BE-4EF8-BB03-992B93820905}"/>
              </a:ext>
            </a:extLst>
          </p:cNvPr>
          <p:cNvSpPr/>
          <p:nvPr/>
        </p:nvSpPr>
        <p:spPr>
          <a:xfrm>
            <a:off x="8598870" y="3784686"/>
            <a:ext cx="815301" cy="984200"/>
          </a:xfrm>
          <a:prstGeom prst="rect">
            <a:avLst/>
          </a:prstGeom>
          <a:solidFill>
            <a:sysClr val="window" lastClr="FFFFFF"/>
          </a:solidFill>
          <a:ln w="25400" cap="flat" cmpd="sng" algn="ctr">
            <a:solidFill>
              <a:srgbClr val="4F81BD">
                <a:shade val="50000"/>
              </a:srgbClr>
            </a:solidFill>
            <a:prstDash val="solid"/>
          </a:ln>
          <a:effectLst/>
        </p:spPr>
        <p:txBody>
          <a:bodyPr wrap="none" rtlCol="0" anchor="ctr" anchorCtr="0"/>
          <a:lstStyle/>
          <a:p>
            <a:pPr algn="ctr"/>
            <a:r>
              <a:rPr kumimoji="1" lang="ja-JP" altLang="en-US" sz="1600" kern="0" dirty="0">
                <a:solidFill>
                  <a:sysClr val="windowText" lastClr="000000"/>
                </a:solidFill>
                <a:latin typeface="+mn-ea"/>
              </a:rPr>
              <a:t>ビジネス</a:t>
            </a:r>
            <a:endParaRPr kumimoji="1" lang="en-US" altLang="ja-JP" sz="1600" kern="0" dirty="0">
              <a:solidFill>
                <a:sysClr val="windowText" lastClr="000000"/>
              </a:solidFill>
              <a:latin typeface="+mn-ea"/>
            </a:endParaRPr>
          </a:p>
          <a:p>
            <a:pPr algn="ctr"/>
            <a:r>
              <a:rPr kumimoji="1" lang="ja-JP" altLang="en-US" sz="1600" kern="0" dirty="0">
                <a:solidFill>
                  <a:sysClr val="windowText" lastClr="000000"/>
                </a:solidFill>
                <a:latin typeface="+mn-ea"/>
              </a:rPr>
              <a:t>ルール</a:t>
            </a:r>
            <a:endParaRPr kumimoji="1" lang="en-US" altLang="ja-JP" sz="1600" kern="0" dirty="0">
              <a:solidFill>
                <a:sysClr val="windowText" lastClr="000000"/>
              </a:solidFill>
              <a:latin typeface="+mn-ea"/>
            </a:endParaRPr>
          </a:p>
        </p:txBody>
      </p:sp>
      <p:sp>
        <p:nvSpPr>
          <p:cNvPr id="49" name="二等辺三角形 48">
            <a:extLst>
              <a:ext uri="{FF2B5EF4-FFF2-40B4-BE49-F238E27FC236}">
                <a16:creationId xmlns:a16="http://schemas.microsoft.com/office/drawing/2014/main" id="{4CAA66DF-F8BB-4AEC-876D-393B9D764B1F}"/>
              </a:ext>
            </a:extLst>
          </p:cNvPr>
          <p:cNvSpPr/>
          <p:nvPr/>
        </p:nvSpPr>
        <p:spPr>
          <a:xfrm rot="5400000">
            <a:off x="5674904" y="4186640"/>
            <a:ext cx="1262196" cy="171642"/>
          </a:xfrm>
          <a:prstGeom prst="triangl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a:extLst>
              <a:ext uri="{FF2B5EF4-FFF2-40B4-BE49-F238E27FC236}">
                <a16:creationId xmlns:a16="http://schemas.microsoft.com/office/drawing/2014/main" id="{EA4AEC53-4B94-4F68-9546-5801B7D85DD4}"/>
              </a:ext>
            </a:extLst>
          </p:cNvPr>
          <p:cNvSpPr txBox="1"/>
          <p:nvPr/>
        </p:nvSpPr>
        <p:spPr>
          <a:xfrm>
            <a:off x="7199696" y="2005016"/>
            <a:ext cx="3219450" cy="646331"/>
          </a:xfrm>
          <a:prstGeom prst="rect">
            <a:avLst/>
          </a:prstGeom>
          <a:noFill/>
        </p:spPr>
        <p:txBody>
          <a:bodyPr wrap="square" rtlCol="0">
            <a:spAutoFit/>
          </a:bodyPr>
          <a:lstStyle/>
          <a:p>
            <a:pPr algn="ctr"/>
            <a:r>
              <a:rPr kumimoji="1" lang="en-US" altLang="ja-JP" dirty="0"/>
              <a:t>DQ</a:t>
            </a:r>
            <a:r>
              <a:rPr kumimoji="1" lang="ja-JP" altLang="en-US" dirty="0"/>
              <a:t>管理</a:t>
            </a:r>
            <a:endParaRPr kumimoji="1" lang="en-US" altLang="ja-JP" dirty="0"/>
          </a:p>
          <a:p>
            <a:pPr algn="ctr"/>
            <a:r>
              <a:rPr kumimoji="1" lang="ja-JP" altLang="en-US" dirty="0"/>
              <a:t>（モニタリングや問題解決）</a:t>
            </a:r>
          </a:p>
        </p:txBody>
      </p:sp>
      <p:sp>
        <p:nvSpPr>
          <p:cNvPr id="53" name="矢印: U ターン 52">
            <a:extLst>
              <a:ext uri="{FF2B5EF4-FFF2-40B4-BE49-F238E27FC236}">
                <a16:creationId xmlns:a16="http://schemas.microsoft.com/office/drawing/2014/main" id="{DC74EBD3-8408-4D2D-825E-05F0288E6A60}"/>
              </a:ext>
            </a:extLst>
          </p:cNvPr>
          <p:cNvSpPr/>
          <p:nvPr/>
        </p:nvSpPr>
        <p:spPr>
          <a:xfrm flipH="1" flipV="1">
            <a:off x="7295407" y="4850001"/>
            <a:ext cx="3123739" cy="600269"/>
          </a:xfrm>
          <a:prstGeom prst="uturnArrow">
            <a:avLst>
              <a:gd name="adj1" fmla="val 34088"/>
              <a:gd name="adj2" fmla="val 25000"/>
              <a:gd name="adj3" fmla="val 45930"/>
              <a:gd name="adj4" fmla="val 0"/>
              <a:gd name="adj5" fmla="val 100000"/>
            </a:avLst>
          </a:prstGeom>
          <a:solidFill>
            <a:srgbClr val="4F81BD"/>
          </a:solidFill>
          <a:ln w="25400" cap="flat" cmpd="sng" algn="ctr">
            <a:solidFill>
              <a:srgbClr val="4F81BD">
                <a:shade val="50000"/>
              </a:srgbClr>
            </a:solidFill>
            <a:prstDash val="solid"/>
          </a:ln>
          <a:effectLst/>
        </p:spPr>
        <p:txBody>
          <a:bodyPr rtlCol="0" anchor="ctr"/>
          <a:lstStyle/>
          <a:p>
            <a:pPr algn="ctr"/>
            <a:endParaRPr kumimoji="1" lang="ja-JP" altLang="en-US" sz="1100" kern="0">
              <a:solidFill>
                <a:sysClr val="window" lastClr="FFFFFF"/>
              </a:solidFill>
              <a:latin typeface="Calibri" panose="020F0502020204030204"/>
              <a:ea typeface="ＭＳ Ｐゴシック" panose="020B0600070205080204" pitchFamily="50" charset="-128"/>
            </a:endParaRPr>
          </a:p>
        </p:txBody>
      </p:sp>
      <p:sp>
        <p:nvSpPr>
          <p:cNvPr id="54" name="テキスト ボックス 53">
            <a:extLst>
              <a:ext uri="{FF2B5EF4-FFF2-40B4-BE49-F238E27FC236}">
                <a16:creationId xmlns:a16="http://schemas.microsoft.com/office/drawing/2014/main" id="{B23B8F75-B70E-438A-90D5-AAB1203FE559}"/>
              </a:ext>
            </a:extLst>
          </p:cNvPr>
          <p:cNvSpPr txBox="1"/>
          <p:nvPr/>
        </p:nvSpPr>
        <p:spPr>
          <a:xfrm>
            <a:off x="1407200" y="2742505"/>
            <a:ext cx="3263158" cy="923330"/>
          </a:xfrm>
          <a:prstGeom prst="rect">
            <a:avLst/>
          </a:prstGeom>
          <a:noFill/>
        </p:spPr>
        <p:txBody>
          <a:bodyPr wrap="square" rtlCol="0">
            <a:spAutoFit/>
          </a:bodyPr>
          <a:lstStyle/>
          <a:p>
            <a:r>
              <a:rPr kumimoji="1" lang="ja-JP" altLang="en-US" dirty="0"/>
              <a:t>・データの持ち方の見直し</a:t>
            </a:r>
            <a:endParaRPr kumimoji="1" lang="en-US" altLang="ja-JP" dirty="0"/>
          </a:p>
          <a:p>
            <a:r>
              <a:rPr kumimoji="1" lang="ja-JP" altLang="en-US" dirty="0"/>
              <a:t>　</a:t>
            </a:r>
            <a:r>
              <a:rPr kumimoji="1" lang="en-US" altLang="ja-JP" dirty="0"/>
              <a:t>Ex.</a:t>
            </a:r>
            <a:r>
              <a:rPr kumimoji="1" lang="ja-JP" altLang="en-US" dirty="0"/>
              <a:t>データモデルの変更</a:t>
            </a:r>
            <a:endParaRPr kumimoji="1" lang="en-US" altLang="ja-JP" dirty="0"/>
          </a:p>
          <a:p>
            <a:r>
              <a:rPr kumimoji="1" lang="ja-JP" altLang="en-US" dirty="0"/>
              <a:t>　</a:t>
            </a:r>
            <a:r>
              <a:rPr kumimoji="1" lang="en-US" altLang="ja-JP" dirty="0"/>
              <a:t>Ex.</a:t>
            </a:r>
            <a:r>
              <a:rPr kumimoji="1" lang="ja-JP" altLang="en-US" dirty="0"/>
              <a:t>区分値の見直し</a:t>
            </a:r>
            <a:endParaRPr kumimoji="1" lang="en-US" altLang="ja-JP" dirty="0"/>
          </a:p>
        </p:txBody>
      </p:sp>
      <p:sp>
        <p:nvSpPr>
          <p:cNvPr id="55" name="テキスト ボックス 54">
            <a:extLst>
              <a:ext uri="{FF2B5EF4-FFF2-40B4-BE49-F238E27FC236}">
                <a16:creationId xmlns:a16="http://schemas.microsoft.com/office/drawing/2014/main" id="{6FD3CFEC-5895-4300-94D7-AA900C22014E}"/>
              </a:ext>
            </a:extLst>
          </p:cNvPr>
          <p:cNvSpPr txBox="1"/>
          <p:nvPr/>
        </p:nvSpPr>
        <p:spPr>
          <a:xfrm>
            <a:off x="1407200" y="3806431"/>
            <a:ext cx="3263158" cy="923330"/>
          </a:xfrm>
          <a:prstGeom prst="rect">
            <a:avLst/>
          </a:prstGeom>
          <a:noFill/>
        </p:spPr>
        <p:txBody>
          <a:bodyPr wrap="square" rtlCol="0">
            <a:spAutoFit/>
          </a:bodyPr>
          <a:lstStyle/>
          <a:p>
            <a:r>
              <a:rPr kumimoji="1" lang="ja-JP" altLang="en-US" dirty="0"/>
              <a:t>・データの修正</a:t>
            </a:r>
            <a:endParaRPr kumimoji="1" lang="en-US" altLang="ja-JP" dirty="0"/>
          </a:p>
          <a:p>
            <a:r>
              <a:rPr kumimoji="1" lang="ja-JP" altLang="en-US" dirty="0"/>
              <a:t>　</a:t>
            </a:r>
            <a:r>
              <a:rPr kumimoji="1" lang="en-US" altLang="ja-JP" dirty="0"/>
              <a:t>Ex.</a:t>
            </a:r>
            <a:r>
              <a:rPr kumimoji="1" lang="ja-JP" altLang="en-US" dirty="0"/>
              <a:t>同一データの名寄せ</a:t>
            </a:r>
            <a:endParaRPr kumimoji="1" lang="en-US" altLang="ja-JP" dirty="0"/>
          </a:p>
          <a:p>
            <a:r>
              <a:rPr kumimoji="1" lang="ja-JP" altLang="en-US" dirty="0"/>
              <a:t>　</a:t>
            </a:r>
            <a:r>
              <a:rPr kumimoji="1" lang="en-US" altLang="ja-JP" dirty="0"/>
              <a:t>Ex.</a:t>
            </a:r>
            <a:r>
              <a:rPr kumimoji="1" lang="ja-JP" altLang="en-US" dirty="0"/>
              <a:t>データクレンジング</a:t>
            </a:r>
            <a:endParaRPr kumimoji="1" lang="en-US" altLang="ja-JP" dirty="0"/>
          </a:p>
        </p:txBody>
      </p:sp>
      <p:sp>
        <p:nvSpPr>
          <p:cNvPr id="56" name="テキスト ボックス 55">
            <a:extLst>
              <a:ext uri="{FF2B5EF4-FFF2-40B4-BE49-F238E27FC236}">
                <a16:creationId xmlns:a16="http://schemas.microsoft.com/office/drawing/2014/main" id="{CABE40C8-A6C6-449A-A840-68FE02359436}"/>
              </a:ext>
            </a:extLst>
          </p:cNvPr>
          <p:cNvSpPr txBox="1"/>
          <p:nvPr/>
        </p:nvSpPr>
        <p:spPr>
          <a:xfrm>
            <a:off x="1407200" y="4850001"/>
            <a:ext cx="3520377" cy="923330"/>
          </a:xfrm>
          <a:prstGeom prst="rect">
            <a:avLst/>
          </a:prstGeom>
          <a:noFill/>
        </p:spPr>
        <p:txBody>
          <a:bodyPr wrap="square" rtlCol="0">
            <a:spAutoFit/>
          </a:bodyPr>
          <a:lstStyle/>
          <a:p>
            <a:r>
              <a:rPr kumimoji="1" lang="ja-JP" altLang="en-US" dirty="0"/>
              <a:t>・チェックロジックの組込み</a:t>
            </a:r>
            <a:endParaRPr kumimoji="1" lang="en-US" altLang="ja-JP" dirty="0"/>
          </a:p>
          <a:p>
            <a:r>
              <a:rPr kumimoji="1" lang="ja-JP" altLang="en-US" dirty="0"/>
              <a:t>　</a:t>
            </a:r>
            <a:r>
              <a:rPr kumimoji="1" lang="en-US" altLang="ja-JP" dirty="0" err="1"/>
              <a:t>Ex.O</a:t>
            </a:r>
            <a:r>
              <a:rPr kumimoji="1" lang="en-US" altLang="ja-JP" dirty="0"/>
              <a:t>/L</a:t>
            </a:r>
            <a:r>
              <a:rPr kumimoji="1" lang="ja-JP" altLang="en-US" dirty="0"/>
              <a:t>画面チェックの強化</a:t>
            </a:r>
            <a:endParaRPr kumimoji="1" lang="en-US" altLang="ja-JP" dirty="0"/>
          </a:p>
          <a:p>
            <a:r>
              <a:rPr kumimoji="1" lang="ja-JP" altLang="en-US" dirty="0"/>
              <a:t>　</a:t>
            </a:r>
            <a:r>
              <a:rPr kumimoji="1" lang="en-US" altLang="ja-JP" dirty="0"/>
              <a:t>Ex.</a:t>
            </a:r>
            <a:r>
              <a:rPr kumimoji="1" lang="ja-JP" altLang="en-US" dirty="0"/>
              <a:t>データ連携時のチェック強化</a:t>
            </a:r>
            <a:endParaRPr kumimoji="1" lang="en-US" altLang="ja-JP" dirty="0"/>
          </a:p>
        </p:txBody>
      </p:sp>
      <p:sp>
        <p:nvSpPr>
          <p:cNvPr id="58" name="テキスト ボックス 57">
            <a:extLst>
              <a:ext uri="{FF2B5EF4-FFF2-40B4-BE49-F238E27FC236}">
                <a16:creationId xmlns:a16="http://schemas.microsoft.com/office/drawing/2014/main" id="{B364215F-1B28-4254-8108-7C93AB687E30}"/>
              </a:ext>
            </a:extLst>
          </p:cNvPr>
          <p:cNvSpPr txBox="1"/>
          <p:nvPr/>
        </p:nvSpPr>
        <p:spPr>
          <a:xfrm>
            <a:off x="7211628" y="5506284"/>
            <a:ext cx="3219450" cy="369332"/>
          </a:xfrm>
          <a:prstGeom prst="rect">
            <a:avLst/>
          </a:prstGeom>
          <a:noFill/>
        </p:spPr>
        <p:txBody>
          <a:bodyPr wrap="square" rtlCol="0">
            <a:spAutoFit/>
          </a:bodyPr>
          <a:lstStyle/>
          <a:p>
            <a:pPr algn="ctr"/>
            <a:r>
              <a:rPr kumimoji="1" lang="ja-JP" altLang="en-US" dirty="0"/>
              <a:t>修正</a:t>
            </a:r>
          </a:p>
        </p:txBody>
      </p:sp>
      <p:sp>
        <p:nvSpPr>
          <p:cNvPr id="59" name="テキスト ボックス 58">
            <a:extLst>
              <a:ext uri="{FF2B5EF4-FFF2-40B4-BE49-F238E27FC236}">
                <a16:creationId xmlns:a16="http://schemas.microsoft.com/office/drawing/2014/main" id="{41648C58-5531-4DA6-895F-6A3C633BD972}"/>
              </a:ext>
            </a:extLst>
          </p:cNvPr>
          <p:cNvSpPr txBox="1"/>
          <p:nvPr/>
        </p:nvSpPr>
        <p:spPr>
          <a:xfrm>
            <a:off x="1407199" y="5873761"/>
            <a:ext cx="3520377" cy="369332"/>
          </a:xfrm>
          <a:prstGeom prst="rect">
            <a:avLst/>
          </a:prstGeom>
          <a:noFill/>
        </p:spPr>
        <p:txBody>
          <a:bodyPr wrap="square" rtlCol="0">
            <a:spAutoFit/>
          </a:bodyPr>
          <a:lstStyle/>
          <a:p>
            <a:r>
              <a:rPr kumimoji="1" lang="ja-JP" altLang="en-US" dirty="0"/>
              <a:t>・その他（システム化・</a:t>
            </a:r>
            <a:r>
              <a:rPr kumimoji="1" lang="en-US" altLang="ja-JP" dirty="0"/>
              <a:t>DB</a:t>
            </a:r>
            <a:r>
              <a:rPr kumimoji="1" lang="ja-JP" altLang="en-US" dirty="0"/>
              <a:t>化、等）</a:t>
            </a:r>
            <a:endParaRPr kumimoji="1" lang="en-US" altLang="ja-JP" dirty="0"/>
          </a:p>
        </p:txBody>
      </p:sp>
      <p:sp>
        <p:nvSpPr>
          <p:cNvPr id="3" name="フッター プレースホルダー 2">
            <a:extLst>
              <a:ext uri="{FF2B5EF4-FFF2-40B4-BE49-F238E27FC236}">
                <a16:creationId xmlns:a16="http://schemas.microsoft.com/office/drawing/2014/main" id="{F2C16516-D61D-5FD7-FD44-8DF2C5EDB8DC}"/>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 name="スライド番号プレースホルダー 3">
            <a:extLst>
              <a:ext uri="{FF2B5EF4-FFF2-40B4-BE49-F238E27FC236}">
                <a16:creationId xmlns:a16="http://schemas.microsoft.com/office/drawing/2014/main" id="{43D12D3D-8222-264B-CB68-D0E887B69E90}"/>
              </a:ext>
            </a:extLst>
          </p:cNvPr>
          <p:cNvSpPr>
            <a:spLocks noGrp="1"/>
          </p:cNvSpPr>
          <p:nvPr>
            <p:ph type="sldNum" sz="quarter" idx="12"/>
          </p:nvPr>
        </p:nvSpPr>
        <p:spPr/>
        <p:txBody>
          <a:bodyPr/>
          <a:lstStyle/>
          <a:p>
            <a:pPr rtl="0"/>
            <a:fld id="{3A98EE3D-8CD1-4C3F-BD1C-C98C9596463C}" type="slidenum">
              <a:rPr lang="en-US" smtClean="0"/>
              <a:t>50</a:t>
            </a:fld>
            <a:endParaRPr lang="en-US" dirty="0"/>
          </a:p>
        </p:txBody>
      </p:sp>
    </p:spTree>
    <p:extLst>
      <p:ext uri="{BB962C8B-B14F-4D97-AF65-F5344CB8AC3E}">
        <p14:creationId xmlns:p14="http://schemas.microsoft.com/office/powerpoint/2010/main" val="36372718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3309CCDB-3C87-4F47-BFFD-55AA3B4B9381}"/>
              </a:ext>
            </a:extLst>
          </p:cNvPr>
          <p:cNvSpPr txBox="1"/>
          <p:nvPr/>
        </p:nvSpPr>
        <p:spPr>
          <a:xfrm>
            <a:off x="794327" y="932880"/>
            <a:ext cx="10935855" cy="3118482"/>
          </a:xfrm>
          <a:prstGeom prst="rect">
            <a:avLst/>
          </a:prstGeom>
          <a:noFill/>
        </p:spPr>
        <p:txBody>
          <a:bodyPr wrap="square" rtlCol="0">
            <a:spAutoFit/>
          </a:bodyPr>
          <a:lstStyle/>
          <a:p>
            <a:r>
              <a:rPr kumimoji="1" lang="en-US" altLang="ja-JP"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Step4</a:t>
            </a:r>
            <a:r>
              <a:rPr kumimoji="1" lang="ja-JP" altLang="en-US"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　検査・レポ</a:t>
            </a:r>
            <a:r>
              <a:rPr kumimoji="1" lang="en-US" altLang="ja-JP"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a:t>
            </a:r>
            <a:r>
              <a:rPr kumimoji="1" lang="ja-JP" altLang="en-US"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ト・運用の整備</a:t>
            </a:r>
            <a:endParaRPr kumimoji="1" lang="en-US" altLang="ja-JP" sz="36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20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4.1</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問題発生の</a:t>
            </a:r>
            <a:r>
              <a:rPr lang="ja-JP" altLang="en-US" sz="2800" dirty="0">
                <a:latin typeface="Meiryo UI" panose="020B0604030504040204" pitchFamily="50" charset="-128"/>
                <a:ea typeface="Meiryo UI" panose="020B0604030504040204" pitchFamily="50" charset="-128"/>
              </a:rPr>
              <a:t>診断や評価のタイミング・担当・判定方法を決める</a:t>
            </a:r>
            <a:endPar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4.2</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問題発生時の問題解決プロセスと組織を定義する</a:t>
            </a:r>
          </a:p>
          <a:p>
            <a:pPr>
              <a:lnSpc>
                <a:spcPct val="15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4.3</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問題発生に関するレポートの報告運用を定義する</a:t>
            </a:r>
          </a:p>
          <a:p>
            <a:pPr>
              <a:lnSpc>
                <a:spcPct val="150000"/>
              </a:lnSpc>
            </a:pPr>
            <a:endParaRPr kumimoji="1" lang="en-US" altLang="ja-JP" sz="1600" dirty="0">
              <a:latin typeface="Meiryo UI" panose="020B0604030504040204" pitchFamily="50" charset="-128"/>
              <a:ea typeface="Meiryo UI" panose="020B0604030504040204" pitchFamily="50" charset="-128"/>
            </a:endParaRPr>
          </a:p>
        </p:txBody>
      </p:sp>
      <p:sp>
        <p:nvSpPr>
          <p:cNvPr id="4" name="フッター プレースホルダー 3">
            <a:extLst>
              <a:ext uri="{FF2B5EF4-FFF2-40B4-BE49-F238E27FC236}">
                <a16:creationId xmlns:a16="http://schemas.microsoft.com/office/drawing/2014/main" id="{3CC164E2-22C6-B227-110C-0D4AEF39AA18}"/>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B8A79354-B9C4-3239-BD2F-DAB38152C5F1}"/>
              </a:ext>
            </a:extLst>
          </p:cNvPr>
          <p:cNvSpPr>
            <a:spLocks noGrp="1"/>
          </p:cNvSpPr>
          <p:nvPr>
            <p:ph type="sldNum" sz="quarter" idx="12"/>
          </p:nvPr>
        </p:nvSpPr>
        <p:spPr/>
        <p:txBody>
          <a:bodyPr/>
          <a:lstStyle/>
          <a:p>
            <a:pPr rtl="0"/>
            <a:fld id="{3A98EE3D-8CD1-4C3F-BD1C-C98C9596463C}" type="slidenum">
              <a:rPr lang="en-US" smtClean="0"/>
              <a:t>51</a:t>
            </a:fld>
            <a:endParaRPr lang="en-US" dirty="0"/>
          </a:p>
        </p:txBody>
      </p:sp>
    </p:spTree>
    <p:extLst>
      <p:ext uri="{BB962C8B-B14F-4D97-AF65-F5344CB8AC3E}">
        <p14:creationId xmlns:p14="http://schemas.microsoft.com/office/powerpoint/2010/main" val="115315579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0">
            <a:extLst>
              <a:ext uri="{FF2B5EF4-FFF2-40B4-BE49-F238E27FC236}">
                <a16:creationId xmlns:a16="http://schemas.microsoft.com/office/drawing/2014/main" id="{2FFC17ED-AD9A-4492-97B5-7F3BE061B031}"/>
              </a:ext>
            </a:extLst>
          </p:cNvPr>
          <p:cNvSpPr>
            <a:spLocks noChangeArrowheads="1"/>
          </p:cNvSpPr>
          <p:nvPr/>
        </p:nvSpPr>
        <p:spPr bwMode="auto">
          <a:xfrm>
            <a:off x="7418848" y="1947886"/>
            <a:ext cx="1933253"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eaLnBrk="0" hangingPunct="0">
              <a:defRPr/>
            </a:pPr>
            <a:r>
              <a:rPr lang="ja-JP" altLang="en-US" sz="1100" dirty="0">
                <a:latin typeface="Meiryo UI" panose="020B0604030504040204" pitchFamily="50" charset="-128"/>
                <a:ea typeface="Meiryo UI" panose="020B0604030504040204" pitchFamily="50" charset="-128"/>
              </a:rPr>
              <a:t>５．データクオリティに関するビジネスルールの定義（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8" name="AutoShape 41">
            <a:extLst>
              <a:ext uri="{FF2B5EF4-FFF2-40B4-BE49-F238E27FC236}">
                <a16:creationId xmlns:a16="http://schemas.microsoft.com/office/drawing/2014/main" id="{C1D85212-9B37-4F41-8B02-57AD00668A67}"/>
              </a:ext>
            </a:extLst>
          </p:cNvPr>
          <p:cNvSpPr>
            <a:spLocks noChangeArrowheads="1"/>
          </p:cNvSpPr>
          <p:nvPr/>
        </p:nvSpPr>
        <p:spPr bwMode="auto">
          <a:xfrm>
            <a:off x="7418847" y="2572276"/>
            <a:ext cx="1933254" cy="466115"/>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６．データクオリティ要件のテストと検証（</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0" name="AutoShape 42">
            <a:extLst>
              <a:ext uri="{FF2B5EF4-FFF2-40B4-BE49-F238E27FC236}">
                <a16:creationId xmlns:a16="http://schemas.microsoft.com/office/drawing/2014/main" id="{E76830BD-7DC8-43AB-A1C5-54746969E8B3}"/>
              </a:ext>
            </a:extLst>
          </p:cNvPr>
          <p:cNvSpPr>
            <a:spLocks noChangeArrowheads="1"/>
          </p:cNvSpPr>
          <p:nvPr/>
        </p:nvSpPr>
        <p:spPr bwMode="auto">
          <a:xfrm>
            <a:off x="7418847" y="3189663"/>
            <a:ext cx="1937540"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997" dirty="0">
                <a:latin typeface="Meiryo UI" panose="020B0604030504040204" pitchFamily="50" charset="-128"/>
                <a:ea typeface="Meiryo UI" panose="020B0604030504040204" pitchFamily="50" charset="-128"/>
              </a:rPr>
              <a:t>７．データクオリティのサービスレベルの設定と評価（</a:t>
            </a:r>
            <a:r>
              <a:rPr lang="en-US" altLang="ja-JP" sz="997" dirty="0">
                <a:latin typeface="Meiryo UI" panose="020B0604030504040204" pitchFamily="50" charset="-128"/>
                <a:ea typeface="Meiryo UI" panose="020B0604030504040204" pitchFamily="50" charset="-128"/>
              </a:rPr>
              <a:t>P</a:t>
            </a:r>
            <a:r>
              <a:rPr lang="ja-JP" altLang="en-US" sz="997" dirty="0">
                <a:latin typeface="Meiryo UI" panose="020B0604030504040204" pitchFamily="50" charset="-128"/>
                <a:ea typeface="Meiryo UI" panose="020B0604030504040204" pitchFamily="50" charset="-128"/>
              </a:rPr>
              <a:t>）</a:t>
            </a:r>
          </a:p>
        </p:txBody>
      </p:sp>
      <p:sp>
        <p:nvSpPr>
          <p:cNvPr id="11" name="AutoShape 42">
            <a:extLst>
              <a:ext uri="{FF2B5EF4-FFF2-40B4-BE49-F238E27FC236}">
                <a16:creationId xmlns:a16="http://schemas.microsoft.com/office/drawing/2014/main" id="{5D5EBCD7-30EE-4CB2-874E-088BD58E0F76}"/>
              </a:ext>
            </a:extLst>
          </p:cNvPr>
          <p:cNvSpPr>
            <a:spLocks noChangeArrowheads="1"/>
          </p:cNvSpPr>
          <p:nvPr/>
        </p:nvSpPr>
        <p:spPr bwMode="auto">
          <a:xfrm>
            <a:off x="9581738" y="1947885"/>
            <a:ext cx="1933254" cy="472358"/>
          </a:xfrm>
          <a:prstGeom prst="roundRect">
            <a:avLst>
              <a:gd name="adj" fmla="val 0"/>
            </a:avLst>
          </a:prstGeom>
          <a:solidFill>
            <a:srgbClr val="FFFF00"/>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１１．データクオリティ管理の運用手続きの設計と実行（</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2" name="AutoShape 42">
            <a:extLst>
              <a:ext uri="{FF2B5EF4-FFF2-40B4-BE49-F238E27FC236}">
                <a16:creationId xmlns:a16="http://schemas.microsoft.com/office/drawing/2014/main" id="{7E372F2C-735C-49E9-8DFE-E207C6E47E85}"/>
              </a:ext>
            </a:extLst>
          </p:cNvPr>
          <p:cNvSpPr>
            <a:spLocks noChangeArrowheads="1"/>
          </p:cNvSpPr>
          <p:nvPr/>
        </p:nvSpPr>
        <p:spPr bwMode="auto">
          <a:xfrm>
            <a:off x="3119202" y="1947886"/>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２</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データクオリティ要件の定義</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3" name="AutoShape 42">
            <a:extLst>
              <a:ext uri="{FF2B5EF4-FFF2-40B4-BE49-F238E27FC236}">
                <a16:creationId xmlns:a16="http://schemas.microsoft.com/office/drawing/2014/main" id="{1A56247E-A38C-43A8-BEFF-AB78C3E8D878}"/>
              </a:ext>
            </a:extLst>
          </p:cNvPr>
          <p:cNvSpPr>
            <a:spLocks noChangeArrowheads="1"/>
          </p:cNvSpPr>
          <p:nvPr/>
        </p:nvSpPr>
        <p:spPr bwMode="auto">
          <a:xfrm>
            <a:off x="5262293" y="1947885"/>
            <a:ext cx="1926917" cy="48262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a:latin typeface="Meiryo UI" panose="020B0604030504040204" pitchFamily="50" charset="-128"/>
                <a:ea typeface="Meiryo UI" panose="020B0604030504040204" pitchFamily="50" charset="-128"/>
              </a:rPr>
              <a:t>３</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データクオリティのプロファイル、分析、および</a:t>
            </a:r>
            <a:r>
              <a:rPr lang="ja-JP" altLang="en-US" sz="1100">
                <a:latin typeface="Meiryo UI" panose="020B0604030504040204" pitchFamily="50" charset="-128"/>
                <a:ea typeface="Meiryo UI" panose="020B0604030504040204" pitchFamily="50" charset="-128"/>
              </a:rPr>
              <a:t>評価（</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4" name="AutoShape 42">
            <a:extLst>
              <a:ext uri="{FF2B5EF4-FFF2-40B4-BE49-F238E27FC236}">
                <a16:creationId xmlns:a16="http://schemas.microsoft.com/office/drawing/2014/main" id="{F787ABE1-BF14-43AB-8BEF-8E66127EB340}"/>
              </a:ext>
            </a:extLst>
          </p:cNvPr>
          <p:cNvSpPr>
            <a:spLocks noChangeArrowheads="1"/>
          </p:cNvSpPr>
          <p:nvPr/>
        </p:nvSpPr>
        <p:spPr bwMode="auto">
          <a:xfrm>
            <a:off x="5262293" y="2572275"/>
            <a:ext cx="1929301" cy="47505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４．データクオリティの測定基準の定義（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16" name="AutoShape 42">
            <a:extLst>
              <a:ext uri="{FF2B5EF4-FFF2-40B4-BE49-F238E27FC236}">
                <a16:creationId xmlns:a16="http://schemas.microsoft.com/office/drawing/2014/main" id="{EA80CCB5-389B-4362-9279-2781522717C7}"/>
              </a:ext>
            </a:extLst>
          </p:cNvPr>
          <p:cNvSpPr>
            <a:spLocks noChangeArrowheads="1"/>
          </p:cNvSpPr>
          <p:nvPr/>
        </p:nvSpPr>
        <p:spPr bwMode="auto">
          <a:xfrm>
            <a:off x="9581738" y="2572276"/>
            <a:ext cx="1933254" cy="471317"/>
          </a:xfrm>
          <a:prstGeom prst="roundRect">
            <a:avLst>
              <a:gd name="adj" fmla="val 0"/>
            </a:avLst>
          </a:prstGeom>
          <a:solidFill>
            <a:srgbClr val="FFFF00"/>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１２．データクオリティ管理の運用手続きとパフォーマンスの監視</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C</a:t>
            </a:r>
            <a:r>
              <a:rPr lang="ja-JP" altLang="en-US" sz="1100" dirty="0">
                <a:latin typeface="Meiryo UI" panose="020B0604030504040204" pitchFamily="50" charset="-128"/>
                <a:ea typeface="Meiryo UI" panose="020B0604030504040204" pitchFamily="50" charset="-128"/>
              </a:rPr>
              <a:t>）</a:t>
            </a:r>
          </a:p>
        </p:txBody>
      </p:sp>
      <p:cxnSp>
        <p:nvCxnSpPr>
          <p:cNvPr id="17" name="直線矢印コネクタ 16">
            <a:extLst>
              <a:ext uri="{FF2B5EF4-FFF2-40B4-BE49-F238E27FC236}">
                <a16:creationId xmlns:a16="http://schemas.microsoft.com/office/drawing/2014/main" id="{C4C58C73-947C-4DD6-B916-C67DC957769B}"/>
              </a:ext>
            </a:extLst>
          </p:cNvPr>
          <p:cNvCxnSpPr>
            <a:stCxn id="12" idx="3"/>
            <a:endCxn id="13" idx="1"/>
          </p:cNvCxnSpPr>
          <p:nvPr/>
        </p:nvCxnSpPr>
        <p:spPr bwMode="auto">
          <a:xfrm>
            <a:off x="5032654" y="2186666"/>
            <a:ext cx="229638" cy="253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8" name="直線矢印コネクタ 17">
            <a:extLst>
              <a:ext uri="{FF2B5EF4-FFF2-40B4-BE49-F238E27FC236}">
                <a16:creationId xmlns:a16="http://schemas.microsoft.com/office/drawing/2014/main" id="{83FE375F-B554-4F73-B551-42B85920D75E}"/>
              </a:ext>
            </a:extLst>
          </p:cNvPr>
          <p:cNvCxnSpPr>
            <a:stCxn id="13" idx="2"/>
            <a:endCxn id="14" idx="0"/>
          </p:cNvCxnSpPr>
          <p:nvPr/>
        </p:nvCxnSpPr>
        <p:spPr bwMode="auto">
          <a:xfrm>
            <a:off x="6225751" y="2430507"/>
            <a:ext cx="1192" cy="141768"/>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9" name="直線矢印コネクタ 18">
            <a:extLst>
              <a:ext uri="{FF2B5EF4-FFF2-40B4-BE49-F238E27FC236}">
                <a16:creationId xmlns:a16="http://schemas.microsoft.com/office/drawing/2014/main" id="{E280C0C8-4FC6-45E2-9EDE-B25DBF679BC7}"/>
              </a:ext>
            </a:extLst>
          </p:cNvPr>
          <p:cNvCxnSpPr>
            <a:stCxn id="7" idx="2"/>
            <a:endCxn id="8" idx="0"/>
          </p:cNvCxnSpPr>
          <p:nvPr/>
        </p:nvCxnSpPr>
        <p:spPr bwMode="auto">
          <a:xfrm>
            <a:off x="8385474" y="2419203"/>
            <a:ext cx="0" cy="1530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1" name="直線矢印コネクタ 20">
            <a:extLst>
              <a:ext uri="{FF2B5EF4-FFF2-40B4-BE49-F238E27FC236}">
                <a16:creationId xmlns:a16="http://schemas.microsoft.com/office/drawing/2014/main" id="{F89BDA62-9614-49B6-AB8B-1678BA5061F0}"/>
              </a:ext>
            </a:extLst>
          </p:cNvPr>
          <p:cNvCxnSpPr>
            <a:cxnSpLocks/>
            <a:stCxn id="8" idx="2"/>
            <a:endCxn id="10" idx="0"/>
          </p:cNvCxnSpPr>
          <p:nvPr/>
        </p:nvCxnSpPr>
        <p:spPr bwMode="auto">
          <a:xfrm>
            <a:off x="8385475" y="3038391"/>
            <a:ext cx="2143" cy="1512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3" name="コネクタ: カギ線 30">
            <a:extLst>
              <a:ext uri="{FF2B5EF4-FFF2-40B4-BE49-F238E27FC236}">
                <a16:creationId xmlns:a16="http://schemas.microsoft.com/office/drawing/2014/main" id="{B4D6284D-DCDD-41F4-B905-2A28B04CF8AC}"/>
              </a:ext>
            </a:extLst>
          </p:cNvPr>
          <p:cNvCxnSpPr>
            <a:stCxn id="14" idx="2"/>
            <a:endCxn id="7" idx="1"/>
          </p:cNvCxnSpPr>
          <p:nvPr/>
        </p:nvCxnSpPr>
        <p:spPr bwMode="auto">
          <a:xfrm rot="5400000" flipH="1" flipV="1">
            <a:off x="6391004" y="2019484"/>
            <a:ext cx="863783" cy="1191904"/>
          </a:xfrm>
          <a:prstGeom prst="bentConnector4">
            <a:avLst>
              <a:gd name="adj1" fmla="val -11150"/>
              <a:gd name="adj2" fmla="val 90467"/>
            </a:avLst>
          </a:prstGeom>
          <a:solidFill>
            <a:schemeClr val="accent1"/>
          </a:solidFill>
          <a:ln w="12700" cap="flat" cmpd="sng" algn="ctr">
            <a:solidFill>
              <a:schemeClr val="tx1"/>
            </a:solidFill>
            <a:prstDash val="solid"/>
            <a:round/>
            <a:headEnd type="none" w="sm" len="sm"/>
            <a:tailEnd type="triangle"/>
          </a:ln>
          <a:effectLst/>
        </p:spPr>
      </p:cxnSp>
      <p:cxnSp>
        <p:nvCxnSpPr>
          <p:cNvPr id="24" name="直線矢印コネクタ 23">
            <a:extLst>
              <a:ext uri="{FF2B5EF4-FFF2-40B4-BE49-F238E27FC236}">
                <a16:creationId xmlns:a16="http://schemas.microsoft.com/office/drawing/2014/main" id="{F216E7E1-E8F8-4814-99A2-B1C670852DC7}"/>
              </a:ext>
            </a:extLst>
          </p:cNvPr>
          <p:cNvCxnSpPr>
            <a:stCxn id="11" idx="2"/>
            <a:endCxn id="16" idx="0"/>
          </p:cNvCxnSpPr>
          <p:nvPr/>
        </p:nvCxnSpPr>
        <p:spPr bwMode="auto">
          <a:xfrm>
            <a:off x="10548365" y="2420243"/>
            <a:ext cx="0" cy="15203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正方形/長方形 26">
            <a:extLst>
              <a:ext uri="{FF2B5EF4-FFF2-40B4-BE49-F238E27FC236}">
                <a16:creationId xmlns:a16="http://schemas.microsoft.com/office/drawing/2014/main" id="{0524B668-4E15-4AEF-AE0C-D08EB35DFDB4}"/>
              </a:ext>
            </a:extLst>
          </p:cNvPr>
          <p:cNvSpPr/>
          <p:nvPr/>
        </p:nvSpPr>
        <p:spPr bwMode="auto">
          <a:xfrm>
            <a:off x="3119202" y="3799902"/>
            <a:ext cx="1913452" cy="595878"/>
          </a:xfrm>
          <a:prstGeom prst="rect">
            <a:avLst/>
          </a:prstGeom>
          <a:solidFill>
            <a:srgbClr val="9BA8B7"/>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①ビジネスニーズ</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整理ワークシート</a:t>
            </a:r>
          </a:p>
        </p:txBody>
      </p:sp>
      <p:sp>
        <p:nvSpPr>
          <p:cNvPr id="28" name="正方形/長方形 27">
            <a:extLst>
              <a:ext uri="{FF2B5EF4-FFF2-40B4-BE49-F238E27FC236}">
                <a16:creationId xmlns:a16="http://schemas.microsoft.com/office/drawing/2014/main" id="{0524B668-4E15-4AEF-AE0C-D08EB35DFDB4}"/>
              </a:ext>
            </a:extLst>
          </p:cNvPr>
          <p:cNvSpPr/>
          <p:nvPr/>
        </p:nvSpPr>
        <p:spPr bwMode="auto">
          <a:xfrm>
            <a:off x="9575402" y="3804567"/>
            <a:ext cx="1939591" cy="595878"/>
          </a:xfrm>
          <a:prstGeom prst="rect">
            <a:avLst/>
          </a:prstGeom>
          <a:solidFill>
            <a:srgbClr val="00B0F0"/>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④検査・レポート</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運用整備ワークシート</a:t>
            </a:r>
          </a:p>
        </p:txBody>
      </p:sp>
      <p:sp>
        <p:nvSpPr>
          <p:cNvPr id="29" name="正方形/長方形 28">
            <a:extLst>
              <a:ext uri="{FF2B5EF4-FFF2-40B4-BE49-F238E27FC236}">
                <a16:creationId xmlns:a16="http://schemas.microsoft.com/office/drawing/2014/main" id="{0524B668-4E15-4AEF-AE0C-D08EB35DFDB4}"/>
              </a:ext>
            </a:extLst>
          </p:cNvPr>
          <p:cNvSpPr/>
          <p:nvPr/>
        </p:nvSpPr>
        <p:spPr bwMode="auto">
          <a:xfrm>
            <a:off x="5262293" y="3799902"/>
            <a:ext cx="1926917"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a:solidFill>
                  <a:schemeClr val="bg1"/>
                </a:solidFill>
                <a:latin typeface="Meiryo UI" panose="020B0604030504040204" pitchFamily="50" charset="-128"/>
                <a:ea typeface="Meiryo UI" panose="020B0604030504040204" pitchFamily="50" charset="-128"/>
              </a:rPr>
              <a:t>②</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a:solidFill>
                  <a:schemeClr val="bg1"/>
                </a:solidFill>
                <a:latin typeface="Meiryo UI" panose="020B0604030504040204" pitchFamily="50" charset="-128"/>
                <a:ea typeface="Meiryo UI" panose="020B0604030504040204" pitchFamily="50" charset="-128"/>
              </a:rPr>
              <a:t>管理対象</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a:solidFill>
                  <a:schemeClr val="bg1"/>
                </a:solidFill>
                <a:latin typeface="Meiryo UI" panose="020B0604030504040204" pitchFamily="50" charset="-128"/>
                <a:ea typeface="Meiryo UI" panose="020B0604030504040204" pitchFamily="50" charset="-128"/>
              </a:rPr>
              <a:t>検討ワークシート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524B668-4E15-4AEF-AE0C-D08EB35DFDB4}"/>
              </a:ext>
            </a:extLst>
          </p:cNvPr>
          <p:cNvSpPr/>
          <p:nvPr/>
        </p:nvSpPr>
        <p:spPr bwMode="auto">
          <a:xfrm>
            <a:off x="7418847" y="3804567"/>
            <a:ext cx="1933253"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③</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チェック</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精緻化ワークシート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cxnSp>
        <p:nvCxnSpPr>
          <p:cNvPr id="43" name="コネクタ: カギ線 30">
            <a:extLst>
              <a:ext uri="{FF2B5EF4-FFF2-40B4-BE49-F238E27FC236}">
                <a16:creationId xmlns:a16="http://schemas.microsoft.com/office/drawing/2014/main" id="{B4D6284D-DCDD-41F4-B905-2A28B04CF8AC}"/>
              </a:ext>
            </a:extLst>
          </p:cNvPr>
          <p:cNvCxnSpPr>
            <a:stCxn id="10" idx="2"/>
            <a:endCxn id="11" idx="1"/>
          </p:cNvCxnSpPr>
          <p:nvPr/>
        </p:nvCxnSpPr>
        <p:spPr bwMode="auto">
          <a:xfrm rot="5400000" flipH="1" flipV="1">
            <a:off x="8245699" y="2325983"/>
            <a:ext cx="1477957" cy="1194121"/>
          </a:xfrm>
          <a:prstGeom prst="bentConnector4">
            <a:avLst>
              <a:gd name="adj1" fmla="val -5532"/>
              <a:gd name="adj2" fmla="val 90564"/>
            </a:avLst>
          </a:prstGeom>
          <a:solidFill>
            <a:schemeClr val="accent1"/>
          </a:solidFill>
          <a:ln w="12700" cap="flat" cmpd="sng" algn="ctr">
            <a:solidFill>
              <a:schemeClr val="tx1"/>
            </a:solidFill>
            <a:prstDash val="solid"/>
            <a:round/>
            <a:headEnd type="none" w="sm" len="sm"/>
            <a:tailEnd type="triangle"/>
          </a:ln>
          <a:effectLst/>
        </p:spPr>
      </p:cxnSp>
      <p:sp>
        <p:nvSpPr>
          <p:cNvPr id="50" name="テキスト ボックス 49"/>
          <p:cNvSpPr txBox="1"/>
          <p:nvPr/>
        </p:nvSpPr>
        <p:spPr>
          <a:xfrm>
            <a:off x="479442" y="1922546"/>
            <a:ext cx="314386" cy="1816766"/>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アクティビティ</a:t>
            </a:r>
          </a:p>
        </p:txBody>
      </p:sp>
      <p:sp>
        <p:nvSpPr>
          <p:cNvPr id="51" name="テキスト ボックス 50"/>
          <p:cNvSpPr txBox="1"/>
          <p:nvPr/>
        </p:nvSpPr>
        <p:spPr>
          <a:xfrm>
            <a:off x="479442" y="3799902"/>
            <a:ext cx="314386" cy="2592000"/>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アウトプット</a:t>
            </a:r>
          </a:p>
        </p:txBody>
      </p:sp>
      <p:sp>
        <p:nvSpPr>
          <p:cNvPr id="57" name="テキスト ボックス 56"/>
          <p:cNvSpPr txBox="1"/>
          <p:nvPr/>
        </p:nvSpPr>
        <p:spPr>
          <a:xfrm>
            <a:off x="3119202" y="4408211"/>
            <a:ext cx="1913452" cy="2021510"/>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ビジネスニーズを</a:t>
            </a:r>
            <a:r>
              <a:rPr lang="en-US" altLang="ja-JP" sz="1400" dirty="0">
                <a:latin typeface="Meiryo UI" panose="020B0604030504040204" pitchFamily="50" charset="-128"/>
                <a:ea typeface="Meiryo UI" panose="020B0604030504040204" pitchFamily="50" charset="-128"/>
              </a:rPr>
              <a:t>5W1H</a:t>
            </a:r>
            <a:r>
              <a:rPr lang="ja-JP" altLang="en-US" sz="1400" dirty="0">
                <a:latin typeface="Meiryo UI" panose="020B0604030504040204" pitchFamily="50" charset="-128"/>
                <a:ea typeface="Meiryo UI" panose="020B0604030504040204" pitchFamily="50" charset="-128"/>
              </a:rPr>
              <a:t>で纏める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●ビジネス目的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●対象業務</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●管轄部門</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●情報要求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データセットの特定には踏み込まずビジネス視点で纏める</a:t>
            </a:r>
            <a:endParaRPr lang="en-US" altLang="ja-JP" sz="1400" u="sng" dirty="0">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5243837" y="4412102"/>
            <a:ext cx="1913452" cy="1815882"/>
          </a:xfrm>
          <a:prstGeom prst="rect">
            <a:avLst/>
          </a:prstGeom>
          <a:noFill/>
        </p:spPr>
        <p:txBody>
          <a:bodyPr wrap="square" tIns="36000" rtlCol="0">
            <a:spAutoFit/>
          </a:bodyPr>
          <a:lstStyle>
            <a:defPPr rtl="0">
              <a:defRPr lang="ja-jp"/>
            </a:defPPr>
            <a:lvl1pPr>
              <a:defRPr sz="1400">
                <a:latin typeface="Meiryo UI" panose="020B0604030504040204" pitchFamily="50" charset="-128"/>
                <a:ea typeface="Meiryo UI" panose="020B0604030504040204" pitchFamily="50" charset="-128"/>
              </a:defRPr>
            </a:lvl1pPr>
          </a:lstStyle>
          <a:p>
            <a:r>
              <a:rPr lang="ja-JP" altLang="en-US" dirty="0"/>
              <a:t>実データを見て</a:t>
            </a:r>
            <a:r>
              <a:rPr lang="en-US" altLang="ja-JP" dirty="0"/>
              <a:t>DQ</a:t>
            </a:r>
            <a:r>
              <a:rPr lang="ja-JP" altLang="en-US" dirty="0"/>
              <a:t>管理対象を絞り込む</a:t>
            </a:r>
            <a:endParaRPr lang="en-US" altLang="ja-JP" dirty="0"/>
          </a:p>
          <a:p>
            <a:r>
              <a:rPr lang="ja-JP" altLang="en-US" dirty="0"/>
              <a:t>●プロファイル方法</a:t>
            </a:r>
            <a:endParaRPr lang="en-US" altLang="ja-JP" dirty="0"/>
          </a:p>
          <a:p>
            <a:r>
              <a:rPr lang="ja-JP" altLang="en-US" dirty="0"/>
              <a:t>●プロファイル結果</a:t>
            </a:r>
            <a:endParaRPr lang="en-US" altLang="ja-JP" dirty="0"/>
          </a:p>
          <a:p>
            <a:r>
              <a:rPr lang="ja-JP" altLang="en-US" dirty="0"/>
              <a:t>●結果の評価</a:t>
            </a:r>
            <a:endParaRPr lang="en-US" altLang="ja-JP" dirty="0"/>
          </a:p>
          <a:p>
            <a:r>
              <a:rPr lang="ja-JP" altLang="en-US" dirty="0"/>
              <a:t>●</a:t>
            </a:r>
            <a:r>
              <a:rPr lang="en-US" altLang="ja-JP" dirty="0"/>
              <a:t>DQ</a:t>
            </a:r>
            <a:r>
              <a:rPr lang="ja-JP" altLang="en-US" dirty="0"/>
              <a:t>管理要否　　</a:t>
            </a:r>
            <a:r>
              <a:rPr lang="en-US" altLang="ja-JP" dirty="0" err="1"/>
              <a:t>Etc</a:t>
            </a:r>
            <a:endParaRPr lang="en-US" altLang="ja-JP" dirty="0"/>
          </a:p>
          <a:p>
            <a:r>
              <a:rPr lang="ja-JP" altLang="en-US" dirty="0"/>
              <a:t>実データを見た気づきや申し送りも整理</a:t>
            </a:r>
            <a:endParaRPr lang="en-US" altLang="ja-JP" dirty="0"/>
          </a:p>
        </p:txBody>
      </p:sp>
      <p:sp>
        <p:nvSpPr>
          <p:cNvPr id="59" name="テキスト ボックス 58"/>
          <p:cNvSpPr txBox="1"/>
          <p:nvPr/>
        </p:nvSpPr>
        <p:spPr>
          <a:xfrm>
            <a:off x="7418846" y="4408211"/>
            <a:ext cx="1913452" cy="2021510"/>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チェック方法を精緻化してビジネス部門と確認・合意する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●ビジネスルール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●管轄部門の検証（見逃し、過検知等）</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●閾値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ルール化しきれないものへの対応方法も合意</a:t>
            </a:r>
            <a:endParaRPr lang="en-US" altLang="ja-JP" sz="1400" u="sng"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9575401" y="4412102"/>
            <a:ext cx="1913452" cy="1815882"/>
          </a:xfrm>
          <a:prstGeom prst="rect">
            <a:avLst/>
          </a:prstGeom>
          <a:noFill/>
        </p:spPr>
        <p:txBody>
          <a:bodyPr wrap="square" tIns="36000" rtlCol="0">
            <a:spAutoFit/>
          </a:bodyPr>
          <a:lstStyle>
            <a:defPPr rtl="0">
              <a:defRPr lang="ja-jp"/>
            </a:defPPr>
            <a:lvl1pPr>
              <a:defRPr sz="1400">
                <a:solidFill>
                  <a:srgbClr val="0070C0"/>
                </a:solidFill>
                <a:latin typeface="Meiryo UI" panose="020B0604030504040204" pitchFamily="50" charset="-128"/>
                <a:ea typeface="Meiryo UI" panose="020B0604030504040204" pitchFamily="50" charset="-128"/>
              </a:defRPr>
            </a:lvl1pPr>
          </a:lstStyle>
          <a:p>
            <a:r>
              <a:rPr lang="ja-JP" altLang="en-US" dirty="0"/>
              <a:t>平時、問題発生時の運用方法を決める</a:t>
            </a:r>
            <a:endParaRPr lang="en-US" altLang="ja-JP" dirty="0"/>
          </a:p>
          <a:p>
            <a:r>
              <a:rPr lang="ja-JP" altLang="en-US" dirty="0"/>
              <a:t>●定期検査、監視</a:t>
            </a:r>
            <a:endParaRPr lang="en-US" altLang="ja-JP" dirty="0"/>
          </a:p>
          <a:p>
            <a:r>
              <a:rPr lang="ja-JP" altLang="en-US" dirty="0"/>
              <a:t>●診断、評価</a:t>
            </a:r>
            <a:endParaRPr lang="en-US" altLang="ja-JP" dirty="0"/>
          </a:p>
          <a:p>
            <a:r>
              <a:rPr lang="ja-JP" altLang="en-US" dirty="0"/>
              <a:t>●問題解決</a:t>
            </a:r>
            <a:endParaRPr lang="en-US" altLang="ja-JP" dirty="0"/>
          </a:p>
          <a:p>
            <a:r>
              <a:rPr lang="ja-JP" altLang="en-US" dirty="0"/>
              <a:t>●レポーティング　　</a:t>
            </a:r>
            <a:r>
              <a:rPr lang="en-US" altLang="ja-JP" dirty="0" err="1"/>
              <a:t>Etc</a:t>
            </a:r>
            <a:endParaRPr lang="en-US" altLang="ja-JP" dirty="0"/>
          </a:p>
          <a:p>
            <a:r>
              <a:rPr lang="ja-JP" altLang="en-US" dirty="0"/>
              <a:t>「いつ」「誰が」「どのように」実施するかを定義</a:t>
            </a:r>
            <a:endParaRPr lang="en-US" altLang="ja-JP" dirty="0"/>
          </a:p>
        </p:txBody>
      </p:sp>
      <p:sp>
        <p:nvSpPr>
          <p:cNvPr id="38" name="Title 1">
            <a:extLst>
              <a:ext uri="{FF2B5EF4-FFF2-40B4-BE49-F238E27FC236}">
                <a16:creationId xmlns:a16="http://schemas.microsoft.com/office/drawing/2014/main" id="{78806F3F-2600-4255-85B8-BEC7509A7C3F}"/>
              </a:ext>
            </a:extLst>
          </p:cNvPr>
          <p:cNvSpPr>
            <a:spLocks noGrp="1"/>
          </p:cNvSpPr>
          <p:nvPr>
            <p:ph type="title"/>
          </p:nvPr>
        </p:nvSpPr>
        <p:spPr>
          <a:xfrm>
            <a:off x="532737" y="286604"/>
            <a:ext cx="10622943" cy="504506"/>
          </a:xfrm>
        </p:spPr>
        <p:txBody>
          <a:bodyPr>
            <a:noAutofit/>
          </a:bodyPr>
          <a:lstStyle/>
          <a:p>
            <a:r>
              <a:rPr lang="en-US" altLang="ja-JP" sz="3600" dirty="0"/>
              <a:t>Step4</a:t>
            </a:r>
            <a:r>
              <a:rPr lang="ja-JP" altLang="en-US" sz="3600" dirty="0"/>
              <a:t>　検査・レポ</a:t>
            </a:r>
            <a:r>
              <a:rPr lang="en-US" altLang="ja-JP" sz="3600" dirty="0"/>
              <a:t>―</a:t>
            </a:r>
            <a:r>
              <a:rPr lang="ja-JP" altLang="en-US" sz="3600" dirty="0"/>
              <a:t>ト・運用の整備</a:t>
            </a:r>
            <a:endParaRPr lang="en-US" sz="3600" dirty="0"/>
          </a:p>
        </p:txBody>
      </p:sp>
      <p:sp>
        <p:nvSpPr>
          <p:cNvPr id="40" name="AutoShape 42">
            <a:extLst>
              <a:ext uri="{FF2B5EF4-FFF2-40B4-BE49-F238E27FC236}">
                <a16:creationId xmlns:a16="http://schemas.microsoft.com/office/drawing/2014/main" id="{D8F81C91-1E42-4F63-83BD-0B7C19CD677F}"/>
              </a:ext>
            </a:extLst>
          </p:cNvPr>
          <p:cNvSpPr>
            <a:spLocks noChangeArrowheads="1"/>
          </p:cNvSpPr>
          <p:nvPr/>
        </p:nvSpPr>
        <p:spPr bwMode="auto">
          <a:xfrm>
            <a:off x="971968" y="1952428"/>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ヒアリング</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41" name="正方形/長方形 40">
            <a:extLst>
              <a:ext uri="{FF2B5EF4-FFF2-40B4-BE49-F238E27FC236}">
                <a16:creationId xmlns:a16="http://schemas.microsoft.com/office/drawing/2014/main" id="{0A541986-F2BF-4B40-B1F8-4A7CCB14E730}"/>
              </a:ext>
            </a:extLst>
          </p:cNvPr>
          <p:cNvSpPr/>
          <p:nvPr/>
        </p:nvSpPr>
        <p:spPr bwMode="auto">
          <a:xfrm>
            <a:off x="971968" y="3804444"/>
            <a:ext cx="1913452" cy="595878"/>
          </a:xfrm>
          <a:prstGeom prst="rect">
            <a:avLst/>
          </a:prstGeom>
          <a:solidFill>
            <a:srgbClr val="9BA8B7"/>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ヒアリングシート</a:t>
            </a:r>
          </a:p>
        </p:txBody>
      </p:sp>
      <p:sp>
        <p:nvSpPr>
          <p:cNvPr id="42" name="テキスト ボックス 41">
            <a:extLst>
              <a:ext uri="{FF2B5EF4-FFF2-40B4-BE49-F238E27FC236}">
                <a16:creationId xmlns:a16="http://schemas.microsoft.com/office/drawing/2014/main" id="{8139ED6D-266F-414E-90EE-C8E67A5CA225}"/>
              </a:ext>
            </a:extLst>
          </p:cNvPr>
          <p:cNvSpPr txBox="1"/>
          <p:nvPr/>
        </p:nvSpPr>
        <p:spPr>
          <a:xfrm>
            <a:off x="971968" y="4412753"/>
            <a:ext cx="1913452" cy="944292"/>
          </a:xfrm>
          <a:prstGeom prst="rect">
            <a:avLst/>
          </a:prstGeom>
          <a:noFill/>
        </p:spPr>
        <p:txBody>
          <a:bodyPr wrap="square" tIns="36000" rtlCol="0">
            <a:spAutoFit/>
          </a:bodyPr>
          <a:lstStyle/>
          <a:p>
            <a:r>
              <a:rPr lang="ja-JP" altLang="en-US" sz="1400" u="sng" dirty="0">
                <a:latin typeface="Meiryo UI" panose="020B0604030504040204" pitchFamily="50" charset="-128"/>
                <a:ea typeface="Meiryo UI" panose="020B0604030504040204" pitchFamily="50" charset="-128"/>
              </a:rPr>
              <a:t>ビジネスニーズを決める前にどういった部門や業務に問題があるか、ヒアリングを行う</a:t>
            </a:r>
            <a:endParaRPr lang="en-US" altLang="ja-JP" sz="1400" u="sng" dirty="0">
              <a:latin typeface="Meiryo UI" panose="020B0604030504040204" pitchFamily="50" charset="-128"/>
              <a:ea typeface="Meiryo UI" panose="020B0604030504040204" pitchFamily="50" charset="-128"/>
            </a:endParaRPr>
          </a:p>
        </p:txBody>
      </p:sp>
      <p:cxnSp>
        <p:nvCxnSpPr>
          <p:cNvPr id="44" name="直線矢印コネクタ 43">
            <a:extLst>
              <a:ext uri="{FF2B5EF4-FFF2-40B4-BE49-F238E27FC236}">
                <a16:creationId xmlns:a16="http://schemas.microsoft.com/office/drawing/2014/main" id="{885D4F0C-D63A-4223-A5C6-4E3DEBE92644}"/>
              </a:ext>
            </a:extLst>
          </p:cNvPr>
          <p:cNvCxnSpPr>
            <a:cxnSpLocks/>
            <a:stCxn id="40" idx="3"/>
            <a:endCxn id="12" idx="1"/>
          </p:cNvCxnSpPr>
          <p:nvPr/>
        </p:nvCxnSpPr>
        <p:spPr bwMode="auto">
          <a:xfrm flipV="1">
            <a:off x="2885420" y="2186666"/>
            <a:ext cx="233782" cy="454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46" name="テキスト ボックス 45">
            <a:extLst>
              <a:ext uri="{FF2B5EF4-FFF2-40B4-BE49-F238E27FC236}">
                <a16:creationId xmlns:a16="http://schemas.microsoft.com/office/drawing/2014/main" id="{B52599F3-EBE1-46EF-AE8D-0032C17AE7D2}"/>
              </a:ext>
            </a:extLst>
          </p:cNvPr>
          <p:cNvSpPr txBox="1"/>
          <p:nvPr/>
        </p:nvSpPr>
        <p:spPr>
          <a:xfrm>
            <a:off x="476871" y="852755"/>
            <a:ext cx="11239928" cy="1200329"/>
          </a:xfrm>
          <a:prstGeom prst="rect">
            <a:avLst/>
          </a:prstGeom>
          <a:noFill/>
        </p:spPr>
        <p:txBody>
          <a:bodyPr wrap="square" rtlCol="0">
            <a:spAutoFit/>
          </a:bodyPr>
          <a:lstStyle/>
          <a:p>
            <a:r>
              <a:rPr kumimoji="1" lang="ja-JP" altLang="en-US" dirty="0"/>
              <a:t>最後は「</a:t>
            </a:r>
            <a:r>
              <a:rPr lang="ja-JP" altLang="en-US" sz="1800" dirty="0"/>
              <a:t>検査・レポ</a:t>
            </a:r>
            <a:r>
              <a:rPr lang="en-US" altLang="ja-JP" sz="1800" dirty="0"/>
              <a:t>―</a:t>
            </a:r>
            <a:r>
              <a:rPr lang="ja-JP" altLang="en-US" sz="1800" dirty="0"/>
              <a:t>ト・運用の整備</a:t>
            </a:r>
            <a:r>
              <a:rPr kumimoji="1" lang="ja-JP" altLang="en-US" dirty="0"/>
              <a:t>」です。</a:t>
            </a:r>
            <a:r>
              <a:rPr kumimoji="1" lang="en-US" altLang="ja-JP" dirty="0"/>
              <a:t>SLA</a:t>
            </a:r>
            <a:r>
              <a:rPr kumimoji="1" lang="ja-JP" altLang="en-US" dirty="0"/>
              <a:t>でデータ品質のモニタリング運用を取り決めたので、ここでは問題が発見された際の解決に至るまでのプロセスや定期的なレポーティング運用について「検査・レポート運用整備ワークシート」を用いて整理していきます。</a:t>
            </a:r>
            <a:endParaRPr kumimoji="1" lang="en-US" altLang="ja-JP" dirty="0"/>
          </a:p>
          <a:p>
            <a:endParaRPr kumimoji="1" lang="ja-JP" altLang="en-US" dirty="0"/>
          </a:p>
        </p:txBody>
      </p:sp>
      <p:sp>
        <p:nvSpPr>
          <p:cNvPr id="3" name="フッター プレースホルダー 2">
            <a:extLst>
              <a:ext uri="{FF2B5EF4-FFF2-40B4-BE49-F238E27FC236}">
                <a16:creationId xmlns:a16="http://schemas.microsoft.com/office/drawing/2014/main" id="{65F0019B-BC10-3D3F-95A6-334990D2D87D}"/>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6AD53C57-277C-C934-4076-0EA26EA4C86F}"/>
              </a:ext>
            </a:extLst>
          </p:cNvPr>
          <p:cNvSpPr>
            <a:spLocks noGrp="1"/>
          </p:cNvSpPr>
          <p:nvPr>
            <p:ph type="sldNum" sz="quarter" idx="12"/>
          </p:nvPr>
        </p:nvSpPr>
        <p:spPr/>
        <p:txBody>
          <a:bodyPr/>
          <a:lstStyle/>
          <a:p>
            <a:pPr rtl="0"/>
            <a:fld id="{3A98EE3D-8CD1-4C3F-BD1C-C98C9596463C}" type="slidenum">
              <a:rPr lang="en-US" smtClean="0"/>
              <a:t>52</a:t>
            </a:fld>
            <a:endParaRPr lang="en-US" dirty="0"/>
          </a:p>
        </p:txBody>
      </p:sp>
    </p:spTree>
    <p:extLst>
      <p:ext uri="{BB962C8B-B14F-4D97-AF65-F5344CB8AC3E}">
        <p14:creationId xmlns:p14="http://schemas.microsoft.com/office/powerpoint/2010/main" val="239740352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E4A0D92F-BA71-40F1-BAA8-8405CB2C27E5}"/>
              </a:ext>
            </a:extLst>
          </p:cNvPr>
          <p:cNvPicPr>
            <a:picLocks noChangeAspect="1"/>
          </p:cNvPicPr>
          <p:nvPr/>
        </p:nvPicPr>
        <p:blipFill>
          <a:blip r:embed="rId2"/>
          <a:stretch>
            <a:fillRect/>
          </a:stretch>
        </p:blipFill>
        <p:spPr>
          <a:xfrm>
            <a:off x="261273" y="2775790"/>
            <a:ext cx="5277803" cy="2699166"/>
          </a:xfrm>
          <a:prstGeom prst="rect">
            <a:avLst/>
          </a:prstGeom>
        </p:spPr>
      </p:pic>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Step4</a:t>
            </a:r>
            <a:r>
              <a:rPr lang="ja-JP" altLang="en-US" sz="3600" dirty="0"/>
              <a:t>　検査・レポ</a:t>
            </a:r>
            <a:r>
              <a:rPr lang="en-US" altLang="ja-JP" sz="3600" dirty="0"/>
              <a:t>―</a:t>
            </a:r>
            <a:r>
              <a:rPr lang="ja-JP" altLang="en-US" sz="3600" dirty="0"/>
              <a:t>ト・運用の整備</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検査・レポート運用整備ワークシート</a:t>
            </a:r>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ja-JP" altLang="en-US" dirty="0"/>
              <a:t>問題発生時および定期的な運用を整備する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5"/>
            <a:ext cx="5903872" cy="3759877"/>
          </a:xfrm>
        </p:spPr>
        <p:txBody>
          <a:bodyPr>
            <a:normAutofit/>
          </a:bodyPr>
          <a:lstStyle/>
          <a:p>
            <a:pPr marL="0" indent="0">
              <a:spcBef>
                <a:spcPts val="600"/>
              </a:spcBef>
              <a:buNone/>
            </a:pPr>
            <a:r>
              <a:rPr lang="en-US" altLang="ja-JP" sz="1800" dirty="0"/>
              <a:t>Step3</a:t>
            </a:r>
            <a:r>
              <a:rPr lang="ja-JP" altLang="en-US" sz="1800" dirty="0"/>
              <a:t>までで精緻化したビジネスルールに沿ってモニタリングのタイミング、担当、閾値等を整理しました。</a:t>
            </a:r>
            <a:endParaRPr lang="en-US" altLang="ja-JP" sz="1800" dirty="0"/>
          </a:p>
          <a:p>
            <a:pPr marL="0" indent="0">
              <a:spcBef>
                <a:spcPts val="600"/>
              </a:spcBef>
              <a:buNone/>
            </a:pPr>
            <a:r>
              <a:rPr lang="ja-JP" altLang="en-US" sz="1800" u="sng" dirty="0"/>
              <a:t>モニタリングする組織が、異常値に対する「診断・評価」もしくは「問題解決」が出来るとは限らない</a:t>
            </a:r>
            <a:r>
              <a:rPr lang="ja-JP" altLang="en-US" sz="1800" dirty="0"/>
              <a:t>ため、</a:t>
            </a:r>
            <a:r>
              <a:rPr lang="en-US" altLang="ja-JP" sz="1800" dirty="0"/>
              <a:t>Step4</a:t>
            </a:r>
            <a:r>
              <a:rPr lang="ja-JP" altLang="en-US" sz="1800" dirty="0"/>
              <a:t>では、モニタリングによって、問題が発生した場合（閾値を超えたデータが発生した場合）に、</a:t>
            </a:r>
            <a:r>
              <a:rPr lang="ja-JP" altLang="en-US" sz="1800" dirty="0">
                <a:solidFill>
                  <a:srgbClr val="0070C0"/>
                </a:solidFill>
              </a:rPr>
              <a:t>いつ誰がどのように問題の内容を評価</a:t>
            </a:r>
            <a:r>
              <a:rPr lang="ja-JP" altLang="en-US" sz="1800" dirty="0"/>
              <a:t>するのか、さらにいつまでに誰が修正等を実施しなければならないのかといった</a:t>
            </a:r>
            <a:r>
              <a:rPr lang="ja-JP" altLang="en-US" sz="1800" dirty="0">
                <a:solidFill>
                  <a:srgbClr val="0070C0"/>
                </a:solidFill>
              </a:rPr>
              <a:t>問題解決のプロセス</a:t>
            </a:r>
            <a:r>
              <a:rPr lang="ja-JP" altLang="en-US" sz="1800" dirty="0"/>
              <a:t>を詳細化します。</a:t>
            </a:r>
            <a:endParaRPr lang="en-US" altLang="ja-JP" sz="1800" dirty="0"/>
          </a:p>
          <a:p>
            <a:pPr marL="0" indent="0">
              <a:spcBef>
                <a:spcPts val="600"/>
              </a:spcBef>
              <a:buNone/>
            </a:pPr>
            <a:r>
              <a:rPr lang="ja-JP" altLang="en-US" sz="1800" dirty="0"/>
              <a:t>また、</a:t>
            </a:r>
            <a:r>
              <a:rPr lang="en-US" altLang="ja-JP" sz="1800" dirty="0"/>
              <a:t>DQ</a:t>
            </a:r>
            <a:r>
              <a:rPr lang="ja-JP" altLang="en-US" sz="1800" dirty="0"/>
              <a:t>管理活動自体を維持改善していくために、問題発生時だけでなく、定期的にデータ品質問題の発見件数や問題の傾向、改善状況等について</a:t>
            </a:r>
            <a:r>
              <a:rPr lang="ja-JP" altLang="en-US" sz="1800" dirty="0">
                <a:solidFill>
                  <a:srgbClr val="0070C0"/>
                </a:solidFill>
              </a:rPr>
              <a:t>報告するプロセス</a:t>
            </a:r>
            <a:r>
              <a:rPr lang="ja-JP" altLang="en-US" sz="1800" dirty="0"/>
              <a:t>も定義します。</a:t>
            </a:r>
            <a:endParaRPr lang="en-US" altLang="ja-JP" sz="18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788040"/>
            <a:ext cx="11239928" cy="923330"/>
          </a:xfrm>
          <a:prstGeom prst="rect">
            <a:avLst/>
          </a:prstGeom>
          <a:noFill/>
        </p:spPr>
        <p:txBody>
          <a:bodyPr wrap="square" rtlCol="0">
            <a:spAutoFit/>
          </a:bodyPr>
          <a:lstStyle/>
          <a:p>
            <a:r>
              <a:rPr kumimoji="1" lang="ja-JP" altLang="en-US" dirty="0"/>
              <a:t>データ品質を維持するためには、一時的な改善活動で済ますのではなく、継続的にチェックをしていく必要があります。チェックの結果、問題のあるデータが発見された場合に誰が内容を判断し、誰が修正するのか、予めオペレーションを明確にしておきましょう。（</a:t>
            </a:r>
            <a:r>
              <a:rPr kumimoji="1" lang="en-US" altLang="ja-JP" dirty="0"/>
              <a:t>DMBOK2</a:t>
            </a:r>
            <a:r>
              <a:rPr kumimoji="1" lang="ja-JP" altLang="en-US" dirty="0"/>
              <a:t>　</a:t>
            </a:r>
            <a:r>
              <a:rPr kumimoji="1" lang="en-US" altLang="ja-JP" dirty="0"/>
              <a:t>13</a:t>
            </a:r>
            <a:r>
              <a:rPr kumimoji="1" lang="ja-JP" altLang="en-US" dirty="0"/>
              <a:t>章　</a:t>
            </a:r>
            <a:r>
              <a:rPr kumimoji="1" lang="en-US" altLang="ja-JP" dirty="0"/>
              <a:t>2.7</a:t>
            </a:r>
            <a:r>
              <a:rPr kumimoji="1" lang="ja-JP" altLang="en-US" dirty="0"/>
              <a:t> データ品質オペレーションを開発し展開する）</a:t>
            </a:r>
            <a:endParaRPr kumimoji="1" lang="en-US" altLang="ja-JP" dirty="0"/>
          </a:p>
        </p:txBody>
      </p:sp>
      <p:sp>
        <p:nvSpPr>
          <p:cNvPr id="7" name="四角形: 角を丸くする 6">
            <a:extLst>
              <a:ext uri="{FF2B5EF4-FFF2-40B4-BE49-F238E27FC236}">
                <a16:creationId xmlns:a16="http://schemas.microsoft.com/office/drawing/2014/main" id="{331405AE-9201-4E07-85B4-17343472DBFB}"/>
              </a:ext>
            </a:extLst>
          </p:cNvPr>
          <p:cNvSpPr/>
          <p:nvPr/>
        </p:nvSpPr>
        <p:spPr>
          <a:xfrm>
            <a:off x="1505802" y="3076958"/>
            <a:ext cx="773470" cy="2468688"/>
          </a:xfrm>
          <a:prstGeom prst="roundRect">
            <a:avLst>
              <a:gd name="adj" fmla="val 74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a:t>対象データセット</a:t>
            </a:r>
            <a:endParaRPr kumimoji="1" lang="en-US" altLang="ja-JP" sz="1300" dirty="0"/>
          </a:p>
          <a:p>
            <a:pPr algn="ctr"/>
            <a:r>
              <a:rPr kumimoji="1" lang="ja-JP" altLang="en-US" sz="1300" dirty="0"/>
              <a:t>（</a:t>
            </a:r>
            <a:r>
              <a:rPr kumimoji="1" lang="en-US" altLang="ja-JP" sz="1300" dirty="0"/>
              <a:t>Step3</a:t>
            </a:r>
            <a:r>
              <a:rPr kumimoji="1" lang="ja-JP" altLang="en-US" sz="1300" dirty="0"/>
              <a:t>を転記）</a:t>
            </a:r>
          </a:p>
        </p:txBody>
      </p:sp>
      <p:sp>
        <p:nvSpPr>
          <p:cNvPr id="13" name="四角形: 角を丸くする 12">
            <a:extLst>
              <a:ext uri="{FF2B5EF4-FFF2-40B4-BE49-F238E27FC236}">
                <a16:creationId xmlns:a16="http://schemas.microsoft.com/office/drawing/2014/main" id="{46B7D7FE-0C38-4AC9-83B0-1AC328697CBB}"/>
              </a:ext>
            </a:extLst>
          </p:cNvPr>
          <p:cNvSpPr/>
          <p:nvPr/>
        </p:nvSpPr>
        <p:spPr>
          <a:xfrm>
            <a:off x="3492596" y="3076958"/>
            <a:ext cx="580264" cy="2468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a:t>問題発生時の診断、評価プロセス</a:t>
            </a:r>
            <a:endParaRPr kumimoji="1" lang="ja-JP" altLang="en-US" sz="1300" dirty="0"/>
          </a:p>
        </p:txBody>
      </p:sp>
      <p:sp>
        <p:nvSpPr>
          <p:cNvPr id="15" name="四角形: 角を丸くする 14">
            <a:extLst>
              <a:ext uri="{FF2B5EF4-FFF2-40B4-BE49-F238E27FC236}">
                <a16:creationId xmlns:a16="http://schemas.microsoft.com/office/drawing/2014/main" id="{535B7AD4-E23F-4142-9F1C-47552B501B96}"/>
              </a:ext>
            </a:extLst>
          </p:cNvPr>
          <p:cNvSpPr/>
          <p:nvPr/>
        </p:nvSpPr>
        <p:spPr>
          <a:xfrm>
            <a:off x="345053" y="3076959"/>
            <a:ext cx="1093222" cy="2468688"/>
          </a:xfrm>
          <a:prstGeom prst="roundRect">
            <a:avLst>
              <a:gd name="adj" fmla="val 534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a:t>情報要求と</a:t>
            </a:r>
            <a:endParaRPr kumimoji="1" lang="en-US" altLang="ja-JP" sz="1300" dirty="0"/>
          </a:p>
          <a:p>
            <a:pPr algn="ctr"/>
            <a:r>
              <a:rPr lang="ja-JP" altLang="en-US" sz="1300" dirty="0"/>
              <a:t>品質要件</a:t>
            </a:r>
            <a:endParaRPr lang="en-US" altLang="ja-JP" sz="1300" dirty="0"/>
          </a:p>
          <a:p>
            <a:pPr algn="ctr"/>
            <a:r>
              <a:rPr kumimoji="1" lang="en-US" altLang="ja-JP" sz="1300" dirty="0"/>
              <a:t>(Step3</a:t>
            </a:r>
            <a:r>
              <a:rPr kumimoji="1" lang="ja-JP" altLang="en-US" sz="1300" dirty="0"/>
              <a:t>を転記</a:t>
            </a:r>
            <a:r>
              <a:rPr kumimoji="1" lang="en-US" altLang="ja-JP" sz="1300" dirty="0"/>
              <a:t>)</a:t>
            </a:r>
            <a:endParaRPr kumimoji="1" lang="ja-JP" altLang="en-US" sz="1300" dirty="0"/>
          </a:p>
        </p:txBody>
      </p:sp>
      <p:sp>
        <p:nvSpPr>
          <p:cNvPr id="24" name="四角形: 角を丸くする 23">
            <a:extLst>
              <a:ext uri="{FF2B5EF4-FFF2-40B4-BE49-F238E27FC236}">
                <a16:creationId xmlns:a16="http://schemas.microsoft.com/office/drawing/2014/main" id="{EF21EAE5-3E53-43A5-87CD-B8F409653BA5}"/>
              </a:ext>
            </a:extLst>
          </p:cNvPr>
          <p:cNvSpPr/>
          <p:nvPr/>
        </p:nvSpPr>
        <p:spPr>
          <a:xfrm>
            <a:off x="2346799" y="3076958"/>
            <a:ext cx="1078270" cy="2468688"/>
          </a:xfrm>
          <a:prstGeom prst="roundRect">
            <a:avLst>
              <a:gd name="adj" fmla="val 74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300" dirty="0"/>
              <a:t>ビジネスルールと定期検査・監視運用</a:t>
            </a:r>
            <a:endParaRPr kumimoji="1" lang="en-US" altLang="ja-JP" sz="1300" dirty="0"/>
          </a:p>
          <a:p>
            <a:pPr algn="ctr"/>
            <a:r>
              <a:rPr kumimoji="1" lang="ja-JP" altLang="en-US" sz="1300" dirty="0"/>
              <a:t>（</a:t>
            </a:r>
            <a:r>
              <a:rPr kumimoji="1" lang="en-US" altLang="ja-JP" sz="1300" dirty="0"/>
              <a:t>Step3</a:t>
            </a:r>
            <a:r>
              <a:rPr kumimoji="1" lang="ja-JP" altLang="en-US" sz="1300" dirty="0"/>
              <a:t>を転記）</a:t>
            </a:r>
          </a:p>
        </p:txBody>
      </p:sp>
      <p:sp>
        <p:nvSpPr>
          <p:cNvPr id="27" name="四角形: 角を丸くする 26">
            <a:extLst>
              <a:ext uri="{FF2B5EF4-FFF2-40B4-BE49-F238E27FC236}">
                <a16:creationId xmlns:a16="http://schemas.microsoft.com/office/drawing/2014/main" id="{AB719FE0-44E2-4A7A-AAA6-00413F1BB9A8}"/>
              </a:ext>
            </a:extLst>
          </p:cNvPr>
          <p:cNvSpPr/>
          <p:nvPr/>
        </p:nvSpPr>
        <p:spPr>
          <a:xfrm>
            <a:off x="4140387" y="3076958"/>
            <a:ext cx="580264" cy="2468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a:t>問題解決プロセス</a:t>
            </a:r>
            <a:endParaRPr kumimoji="1" lang="ja-JP" altLang="en-US" sz="1300" dirty="0"/>
          </a:p>
        </p:txBody>
      </p:sp>
      <p:sp>
        <p:nvSpPr>
          <p:cNvPr id="28" name="四角形: 角を丸くする 27">
            <a:extLst>
              <a:ext uri="{FF2B5EF4-FFF2-40B4-BE49-F238E27FC236}">
                <a16:creationId xmlns:a16="http://schemas.microsoft.com/office/drawing/2014/main" id="{FE0BB0BF-38B5-45CA-85DE-DA8D0B208E71}"/>
              </a:ext>
            </a:extLst>
          </p:cNvPr>
          <p:cNvSpPr/>
          <p:nvPr/>
        </p:nvSpPr>
        <p:spPr>
          <a:xfrm>
            <a:off x="4788179" y="3076958"/>
            <a:ext cx="713236" cy="24686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300" dirty="0"/>
              <a:t>レポート運用プロセス</a:t>
            </a:r>
            <a:endParaRPr kumimoji="1" lang="ja-JP" altLang="en-US" sz="1300" dirty="0"/>
          </a:p>
        </p:txBody>
      </p:sp>
      <p:sp>
        <p:nvSpPr>
          <p:cNvPr id="22" name="四角形: 角を丸くする 21">
            <a:extLst>
              <a:ext uri="{FF2B5EF4-FFF2-40B4-BE49-F238E27FC236}">
                <a16:creationId xmlns:a16="http://schemas.microsoft.com/office/drawing/2014/main" id="{4DDE8EA2-7F46-44E1-81F3-6CA871FFD81F}"/>
              </a:ext>
            </a:extLst>
          </p:cNvPr>
          <p:cNvSpPr/>
          <p:nvPr/>
        </p:nvSpPr>
        <p:spPr>
          <a:xfrm>
            <a:off x="434732" y="5390891"/>
            <a:ext cx="5037424" cy="385233"/>
          </a:xfrm>
          <a:prstGeom prst="roundRect">
            <a:avLst/>
          </a:prstGeom>
          <a:solidFill>
            <a:srgbClr val="CCFFCC"/>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rgbClr val="FF0000"/>
                </a:solidFill>
              </a:rPr>
              <a:t>対象データセット・ビジネスルール単位で定義</a:t>
            </a:r>
          </a:p>
        </p:txBody>
      </p:sp>
      <p:sp>
        <p:nvSpPr>
          <p:cNvPr id="3" name="フッター プレースホルダー 2">
            <a:extLst>
              <a:ext uri="{FF2B5EF4-FFF2-40B4-BE49-F238E27FC236}">
                <a16:creationId xmlns:a16="http://schemas.microsoft.com/office/drawing/2014/main" id="{E4643599-9E34-AA88-244E-0D7CD784AC01}"/>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 name="スライド番号プレースホルダー 3">
            <a:extLst>
              <a:ext uri="{FF2B5EF4-FFF2-40B4-BE49-F238E27FC236}">
                <a16:creationId xmlns:a16="http://schemas.microsoft.com/office/drawing/2014/main" id="{9F91A739-BCF7-8C44-B070-73DA1B9F022D}"/>
              </a:ext>
            </a:extLst>
          </p:cNvPr>
          <p:cNvSpPr>
            <a:spLocks noGrp="1"/>
          </p:cNvSpPr>
          <p:nvPr>
            <p:ph type="sldNum" sz="quarter" idx="12"/>
          </p:nvPr>
        </p:nvSpPr>
        <p:spPr/>
        <p:txBody>
          <a:bodyPr/>
          <a:lstStyle/>
          <a:p>
            <a:pPr rtl="0"/>
            <a:fld id="{3A98EE3D-8CD1-4C3F-BD1C-C98C9596463C}" type="slidenum">
              <a:rPr lang="en-US" smtClean="0"/>
              <a:t>53</a:t>
            </a:fld>
            <a:endParaRPr lang="en-US" dirty="0"/>
          </a:p>
        </p:txBody>
      </p:sp>
    </p:spTree>
    <p:extLst>
      <p:ext uri="{BB962C8B-B14F-4D97-AF65-F5344CB8AC3E}">
        <p14:creationId xmlns:p14="http://schemas.microsoft.com/office/powerpoint/2010/main" val="6523651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Step4</a:t>
            </a:r>
            <a:r>
              <a:rPr lang="ja-JP" altLang="en-US" sz="3600" dirty="0">
                <a:latin typeface="ＭＳ 明朝" panose="02020609040205080304" pitchFamily="17" charset="-128"/>
                <a:ea typeface="ＭＳ 明朝" panose="02020609040205080304" pitchFamily="17" charset="-128"/>
              </a:rPr>
              <a:t>　</a:t>
            </a:r>
            <a:r>
              <a:rPr lang="ja-JP" altLang="en-US" sz="3600" dirty="0"/>
              <a:t>検査・レポ</a:t>
            </a:r>
            <a:r>
              <a:rPr lang="en-US" altLang="ja-JP" sz="3600" dirty="0"/>
              <a:t>―</a:t>
            </a:r>
            <a:r>
              <a:rPr lang="ja-JP" altLang="en-US" sz="3600" dirty="0"/>
              <a:t>ト・運用の整備</a:t>
            </a:r>
            <a:endParaRPr lang="en-US" sz="3600" dirty="0">
              <a:latin typeface="ＭＳ 明朝" panose="02020609040205080304" pitchFamily="17" charset="-128"/>
              <a:ea typeface="ＭＳ 明朝" panose="02020609040205080304" pitchFamily="17" charset="-128"/>
            </a:endParaRPr>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診断・評価（問題発生時の運用）</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4.1 </a:t>
            </a:r>
            <a:r>
              <a:rPr lang="ja-JP" altLang="en-US" dirty="0"/>
              <a:t>診断や評価のタイミング・担当・判定方法を決める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lnSpcReduction="10000"/>
          </a:bodyPr>
          <a:lstStyle/>
          <a:p>
            <a:pPr>
              <a:spcBef>
                <a:spcPts val="0"/>
              </a:spcBef>
            </a:pPr>
            <a:r>
              <a:rPr lang="ja-JP" altLang="en-US" sz="1500" dirty="0"/>
              <a:t>問題が発生していないかを診断したり、評価するタイミングや担当を決めます。</a:t>
            </a:r>
            <a:endParaRPr lang="en-US" altLang="ja-JP" sz="1500" dirty="0"/>
          </a:p>
          <a:p>
            <a:pPr>
              <a:spcBef>
                <a:spcPts val="0"/>
              </a:spcBef>
            </a:pPr>
            <a:endParaRPr lang="en-US" altLang="ja-JP" sz="1500" dirty="0"/>
          </a:p>
          <a:p>
            <a:pPr>
              <a:spcBef>
                <a:spcPts val="0"/>
              </a:spcBef>
            </a:pPr>
            <a:r>
              <a:rPr lang="ja-JP" altLang="en-US" sz="1500" dirty="0"/>
              <a:t>①タイミング</a:t>
            </a:r>
            <a:endParaRPr lang="en-US" altLang="ja-JP" sz="1500" dirty="0"/>
          </a:p>
          <a:p>
            <a:pPr>
              <a:spcBef>
                <a:spcPts val="0"/>
              </a:spcBef>
            </a:pPr>
            <a:r>
              <a:rPr lang="ja-JP" altLang="en-US" sz="1500" dirty="0"/>
              <a:t>　　　定期的に計測して評価する日時を決めます。</a:t>
            </a:r>
            <a:endParaRPr lang="en-US" altLang="ja-JP" sz="1500" dirty="0"/>
          </a:p>
          <a:p>
            <a:pPr>
              <a:spcBef>
                <a:spcPts val="0"/>
              </a:spcBef>
            </a:pPr>
            <a:r>
              <a:rPr lang="ja-JP" altLang="en-US" sz="1500" dirty="0"/>
              <a:t>　　　具体的な日付ではなくても、業務サイクルの中の日程で設定する形でも</a:t>
            </a:r>
            <a:endParaRPr lang="en-US" altLang="ja-JP" sz="1500" dirty="0"/>
          </a:p>
          <a:p>
            <a:pPr>
              <a:spcBef>
                <a:spcPts val="0"/>
              </a:spcBef>
            </a:pPr>
            <a:r>
              <a:rPr lang="ja-JP" altLang="en-US" sz="1500" dirty="0"/>
              <a:t>　　　良いでしょう。</a:t>
            </a:r>
            <a:endParaRPr lang="en-US" altLang="ja-JP" sz="1500" dirty="0"/>
          </a:p>
          <a:p>
            <a:pPr>
              <a:spcBef>
                <a:spcPts val="0"/>
              </a:spcBef>
            </a:pPr>
            <a:r>
              <a:rPr lang="ja-JP" altLang="en-US" sz="1500" dirty="0"/>
              <a:t>②組織・担当</a:t>
            </a:r>
            <a:endParaRPr lang="en-US" altLang="ja-JP" sz="1500" dirty="0"/>
          </a:p>
          <a:p>
            <a:pPr>
              <a:spcBef>
                <a:spcPts val="0"/>
              </a:spcBef>
            </a:pPr>
            <a:r>
              <a:rPr lang="ja-JP" altLang="en-US" sz="1500" dirty="0"/>
              <a:t>　　　計測を実施する組織と担当者を明記します。左記の例では、</a:t>
            </a:r>
            <a:endParaRPr lang="en-US" altLang="ja-JP" sz="1500" dirty="0"/>
          </a:p>
          <a:p>
            <a:pPr>
              <a:spcBef>
                <a:spcPts val="0"/>
              </a:spcBef>
            </a:pPr>
            <a:r>
              <a:rPr lang="ja-JP" altLang="en-US" sz="1500" dirty="0"/>
              <a:t>　　　抽象的に記載していますが、バイネームで記載した方が良いでしょう。</a:t>
            </a:r>
            <a:endParaRPr lang="en-US" altLang="ja-JP" sz="1500" dirty="0"/>
          </a:p>
          <a:p>
            <a:pPr>
              <a:spcBef>
                <a:spcPts val="0"/>
              </a:spcBef>
            </a:pPr>
            <a:r>
              <a:rPr lang="ja-JP" altLang="en-US" sz="1500" dirty="0"/>
              <a:t>③判定方法</a:t>
            </a:r>
            <a:endParaRPr lang="en-US" altLang="ja-JP" sz="1500" dirty="0"/>
          </a:p>
          <a:p>
            <a:pPr>
              <a:spcBef>
                <a:spcPts val="0"/>
              </a:spcBef>
            </a:pPr>
            <a:r>
              <a:rPr lang="ja-JP" altLang="en-US" sz="1500" dirty="0"/>
              <a:t>　　　測定結果が問題であるか否かを判断する明確な基準を記載します。</a:t>
            </a:r>
            <a:endParaRPr lang="en-US" altLang="ja-JP" sz="1500" dirty="0"/>
          </a:p>
          <a:p>
            <a:pPr>
              <a:spcBef>
                <a:spcPts val="0"/>
              </a:spcBef>
            </a:pPr>
            <a:r>
              <a:rPr lang="ja-JP" altLang="en-US" sz="1500" dirty="0"/>
              <a:t>　　　この項目も極力具体的な基準値を記載した方が良いでしょう。　</a:t>
            </a:r>
            <a:endParaRPr lang="en-US" altLang="ja-JP" sz="15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継続的にチェックをしていくことで、品質が維持できます。</a:t>
            </a:r>
            <a:endParaRPr kumimoji="1" lang="en-US" altLang="ja-JP" dirty="0"/>
          </a:p>
          <a:p>
            <a:r>
              <a:rPr kumimoji="1" lang="ja-JP" altLang="en-US" dirty="0"/>
              <a:t>継続的にチェックするために、実施タイミング、担当者、判定方法や基準を明確にしておく必要があります。</a:t>
            </a:r>
            <a:endParaRPr kumimoji="1" lang="en-US" altLang="ja-JP" dirty="0"/>
          </a:p>
          <a:p>
            <a:endParaRPr lang="en-US" altLang="ja-JP" dirty="0">
              <a:latin typeface="Meiryo UI" panose="020B0604030504040204" pitchFamily="50" charset="-128"/>
              <a:ea typeface="Meiryo UI" panose="020B0604030504040204" pitchFamily="50" charset="-128"/>
            </a:endParaRPr>
          </a:p>
        </p:txBody>
      </p:sp>
      <p:pic>
        <p:nvPicPr>
          <p:cNvPr id="24" name="図 23">
            <a:extLst>
              <a:ext uri="{FF2B5EF4-FFF2-40B4-BE49-F238E27FC236}">
                <a16:creationId xmlns:a16="http://schemas.microsoft.com/office/drawing/2014/main" id="{96AB2E87-3B63-482F-B367-16E43CF22745}"/>
              </a:ext>
            </a:extLst>
          </p:cNvPr>
          <p:cNvPicPr>
            <a:picLocks noChangeAspect="1"/>
          </p:cNvPicPr>
          <p:nvPr/>
        </p:nvPicPr>
        <p:blipFill>
          <a:blip r:embed="rId2"/>
          <a:stretch>
            <a:fillRect/>
          </a:stretch>
        </p:blipFill>
        <p:spPr>
          <a:xfrm>
            <a:off x="911183" y="2962545"/>
            <a:ext cx="3386497" cy="2433750"/>
          </a:xfrm>
          <a:prstGeom prst="rect">
            <a:avLst/>
          </a:prstGeom>
        </p:spPr>
      </p:pic>
      <p:sp>
        <p:nvSpPr>
          <p:cNvPr id="11" name="Google Shape;477;p18">
            <a:extLst>
              <a:ext uri="{FF2B5EF4-FFF2-40B4-BE49-F238E27FC236}">
                <a16:creationId xmlns:a16="http://schemas.microsoft.com/office/drawing/2014/main" id="{3D6C1420-C868-AC53-2F57-AE088F683416}"/>
              </a:ext>
            </a:extLst>
          </p:cNvPr>
          <p:cNvSpPr/>
          <p:nvPr/>
        </p:nvSpPr>
        <p:spPr>
          <a:xfrm>
            <a:off x="895254" y="3284873"/>
            <a:ext cx="1137654" cy="2111422"/>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3" name="Google Shape;477;p18">
            <a:extLst>
              <a:ext uri="{FF2B5EF4-FFF2-40B4-BE49-F238E27FC236}">
                <a16:creationId xmlns:a16="http://schemas.microsoft.com/office/drawing/2014/main" id="{F77F269F-A6C2-3D43-0122-A0491CEA0F17}"/>
              </a:ext>
            </a:extLst>
          </p:cNvPr>
          <p:cNvSpPr/>
          <p:nvPr/>
        </p:nvSpPr>
        <p:spPr>
          <a:xfrm>
            <a:off x="822099" y="3228559"/>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5" name="Google Shape;477;p18">
            <a:extLst>
              <a:ext uri="{FF2B5EF4-FFF2-40B4-BE49-F238E27FC236}">
                <a16:creationId xmlns:a16="http://schemas.microsoft.com/office/drawing/2014/main" id="{BAC3A361-C947-90D4-990D-CA5A8D0E96F2}"/>
              </a:ext>
            </a:extLst>
          </p:cNvPr>
          <p:cNvSpPr/>
          <p:nvPr/>
        </p:nvSpPr>
        <p:spPr>
          <a:xfrm>
            <a:off x="2080799" y="3284872"/>
            <a:ext cx="1054288" cy="2111421"/>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7" name="Google Shape;477;p18">
            <a:extLst>
              <a:ext uri="{FF2B5EF4-FFF2-40B4-BE49-F238E27FC236}">
                <a16:creationId xmlns:a16="http://schemas.microsoft.com/office/drawing/2014/main" id="{BB24E200-9D1C-6719-6652-8E07094BC7B2}"/>
              </a:ext>
            </a:extLst>
          </p:cNvPr>
          <p:cNvSpPr/>
          <p:nvPr/>
        </p:nvSpPr>
        <p:spPr>
          <a:xfrm>
            <a:off x="2029279" y="3204738"/>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8" name="Google Shape;477;p18">
            <a:extLst>
              <a:ext uri="{FF2B5EF4-FFF2-40B4-BE49-F238E27FC236}">
                <a16:creationId xmlns:a16="http://schemas.microsoft.com/office/drawing/2014/main" id="{1B094D43-6CAB-01F0-5087-822053E92142}"/>
              </a:ext>
            </a:extLst>
          </p:cNvPr>
          <p:cNvSpPr/>
          <p:nvPr/>
        </p:nvSpPr>
        <p:spPr>
          <a:xfrm>
            <a:off x="3151016" y="3284872"/>
            <a:ext cx="1054288" cy="2111421"/>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9" name="Google Shape;477;p18">
            <a:extLst>
              <a:ext uri="{FF2B5EF4-FFF2-40B4-BE49-F238E27FC236}">
                <a16:creationId xmlns:a16="http://schemas.microsoft.com/office/drawing/2014/main" id="{49787E91-2782-8A0A-BD35-E368389A1EA0}"/>
              </a:ext>
            </a:extLst>
          </p:cNvPr>
          <p:cNvSpPr/>
          <p:nvPr/>
        </p:nvSpPr>
        <p:spPr>
          <a:xfrm>
            <a:off x="3099496" y="3204738"/>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③</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フッター プレースホルダー 2">
            <a:extLst>
              <a:ext uri="{FF2B5EF4-FFF2-40B4-BE49-F238E27FC236}">
                <a16:creationId xmlns:a16="http://schemas.microsoft.com/office/drawing/2014/main" id="{7418E967-E7D5-3719-34AD-DC792B7B9F8C}"/>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 name="スライド番号プレースホルダー 3">
            <a:extLst>
              <a:ext uri="{FF2B5EF4-FFF2-40B4-BE49-F238E27FC236}">
                <a16:creationId xmlns:a16="http://schemas.microsoft.com/office/drawing/2014/main" id="{55CAA9C4-92DA-6ED2-F748-F3FF1C2C00F7}"/>
              </a:ext>
            </a:extLst>
          </p:cNvPr>
          <p:cNvSpPr>
            <a:spLocks noGrp="1"/>
          </p:cNvSpPr>
          <p:nvPr>
            <p:ph type="sldNum" sz="quarter" idx="12"/>
          </p:nvPr>
        </p:nvSpPr>
        <p:spPr/>
        <p:txBody>
          <a:bodyPr/>
          <a:lstStyle/>
          <a:p>
            <a:pPr rtl="0"/>
            <a:fld id="{3A98EE3D-8CD1-4C3F-BD1C-C98C9596463C}" type="slidenum">
              <a:rPr lang="en-US" smtClean="0"/>
              <a:t>54</a:t>
            </a:fld>
            <a:endParaRPr lang="en-US" dirty="0"/>
          </a:p>
        </p:txBody>
      </p:sp>
      <p:sp>
        <p:nvSpPr>
          <p:cNvPr id="2" name="吹き出し: 四角形 1">
            <a:extLst>
              <a:ext uri="{FF2B5EF4-FFF2-40B4-BE49-F238E27FC236}">
                <a16:creationId xmlns:a16="http://schemas.microsoft.com/office/drawing/2014/main" id="{449B7A4F-44B7-A777-160F-C7B2481D268B}"/>
              </a:ext>
            </a:extLst>
          </p:cNvPr>
          <p:cNvSpPr/>
          <p:nvPr/>
        </p:nvSpPr>
        <p:spPr>
          <a:xfrm>
            <a:off x="4364184" y="5129159"/>
            <a:ext cx="1396836" cy="665408"/>
          </a:xfrm>
          <a:prstGeom prst="wedgeRectCallout">
            <a:avLst>
              <a:gd name="adj1" fmla="val -79155"/>
              <a:gd name="adj2" fmla="val -400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説明追加</a:t>
            </a:r>
          </a:p>
        </p:txBody>
      </p:sp>
    </p:spTree>
    <p:extLst>
      <p:ext uri="{BB962C8B-B14F-4D97-AF65-F5344CB8AC3E}">
        <p14:creationId xmlns:p14="http://schemas.microsoft.com/office/powerpoint/2010/main" val="18466331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Step4</a:t>
            </a:r>
            <a:r>
              <a:rPr lang="ja-JP" altLang="en-US" sz="3600" dirty="0">
                <a:latin typeface="ＭＳ 明朝" panose="02020609040205080304" pitchFamily="17" charset="-128"/>
                <a:ea typeface="ＭＳ 明朝" panose="02020609040205080304" pitchFamily="17" charset="-128"/>
              </a:rPr>
              <a:t>　</a:t>
            </a:r>
            <a:r>
              <a:rPr lang="ja-JP" altLang="en-US" sz="3600" dirty="0"/>
              <a:t>検査・レポ</a:t>
            </a:r>
            <a:r>
              <a:rPr lang="en-US" altLang="ja-JP" sz="3600" dirty="0"/>
              <a:t>―</a:t>
            </a:r>
            <a:r>
              <a:rPr lang="ja-JP" altLang="en-US" sz="3600" dirty="0"/>
              <a:t>ト・運用の整備</a:t>
            </a:r>
            <a:endParaRPr lang="en-US" sz="3600" dirty="0">
              <a:latin typeface="ＭＳ 明朝" panose="02020609040205080304" pitchFamily="17" charset="-128"/>
              <a:ea typeface="ＭＳ 明朝" panose="02020609040205080304" pitchFamily="17" charset="-128"/>
            </a:endParaRPr>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問題解決（問題発生時の運用）</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4.2</a:t>
            </a:r>
            <a:r>
              <a:rPr lang="ja-JP" altLang="en-US" dirty="0"/>
              <a:t>　</a:t>
            </a:r>
            <a:r>
              <a:rPr kumimoji="1" lang="ja-JP" altLang="en-US" sz="2000" spc="-50" dirty="0">
                <a:solidFill>
                  <a:srgbClr val="000000">
                    <a:lumMod val="75000"/>
                    <a:lumOff val="25000"/>
                  </a:srgbClr>
                </a:solidFill>
                <a:latin typeface="Meiryo UI" panose="020B0604030504040204" pitchFamily="50" charset="-128"/>
                <a:ea typeface="Meiryo UI" panose="020B0604030504040204" pitchFamily="50" charset="-128"/>
                <a:cs typeface="+mj-cs"/>
              </a:rPr>
              <a:t>問題発生時の問題解決プロセスと組織を定義する</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619588"/>
          </a:xfrm>
        </p:spPr>
        <p:txBody>
          <a:bodyPr>
            <a:normAutofit/>
          </a:bodyPr>
          <a:lstStyle/>
          <a:p>
            <a:pPr>
              <a:spcBef>
                <a:spcPts val="0"/>
              </a:spcBef>
            </a:pPr>
            <a:r>
              <a:rPr lang="ja-JP" altLang="en-US" sz="1500" dirty="0"/>
              <a:t>問題発生時の担当や、対応期限、実施方法を決めます。</a:t>
            </a:r>
            <a:endParaRPr lang="en-US" altLang="ja-JP" sz="1500" dirty="0"/>
          </a:p>
          <a:p>
            <a:pPr>
              <a:spcBef>
                <a:spcPts val="0"/>
              </a:spcBef>
            </a:pPr>
            <a:endParaRPr lang="en-US" altLang="ja-JP" sz="1500" dirty="0"/>
          </a:p>
          <a:p>
            <a:pPr>
              <a:spcBef>
                <a:spcPts val="0"/>
              </a:spcBef>
            </a:pPr>
            <a:r>
              <a:rPr lang="ja-JP" altLang="en-US" sz="1500" dirty="0"/>
              <a:t>①タイミング</a:t>
            </a:r>
            <a:endParaRPr lang="en-US" altLang="ja-JP" sz="1500" dirty="0"/>
          </a:p>
          <a:p>
            <a:pPr>
              <a:spcBef>
                <a:spcPts val="0"/>
              </a:spcBef>
            </a:pPr>
            <a:r>
              <a:rPr lang="ja-JP" altLang="en-US" sz="1500" dirty="0"/>
              <a:t>　　　データの修正等を行う期限を決めます。</a:t>
            </a:r>
            <a:endParaRPr lang="en-US" altLang="ja-JP" sz="1500" dirty="0"/>
          </a:p>
          <a:p>
            <a:pPr>
              <a:spcBef>
                <a:spcPts val="0"/>
              </a:spcBef>
            </a:pPr>
            <a:r>
              <a:rPr lang="ja-JP" altLang="en-US" sz="1500" dirty="0"/>
              <a:t>　　　例外的に速い対応が求められる場合もありますが、データの重要度などを</a:t>
            </a:r>
            <a:endParaRPr lang="en-US" altLang="ja-JP" sz="1500" dirty="0"/>
          </a:p>
          <a:p>
            <a:pPr>
              <a:spcBef>
                <a:spcPts val="0"/>
              </a:spcBef>
            </a:pPr>
            <a:r>
              <a:rPr lang="ja-JP" altLang="en-US" sz="1500" dirty="0"/>
              <a:t>　　　加味して、妥当な期限を設けます。</a:t>
            </a:r>
            <a:endParaRPr lang="en-US" altLang="ja-JP" sz="1500" dirty="0"/>
          </a:p>
          <a:p>
            <a:pPr>
              <a:spcBef>
                <a:spcPts val="0"/>
              </a:spcBef>
            </a:pPr>
            <a:r>
              <a:rPr lang="ja-JP" altLang="en-US" sz="1500" dirty="0"/>
              <a:t>②組織・担当</a:t>
            </a:r>
            <a:endParaRPr lang="en-US" altLang="ja-JP" sz="1500" dirty="0"/>
          </a:p>
          <a:p>
            <a:pPr>
              <a:spcBef>
                <a:spcPts val="0"/>
              </a:spcBef>
            </a:pPr>
            <a:r>
              <a:rPr lang="ja-JP" altLang="en-US" sz="1500" dirty="0"/>
              <a:t>　　　問題解決を実施する主幹担当者を記載します。</a:t>
            </a:r>
            <a:endParaRPr lang="en-US" altLang="ja-JP" sz="1500" dirty="0"/>
          </a:p>
          <a:p>
            <a:pPr>
              <a:spcBef>
                <a:spcPts val="0"/>
              </a:spcBef>
            </a:pPr>
            <a:r>
              <a:rPr lang="ja-JP" altLang="en-US" sz="1500" dirty="0"/>
              <a:t>　　　実作業のシステム担当者ではなく、そのデータに責任を持つ人を決めます。</a:t>
            </a:r>
            <a:endParaRPr lang="en-US" altLang="ja-JP" sz="1500" dirty="0"/>
          </a:p>
          <a:p>
            <a:pPr>
              <a:spcBef>
                <a:spcPts val="0"/>
              </a:spcBef>
            </a:pPr>
            <a:r>
              <a:rPr lang="ja-JP" altLang="en-US" sz="1500" dirty="0"/>
              <a:t>　　　バイネームで記載した方が良いでしょう。</a:t>
            </a:r>
            <a:endParaRPr lang="en-US" altLang="ja-JP" sz="1500" dirty="0"/>
          </a:p>
          <a:p>
            <a:pPr>
              <a:spcBef>
                <a:spcPts val="0"/>
              </a:spcBef>
            </a:pPr>
            <a:r>
              <a:rPr lang="ja-JP" altLang="en-US" sz="1500" dirty="0"/>
              <a:t>③実施方法</a:t>
            </a:r>
            <a:endParaRPr lang="en-US" altLang="ja-JP" sz="1500" dirty="0"/>
          </a:p>
          <a:p>
            <a:pPr>
              <a:spcBef>
                <a:spcPts val="0"/>
              </a:spcBef>
            </a:pPr>
            <a:r>
              <a:rPr lang="ja-JP" altLang="en-US" sz="1500" dirty="0"/>
              <a:t>　　　極力具体的な実施方法・手順を記載します。</a:t>
            </a:r>
            <a:endParaRPr lang="en-US" altLang="ja-JP" sz="15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646331"/>
          </a:xfrm>
          <a:prstGeom prst="rect">
            <a:avLst/>
          </a:prstGeom>
          <a:noFill/>
        </p:spPr>
        <p:txBody>
          <a:bodyPr wrap="square" rtlCol="0">
            <a:spAutoFit/>
          </a:bodyPr>
          <a:lstStyle/>
          <a:p>
            <a:r>
              <a:rPr lang="ja-JP" altLang="en-US" dirty="0">
                <a:latin typeface="+mn-ea"/>
              </a:rPr>
              <a:t>定期的な測定・評価によって、問題が発見された場合の運用方法を事前に決めておきます。</a:t>
            </a:r>
            <a:endParaRPr lang="en-US" altLang="ja-JP" dirty="0">
              <a:latin typeface="+mn-ea"/>
            </a:endParaRPr>
          </a:p>
          <a:p>
            <a:r>
              <a:rPr lang="ja-JP" altLang="en-US" dirty="0">
                <a:latin typeface="+mn-ea"/>
              </a:rPr>
              <a:t>いつまでに誰が責任をもって対処するかを決めることにより、問題が放置されることを防ぎます。</a:t>
            </a:r>
            <a:endParaRPr lang="en-US" altLang="ja-JP" dirty="0">
              <a:latin typeface="+mn-ea"/>
            </a:endParaRPr>
          </a:p>
        </p:txBody>
      </p:sp>
      <p:pic>
        <p:nvPicPr>
          <p:cNvPr id="11" name="図 10">
            <a:extLst>
              <a:ext uri="{FF2B5EF4-FFF2-40B4-BE49-F238E27FC236}">
                <a16:creationId xmlns:a16="http://schemas.microsoft.com/office/drawing/2014/main" id="{196FCD11-0F3A-4439-8579-147193EEE8A5}"/>
              </a:ext>
            </a:extLst>
          </p:cNvPr>
          <p:cNvPicPr>
            <a:picLocks noChangeAspect="1"/>
          </p:cNvPicPr>
          <p:nvPr/>
        </p:nvPicPr>
        <p:blipFill>
          <a:blip r:embed="rId2"/>
          <a:stretch>
            <a:fillRect/>
          </a:stretch>
        </p:blipFill>
        <p:spPr>
          <a:xfrm>
            <a:off x="920363" y="2902911"/>
            <a:ext cx="3395703" cy="2440366"/>
          </a:xfrm>
          <a:prstGeom prst="rect">
            <a:avLst/>
          </a:prstGeom>
        </p:spPr>
      </p:pic>
      <p:sp>
        <p:nvSpPr>
          <p:cNvPr id="13" name="Google Shape;477;p18">
            <a:extLst>
              <a:ext uri="{FF2B5EF4-FFF2-40B4-BE49-F238E27FC236}">
                <a16:creationId xmlns:a16="http://schemas.microsoft.com/office/drawing/2014/main" id="{0065FDDD-A291-F337-B531-28E65FE41957}"/>
              </a:ext>
            </a:extLst>
          </p:cNvPr>
          <p:cNvSpPr/>
          <p:nvPr/>
        </p:nvSpPr>
        <p:spPr>
          <a:xfrm>
            <a:off x="919746" y="3235889"/>
            <a:ext cx="1137654" cy="2111422"/>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7" name="Google Shape;477;p18">
            <a:extLst>
              <a:ext uri="{FF2B5EF4-FFF2-40B4-BE49-F238E27FC236}">
                <a16:creationId xmlns:a16="http://schemas.microsoft.com/office/drawing/2014/main" id="{16FD6B05-D12A-3677-7D51-91277C42BB67}"/>
              </a:ext>
            </a:extLst>
          </p:cNvPr>
          <p:cNvSpPr/>
          <p:nvPr/>
        </p:nvSpPr>
        <p:spPr>
          <a:xfrm>
            <a:off x="846591" y="3179575"/>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8" name="Google Shape;477;p18">
            <a:extLst>
              <a:ext uri="{FF2B5EF4-FFF2-40B4-BE49-F238E27FC236}">
                <a16:creationId xmlns:a16="http://schemas.microsoft.com/office/drawing/2014/main" id="{1850D69B-F019-E5E9-4EA8-73C7AAB5DDEA}"/>
              </a:ext>
            </a:extLst>
          </p:cNvPr>
          <p:cNvSpPr/>
          <p:nvPr/>
        </p:nvSpPr>
        <p:spPr>
          <a:xfrm>
            <a:off x="2105291" y="3235888"/>
            <a:ext cx="1054288" cy="2111421"/>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9" name="Google Shape;477;p18">
            <a:extLst>
              <a:ext uri="{FF2B5EF4-FFF2-40B4-BE49-F238E27FC236}">
                <a16:creationId xmlns:a16="http://schemas.microsoft.com/office/drawing/2014/main" id="{0DE86B9E-7E0E-69F6-1957-0955F64BB9E3}"/>
              </a:ext>
            </a:extLst>
          </p:cNvPr>
          <p:cNvSpPr/>
          <p:nvPr/>
        </p:nvSpPr>
        <p:spPr>
          <a:xfrm>
            <a:off x="2053771" y="3155754"/>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0" name="Google Shape;477;p18">
            <a:extLst>
              <a:ext uri="{FF2B5EF4-FFF2-40B4-BE49-F238E27FC236}">
                <a16:creationId xmlns:a16="http://schemas.microsoft.com/office/drawing/2014/main" id="{2C28A4A6-E924-BF29-D5F8-1DEE93446BF3}"/>
              </a:ext>
            </a:extLst>
          </p:cNvPr>
          <p:cNvSpPr/>
          <p:nvPr/>
        </p:nvSpPr>
        <p:spPr>
          <a:xfrm>
            <a:off x="3175508" y="3235888"/>
            <a:ext cx="1140558" cy="2111421"/>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1" name="Google Shape;477;p18">
            <a:extLst>
              <a:ext uri="{FF2B5EF4-FFF2-40B4-BE49-F238E27FC236}">
                <a16:creationId xmlns:a16="http://schemas.microsoft.com/office/drawing/2014/main" id="{37A03A6A-E511-6A45-2B6B-483B75CC44D8}"/>
              </a:ext>
            </a:extLst>
          </p:cNvPr>
          <p:cNvSpPr/>
          <p:nvPr/>
        </p:nvSpPr>
        <p:spPr>
          <a:xfrm>
            <a:off x="3123988" y="3155754"/>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③</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フッター プレースホルダー 2">
            <a:extLst>
              <a:ext uri="{FF2B5EF4-FFF2-40B4-BE49-F238E27FC236}">
                <a16:creationId xmlns:a16="http://schemas.microsoft.com/office/drawing/2014/main" id="{7C39D489-D29D-CC88-E30A-8CC873715AE2}"/>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 name="スライド番号プレースホルダー 3">
            <a:extLst>
              <a:ext uri="{FF2B5EF4-FFF2-40B4-BE49-F238E27FC236}">
                <a16:creationId xmlns:a16="http://schemas.microsoft.com/office/drawing/2014/main" id="{D778E4AB-4CB6-973E-D4FF-26B8BF3DB077}"/>
              </a:ext>
            </a:extLst>
          </p:cNvPr>
          <p:cNvSpPr>
            <a:spLocks noGrp="1"/>
          </p:cNvSpPr>
          <p:nvPr>
            <p:ph type="sldNum" sz="quarter" idx="12"/>
          </p:nvPr>
        </p:nvSpPr>
        <p:spPr/>
        <p:txBody>
          <a:bodyPr/>
          <a:lstStyle/>
          <a:p>
            <a:pPr rtl="0"/>
            <a:fld id="{3A98EE3D-8CD1-4C3F-BD1C-C98C9596463C}" type="slidenum">
              <a:rPr lang="en-US" smtClean="0"/>
              <a:t>55</a:t>
            </a:fld>
            <a:endParaRPr lang="en-US" dirty="0"/>
          </a:p>
        </p:txBody>
      </p:sp>
    </p:spTree>
    <p:extLst>
      <p:ext uri="{BB962C8B-B14F-4D97-AF65-F5344CB8AC3E}">
        <p14:creationId xmlns:p14="http://schemas.microsoft.com/office/powerpoint/2010/main" val="38597056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a:t>Step4</a:t>
            </a:r>
            <a:r>
              <a:rPr lang="ja-JP" altLang="en-US" sz="3600" dirty="0">
                <a:latin typeface="ＭＳ 明朝" panose="02020609040205080304" pitchFamily="17" charset="-128"/>
                <a:ea typeface="ＭＳ 明朝" panose="02020609040205080304" pitchFamily="17" charset="-128"/>
              </a:rPr>
              <a:t>　</a:t>
            </a:r>
            <a:r>
              <a:rPr lang="ja-JP" altLang="en-US" sz="3600" dirty="0"/>
              <a:t>検査・レポ</a:t>
            </a:r>
            <a:r>
              <a:rPr lang="en-US" altLang="ja-JP" sz="3600" dirty="0"/>
              <a:t>―</a:t>
            </a:r>
            <a:r>
              <a:rPr lang="ja-JP" altLang="en-US" sz="3600" dirty="0"/>
              <a:t>ト・運用の整備</a:t>
            </a:r>
            <a:endParaRPr lang="en-US" sz="3600" dirty="0">
              <a:latin typeface="ＭＳ 明朝" panose="02020609040205080304" pitchFamily="17" charset="-128"/>
              <a:ea typeface="ＭＳ 明朝" panose="02020609040205080304" pitchFamily="17" charset="-128"/>
            </a:endParaRPr>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レポーティング（平時</a:t>
            </a:r>
            <a:r>
              <a:rPr lang="en-US" altLang="ja-JP" dirty="0"/>
              <a:t>/</a:t>
            </a:r>
            <a:r>
              <a:rPr lang="ja-JP" altLang="en-US" dirty="0"/>
              <a:t>問題発生時両方）</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vert="horz" lIns="91440" tIns="45720" rIns="91440" bIns="45720" rtlCol="0" anchor="ctr">
            <a:normAutofit/>
          </a:bodyPr>
          <a:lstStyle/>
          <a:p>
            <a:r>
              <a:rPr lang="en-US" altLang="ja-JP" dirty="0"/>
              <a:t>4.3</a:t>
            </a:r>
            <a:r>
              <a:rPr lang="ja-JP" altLang="en-US" dirty="0"/>
              <a:t>　問題発生に関するレポートの報告運用を定義する</a:t>
            </a:r>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482594"/>
          </a:xfrm>
        </p:spPr>
        <p:txBody>
          <a:bodyPr vert="horz" lIns="0" tIns="45720" rIns="0" bIns="45720" rtlCol="0">
            <a:normAutofit fontScale="92500"/>
          </a:bodyPr>
          <a:lstStyle/>
          <a:p>
            <a:pPr>
              <a:spcBef>
                <a:spcPts val="0"/>
              </a:spcBef>
            </a:pPr>
            <a:r>
              <a:rPr lang="ja-JP" altLang="en-US" sz="1500" dirty="0"/>
              <a:t>定期的な報告を行う時期、実施者、報告方法を規定します。</a:t>
            </a:r>
            <a:endParaRPr lang="en-US" altLang="ja-JP" sz="1500" dirty="0"/>
          </a:p>
          <a:p>
            <a:pPr>
              <a:spcBef>
                <a:spcPts val="0"/>
              </a:spcBef>
            </a:pPr>
            <a:endParaRPr lang="en-US" altLang="ja-JP" sz="1500" dirty="0"/>
          </a:p>
          <a:p>
            <a:pPr>
              <a:spcBef>
                <a:spcPts val="0"/>
              </a:spcBef>
            </a:pPr>
            <a:r>
              <a:rPr lang="ja-JP" altLang="en-US" sz="1500" dirty="0"/>
              <a:t>①タイミング</a:t>
            </a:r>
            <a:endParaRPr lang="en-US" altLang="ja-JP" sz="1500" dirty="0"/>
          </a:p>
          <a:p>
            <a:pPr>
              <a:spcBef>
                <a:spcPts val="0"/>
              </a:spcBef>
            </a:pPr>
            <a:r>
              <a:rPr lang="ja-JP" altLang="en-US" sz="1500" dirty="0"/>
              <a:t>　　　定期的に報告する日時を決めます。月次の報告会などにアジェンダを</a:t>
            </a:r>
            <a:endParaRPr lang="en-US" altLang="ja-JP" sz="1500" dirty="0"/>
          </a:p>
          <a:p>
            <a:pPr>
              <a:spcBef>
                <a:spcPts val="0"/>
              </a:spcBef>
            </a:pPr>
            <a:r>
              <a:rPr lang="ja-JP" altLang="en-US" sz="1500" dirty="0"/>
              <a:t>　　　盛り込んでもらう形が良いでしょう。</a:t>
            </a:r>
            <a:endParaRPr lang="en-US" altLang="ja-JP" sz="1500" dirty="0"/>
          </a:p>
          <a:p>
            <a:pPr>
              <a:spcBef>
                <a:spcPts val="0"/>
              </a:spcBef>
            </a:pPr>
            <a:r>
              <a:rPr lang="ja-JP" altLang="en-US" sz="1500" dirty="0"/>
              <a:t>②報告者</a:t>
            </a:r>
            <a:endParaRPr lang="en-US" altLang="ja-JP" sz="1500" dirty="0"/>
          </a:p>
          <a:p>
            <a:pPr>
              <a:spcBef>
                <a:spcPts val="0"/>
              </a:spcBef>
            </a:pPr>
            <a:r>
              <a:rPr lang="ja-JP" altLang="en-US" sz="1500" dirty="0"/>
              <a:t>　　　報告を行う人を決めます。通常はデータ品質の維持管理責任者になります 。</a:t>
            </a:r>
            <a:endParaRPr lang="en-US" altLang="ja-JP" sz="1500" dirty="0"/>
          </a:p>
          <a:p>
            <a:pPr>
              <a:spcBef>
                <a:spcPts val="0"/>
              </a:spcBef>
            </a:pPr>
            <a:r>
              <a:rPr lang="ja-JP" altLang="en-US" sz="1500" dirty="0"/>
              <a:t>③被報告者</a:t>
            </a:r>
            <a:endParaRPr lang="en-US" altLang="ja-JP" sz="1500" dirty="0"/>
          </a:p>
          <a:p>
            <a:pPr>
              <a:spcBef>
                <a:spcPts val="0"/>
              </a:spcBef>
            </a:pPr>
            <a:r>
              <a:rPr lang="ja-JP" altLang="en-US" sz="1500" dirty="0"/>
              <a:t>　　　報告を受ける人を決めます。通常はデータ所有部門の最終責任者になります。</a:t>
            </a:r>
            <a:endParaRPr lang="en-US" altLang="ja-JP" sz="1500" dirty="0"/>
          </a:p>
          <a:p>
            <a:pPr>
              <a:spcBef>
                <a:spcPts val="0"/>
              </a:spcBef>
            </a:pPr>
            <a:r>
              <a:rPr lang="ja-JP" altLang="en-US" sz="1500" dirty="0"/>
              <a:t>④報告方法</a:t>
            </a:r>
            <a:endParaRPr lang="en-US" altLang="ja-JP" sz="1500" dirty="0"/>
          </a:p>
          <a:p>
            <a:pPr>
              <a:spcBef>
                <a:spcPts val="0"/>
              </a:spcBef>
            </a:pPr>
            <a:r>
              <a:rPr lang="ja-JP" altLang="en-US" sz="1500" dirty="0"/>
              <a:t>　　　問題発生日時、箇所、修正方法などの報告する内容を記載します。 </a:t>
            </a:r>
            <a:endParaRPr lang="en-US" altLang="ja-JP" sz="1500" dirty="0"/>
          </a:p>
          <a:p>
            <a:pPr>
              <a:spcBef>
                <a:spcPts val="0"/>
              </a:spcBef>
            </a:pPr>
            <a:r>
              <a:rPr lang="ja-JP" altLang="en-US" sz="1500" dirty="0"/>
              <a:t>　　　予め、報告書式を決めておくと、効率的に報告できます。</a:t>
            </a:r>
            <a:endParaRPr lang="en-US" altLang="ja-JP" sz="1500"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lang="ja-JP" altLang="en-US" dirty="0">
                <a:latin typeface="+mn-ea"/>
              </a:rPr>
              <a:t>レポーティングを行うことは、重要なポイントです。</a:t>
            </a:r>
            <a:endParaRPr lang="en-US" altLang="ja-JP" dirty="0">
              <a:latin typeface="+mn-ea"/>
            </a:endParaRPr>
          </a:p>
          <a:p>
            <a:r>
              <a:rPr lang="ja-JP" altLang="en-US" dirty="0">
                <a:latin typeface="+mn-ea"/>
              </a:rPr>
              <a:t>被報告者（データ所有部門の最終責任者等）に活動の成果をアピールする場でもあります。</a:t>
            </a:r>
            <a:endParaRPr lang="en-US" altLang="ja-JP" dirty="0">
              <a:latin typeface="+mn-ea"/>
            </a:endParaRPr>
          </a:p>
          <a:p>
            <a:r>
              <a:rPr lang="ja-JP" altLang="en-US" dirty="0">
                <a:latin typeface="+mn-ea"/>
              </a:rPr>
              <a:t>報告を行わねばならないとすることで、継続的な実施も期待できます。</a:t>
            </a:r>
            <a:endParaRPr lang="en-US" altLang="ja-JP" dirty="0">
              <a:latin typeface="+mn-ea"/>
            </a:endParaRPr>
          </a:p>
        </p:txBody>
      </p:sp>
      <p:pic>
        <p:nvPicPr>
          <p:cNvPr id="13" name="図 12">
            <a:extLst>
              <a:ext uri="{FF2B5EF4-FFF2-40B4-BE49-F238E27FC236}">
                <a16:creationId xmlns:a16="http://schemas.microsoft.com/office/drawing/2014/main" id="{A442C4AA-2E38-4612-8455-FA326DF802AA}"/>
              </a:ext>
            </a:extLst>
          </p:cNvPr>
          <p:cNvPicPr>
            <a:picLocks noChangeAspect="1"/>
          </p:cNvPicPr>
          <p:nvPr/>
        </p:nvPicPr>
        <p:blipFill>
          <a:blip r:embed="rId2"/>
          <a:stretch>
            <a:fillRect/>
          </a:stretch>
        </p:blipFill>
        <p:spPr>
          <a:xfrm>
            <a:off x="903261" y="2941638"/>
            <a:ext cx="4530572" cy="2445372"/>
          </a:xfrm>
          <a:prstGeom prst="rect">
            <a:avLst/>
          </a:prstGeom>
        </p:spPr>
      </p:pic>
      <p:sp>
        <p:nvSpPr>
          <p:cNvPr id="11" name="Google Shape;477;p18">
            <a:extLst>
              <a:ext uri="{FF2B5EF4-FFF2-40B4-BE49-F238E27FC236}">
                <a16:creationId xmlns:a16="http://schemas.microsoft.com/office/drawing/2014/main" id="{7F86941D-6812-199D-0092-EAE33554A8B4}"/>
              </a:ext>
            </a:extLst>
          </p:cNvPr>
          <p:cNvSpPr/>
          <p:nvPr/>
        </p:nvSpPr>
        <p:spPr>
          <a:xfrm>
            <a:off x="911582" y="3260381"/>
            <a:ext cx="1137654" cy="2111422"/>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7" name="Google Shape;477;p18">
            <a:extLst>
              <a:ext uri="{FF2B5EF4-FFF2-40B4-BE49-F238E27FC236}">
                <a16:creationId xmlns:a16="http://schemas.microsoft.com/office/drawing/2014/main" id="{CF9AAE3B-82ED-8583-617A-727F09888896}"/>
              </a:ext>
            </a:extLst>
          </p:cNvPr>
          <p:cNvSpPr/>
          <p:nvPr/>
        </p:nvSpPr>
        <p:spPr>
          <a:xfrm>
            <a:off x="838427" y="3204067"/>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①</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8" name="Google Shape;477;p18">
            <a:extLst>
              <a:ext uri="{FF2B5EF4-FFF2-40B4-BE49-F238E27FC236}">
                <a16:creationId xmlns:a16="http://schemas.microsoft.com/office/drawing/2014/main" id="{4DDC5921-F3BB-F038-1F5E-B3721EA980A1}"/>
              </a:ext>
            </a:extLst>
          </p:cNvPr>
          <p:cNvSpPr/>
          <p:nvPr/>
        </p:nvSpPr>
        <p:spPr>
          <a:xfrm>
            <a:off x="2097127" y="3260380"/>
            <a:ext cx="1054288" cy="2111421"/>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19" name="Google Shape;477;p18">
            <a:extLst>
              <a:ext uri="{FF2B5EF4-FFF2-40B4-BE49-F238E27FC236}">
                <a16:creationId xmlns:a16="http://schemas.microsoft.com/office/drawing/2014/main" id="{2A4A9ACE-4C14-BB52-FDE9-B7205C972FF1}"/>
              </a:ext>
            </a:extLst>
          </p:cNvPr>
          <p:cNvSpPr/>
          <p:nvPr/>
        </p:nvSpPr>
        <p:spPr>
          <a:xfrm>
            <a:off x="2045607" y="3180246"/>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②</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0" name="Google Shape;477;p18">
            <a:extLst>
              <a:ext uri="{FF2B5EF4-FFF2-40B4-BE49-F238E27FC236}">
                <a16:creationId xmlns:a16="http://schemas.microsoft.com/office/drawing/2014/main" id="{1535EF4F-6022-7D2A-1ED3-59F6771AD90D}"/>
              </a:ext>
            </a:extLst>
          </p:cNvPr>
          <p:cNvSpPr/>
          <p:nvPr/>
        </p:nvSpPr>
        <p:spPr>
          <a:xfrm>
            <a:off x="3167344" y="3260380"/>
            <a:ext cx="1083316" cy="2111421"/>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1" name="Google Shape;477;p18">
            <a:extLst>
              <a:ext uri="{FF2B5EF4-FFF2-40B4-BE49-F238E27FC236}">
                <a16:creationId xmlns:a16="http://schemas.microsoft.com/office/drawing/2014/main" id="{F7ABD655-67CD-AD98-0416-B29F5AA3C443}"/>
              </a:ext>
            </a:extLst>
          </p:cNvPr>
          <p:cNvSpPr/>
          <p:nvPr/>
        </p:nvSpPr>
        <p:spPr>
          <a:xfrm>
            <a:off x="3115824" y="3180246"/>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③</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2" name="Google Shape;477;p18">
            <a:extLst>
              <a:ext uri="{FF2B5EF4-FFF2-40B4-BE49-F238E27FC236}">
                <a16:creationId xmlns:a16="http://schemas.microsoft.com/office/drawing/2014/main" id="{5DA50FB2-8CD0-C984-B378-47E109911D99}"/>
              </a:ext>
            </a:extLst>
          </p:cNvPr>
          <p:cNvSpPr/>
          <p:nvPr/>
        </p:nvSpPr>
        <p:spPr>
          <a:xfrm>
            <a:off x="4302179" y="3260380"/>
            <a:ext cx="1083316" cy="2111421"/>
          </a:xfrm>
          <a:prstGeom prst="roundRect">
            <a:avLst>
              <a:gd name="adj" fmla="val 5458"/>
            </a:avLst>
          </a:prstGeom>
          <a:noFill/>
          <a:ln w="38100" cap="flat" cmpd="sng">
            <a:solidFill>
              <a:schemeClr val="bg1">
                <a:lumMod val="65000"/>
              </a:schemeClr>
            </a:solid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23" name="Google Shape;477;p18">
            <a:extLst>
              <a:ext uri="{FF2B5EF4-FFF2-40B4-BE49-F238E27FC236}">
                <a16:creationId xmlns:a16="http://schemas.microsoft.com/office/drawing/2014/main" id="{6D3AE16C-81AF-CA19-A62B-66033B175054}"/>
              </a:ext>
            </a:extLst>
          </p:cNvPr>
          <p:cNvSpPr/>
          <p:nvPr/>
        </p:nvSpPr>
        <p:spPr>
          <a:xfrm>
            <a:off x="4250659" y="3180246"/>
            <a:ext cx="582277" cy="400882"/>
          </a:xfrm>
          <a:prstGeom prst="roundRect">
            <a:avLst>
              <a:gd name="adj" fmla="val 5458"/>
            </a:avLst>
          </a:prstGeom>
          <a:noFill/>
          <a:ln w="38100" cap="flat" cmpd="sng">
            <a:noFill/>
            <a:prstDash val="solid"/>
            <a:round/>
            <a:headEnd type="none" w="sm" len="sm"/>
            <a:tailEnd type="none" w="sm" len="sm"/>
          </a:ln>
        </p:spPr>
        <p:txBody>
          <a:bodyPr spcFirstLastPara="1" wrap="square" lIns="91425" tIns="45700" rIns="91425" bIns="45700" anchor="t" anchorCtr="0">
            <a:noAutofit/>
          </a:bodyPr>
          <a:lstStyle/>
          <a:p>
            <a:pPr marL="0" marR="0" lvl="0" indent="0" rtl="0">
              <a:spcBef>
                <a:spcPts val="0"/>
              </a:spcBef>
              <a:spcAft>
                <a:spcPts val="0"/>
              </a:spcAft>
              <a:buNone/>
            </a:pPr>
            <a:r>
              <a:rPr lang="ja-JP" altLang="en-US" sz="20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rPr>
              <a:t>④</a:t>
            </a:r>
            <a:endParaRPr sz="1800" b="1" dirty="0">
              <a:solidFill>
                <a:schemeClr val="bg1">
                  <a:lumMod val="50000"/>
                </a:schemeClr>
              </a:solidFill>
              <a:latin typeface="Meiryo UI" panose="020B0604030504040204" pitchFamily="50" charset="-128"/>
              <a:ea typeface="Meiryo UI" panose="020B0604030504040204" pitchFamily="50" charset="-128"/>
              <a:cs typeface="Libre Franklin"/>
              <a:sym typeface="Libre Franklin"/>
            </a:endParaRPr>
          </a:p>
        </p:txBody>
      </p:sp>
      <p:sp>
        <p:nvSpPr>
          <p:cNvPr id="3" name="フッター プレースホルダー 2">
            <a:extLst>
              <a:ext uri="{FF2B5EF4-FFF2-40B4-BE49-F238E27FC236}">
                <a16:creationId xmlns:a16="http://schemas.microsoft.com/office/drawing/2014/main" id="{F8B67A29-B775-CD29-3D53-B86C22B6FA16}"/>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 name="スライド番号プレースホルダー 3">
            <a:extLst>
              <a:ext uri="{FF2B5EF4-FFF2-40B4-BE49-F238E27FC236}">
                <a16:creationId xmlns:a16="http://schemas.microsoft.com/office/drawing/2014/main" id="{76426535-6C4D-C2DF-C962-F4D39E999378}"/>
              </a:ext>
            </a:extLst>
          </p:cNvPr>
          <p:cNvSpPr>
            <a:spLocks noGrp="1"/>
          </p:cNvSpPr>
          <p:nvPr>
            <p:ph type="sldNum" sz="quarter" idx="12"/>
          </p:nvPr>
        </p:nvSpPr>
        <p:spPr/>
        <p:txBody>
          <a:bodyPr/>
          <a:lstStyle/>
          <a:p>
            <a:pPr rtl="0"/>
            <a:fld id="{3A98EE3D-8CD1-4C3F-BD1C-C98C9596463C}" type="slidenum">
              <a:rPr lang="en-US" smtClean="0"/>
              <a:t>56</a:t>
            </a:fld>
            <a:endParaRPr lang="en-US" dirty="0"/>
          </a:p>
        </p:txBody>
      </p:sp>
    </p:spTree>
    <p:extLst>
      <p:ext uri="{BB962C8B-B14F-4D97-AF65-F5344CB8AC3E}">
        <p14:creationId xmlns:p14="http://schemas.microsoft.com/office/powerpoint/2010/main" val="24833072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ローチャート: 複数書類 4">
            <a:extLst>
              <a:ext uri="{FF2B5EF4-FFF2-40B4-BE49-F238E27FC236}">
                <a16:creationId xmlns:a16="http://schemas.microsoft.com/office/drawing/2014/main" id="{D4AFA85F-39A3-4FE7-A974-254D2B46B497}"/>
              </a:ext>
            </a:extLst>
          </p:cNvPr>
          <p:cNvSpPr/>
          <p:nvPr/>
        </p:nvSpPr>
        <p:spPr>
          <a:xfrm>
            <a:off x="108447" y="1974744"/>
            <a:ext cx="1536971" cy="898836"/>
          </a:xfrm>
          <a:prstGeom prst="flowChartMultidocument">
            <a:avLst/>
          </a:prstGeom>
          <a:solidFill>
            <a:srgbClr val="CC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i="1" dirty="0">
                <a:solidFill>
                  <a:srgbClr val="0070C0"/>
                </a:solidFill>
              </a:rPr>
              <a:t>ビジネス</a:t>
            </a:r>
            <a:br>
              <a:rPr kumimoji="1" lang="en-US" altLang="ja-JP" sz="1400" i="1" dirty="0">
                <a:solidFill>
                  <a:srgbClr val="0070C0"/>
                </a:solidFill>
              </a:rPr>
            </a:br>
            <a:r>
              <a:rPr kumimoji="1" lang="ja-JP" altLang="en-US" sz="1400" i="1" dirty="0">
                <a:solidFill>
                  <a:srgbClr val="0070C0"/>
                </a:solidFill>
              </a:rPr>
              <a:t>ルール精緻化</a:t>
            </a:r>
            <a:br>
              <a:rPr kumimoji="1" lang="en-US" altLang="ja-JP" sz="1400" i="1" dirty="0">
                <a:solidFill>
                  <a:srgbClr val="0070C0"/>
                </a:solidFill>
              </a:rPr>
            </a:br>
            <a:r>
              <a:rPr kumimoji="1" lang="ja-JP" altLang="en-US" sz="1400" i="1" dirty="0">
                <a:solidFill>
                  <a:srgbClr val="0070C0"/>
                </a:solidFill>
              </a:rPr>
              <a:t>ワークシート</a:t>
            </a:r>
            <a:endParaRPr kumimoji="1" lang="ja-JP" altLang="en-US" sz="1400" dirty="0">
              <a:solidFill>
                <a:schemeClr val="tx1"/>
              </a:solidFill>
            </a:endParaRPr>
          </a:p>
        </p:txBody>
      </p:sp>
      <p:sp>
        <p:nvSpPr>
          <p:cNvPr id="71" name="テキスト ボックス 70">
            <a:extLst>
              <a:ext uri="{FF2B5EF4-FFF2-40B4-BE49-F238E27FC236}">
                <a16:creationId xmlns:a16="http://schemas.microsoft.com/office/drawing/2014/main" id="{23CA058E-9F7F-4555-8195-B1D33DA52C98}"/>
              </a:ext>
            </a:extLst>
          </p:cNvPr>
          <p:cNvSpPr txBox="1"/>
          <p:nvPr/>
        </p:nvSpPr>
        <p:spPr>
          <a:xfrm>
            <a:off x="476871" y="852755"/>
            <a:ext cx="11239928" cy="400110"/>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検査・レポート運用整備ワークシートの構造と項目のインプット</a:t>
            </a:r>
            <a:endParaRPr kumimoji="1" lang="en-US" altLang="ja-JP" sz="2000" i="1" dirty="0">
              <a:solidFill>
                <a:srgbClr val="0070C0"/>
              </a:solidFill>
            </a:endParaRPr>
          </a:p>
        </p:txBody>
      </p:sp>
      <p:sp>
        <p:nvSpPr>
          <p:cNvPr id="83" name="正方形/長方形 82">
            <a:extLst>
              <a:ext uri="{FF2B5EF4-FFF2-40B4-BE49-F238E27FC236}">
                <a16:creationId xmlns:a16="http://schemas.microsoft.com/office/drawing/2014/main" id="{278EFC38-05B0-4607-BF14-5180B61A73B0}"/>
              </a:ext>
            </a:extLst>
          </p:cNvPr>
          <p:cNvSpPr/>
          <p:nvPr/>
        </p:nvSpPr>
        <p:spPr>
          <a:xfrm>
            <a:off x="2622430" y="3393554"/>
            <a:ext cx="7209495" cy="582459"/>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Meiryo UI" panose="020B0604030504040204" pitchFamily="50" charset="-128"/>
                <a:ea typeface="Meiryo UI" panose="020B0604030504040204" pitchFamily="50" charset="-128"/>
              </a:rPr>
              <a:t>定期的な検査、監視を元に、平時のレポーティングおよび、問題発生時の対応～レポーティングまでの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一連のプロセスを整理してワークシートの該当項目を記載する（必要に応じて図示して整理する）</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23" name="四角形: 角を丸くする 22">
            <a:extLst>
              <a:ext uri="{FF2B5EF4-FFF2-40B4-BE49-F238E27FC236}">
                <a16:creationId xmlns:a16="http://schemas.microsoft.com/office/drawing/2014/main" id="{9CDF75DA-7AB0-4D89-B293-D574E77EE518}"/>
              </a:ext>
            </a:extLst>
          </p:cNvPr>
          <p:cNvSpPr/>
          <p:nvPr/>
        </p:nvSpPr>
        <p:spPr>
          <a:xfrm>
            <a:off x="2550700" y="4384996"/>
            <a:ext cx="2736000" cy="3909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00" dirty="0"/>
              <a:t>4.1</a:t>
            </a:r>
            <a:r>
              <a:rPr lang="ja-JP" altLang="en-US" sz="1300" dirty="0"/>
              <a:t>　</a:t>
            </a:r>
            <a:r>
              <a:rPr lang="en-US" altLang="ja-JP" sz="1300" dirty="0"/>
              <a:t>DQ</a:t>
            </a:r>
            <a:r>
              <a:rPr lang="ja-JP" altLang="en-US" sz="1300" dirty="0"/>
              <a:t>の問題発生時の診断、</a:t>
            </a:r>
            <a:br>
              <a:rPr lang="en-US" altLang="ja-JP" sz="1300" dirty="0"/>
            </a:br>
            <a:r>
              <a:rPr lang="ja-JP" altLang="en-US" sz="1300" dirty="0"/>
              <a:t>評価プロセスと組織を定義する</a:t>
            </a:r>
          </a:p>
        </p:txBody>
      </p:sp>
      <p:sp>
        <p:nvSpPr>
          <p:cNvPr id="24" name="四角形: 角を丸くする 23">
            <a:extLst>
              <a:ext uri="{FF2B5EF4-FFF2-40B4-BE49-F238E27FC236}">
                <a16:creationId xmlns:a16="http://schemas.microsoft.com/office/drawing/2014/main" id="{BE2AAB6F-0D50-4448-A50B-D736E56484A6}"/>
              </a:ext>
            </a:extLst>
          </p:cNvPr>
          <p:cNvSpPr/>
          <p:nvPr/>
        </p:nvSpPr>
        <p:spPr>
          <a:xfrm>
            <a:off x="5509814" y="4384996"/>
            <a:ext cx="2736000" cy="3909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00" dirty="0"/>
              <a:t>4.2</a:t>
            </a:r>
            <a:r>
              <a:rPr lang="ja-JP" altLang="en-US" sz="1300" dirty="0"/>
              <a:t>　</a:t>
            </a:r>
            <a:r>
              <a:rPr lang="en-US" altLang="ja-JP" sz="1300" dirty="0"/>
              <a:t>DQ</a:t>
            </a:r>
            <a:r>
              <a:rPr lang="ja-JP" altLang="en-US" sz="1300" dirty="0"/>
              <a:t>の問題発生時の問題解決プロセスと組織を定義する</a:t>
            </a:r>
            <a:endParaRPr kumimoji="1" lang="ja-JP" altLang="en-US" sz="1300" dirty="0"/>
          </a:p>
        </p:txBody>
      </p:sp>
      <p:sp>
        <p:nvSpPr>
          <p:cNvPr id="25" name="四角形: 角を丸くする 24">
            <a:extLst>
              <a:ext uri="{FF2B5EF4-FFF2-40B4-BE49-F238E27FC236}">
                <a16:creationId xmlns:a16="http://schemas.microsoft.com/office/drawing/2014/main" id="{51644CC4-4340-4CC8-835A-82713FD48F06}"/>
              </a:ext>
            </a:extLst>
          </p:cNvPr>
          <p:cNvSpPr/>
          <p:nvPr/>
        </p:nvSpPr>
        <p:spPr>
          <a:xfrm>
            <a:off x="8468929" y="4384996"/>
            <a:ext cx="2736000" cy="39095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300" dirty="0"/>
              <a:t>4.3</a:t>
            </a:r>
            <a:r>
              <a:rPr lang="ja-JP" altLang="en-US" sz="1300" dirty="0"/>
              <a:t>　</a:t>
            </a:r>
            <a:r>
              <a:rPr lang="en-US" altLang="ja-JP" sz="1300" dirty="0"/>
              <a:t>DQ</a:t>
            </a:r>
            <a:r>
              <a:rPr lang="ja-JP" altLang="en-US" sz="1300" dirty="0"/>
              <a:t>に関するレポートの</a:t>
            </a:r>
            <a:br>
              <a:rPr lang="en-US" altLang="ja-JP" sz="1300" dirty="0"/>
            </a:br>
            <a:r>
              <a:rPr lang="ja-JP" altLang="en-US" sz="1300" dirty="0"/>
              <a:t>報告運用を定義する</a:t>
            </a:r>
            <a:endParaRPr kumimoji="1" lang="ja-JP" altLang="en-US" sz="1300" dirty="0"/>
          </a:p>
        </p:txBody>
      </p:sp>
      <p:cxnSp>
        <p:nvCxnSpPr>
          <p:cNvPr id="7" name="コネクタ: カギ線 6">
            <a:extLst>
              <a:ext uri="{FF2B5EF4-FFF2-40B4-BE49-F238E27FC236}">
                <a16:creationId xmlns:a16="http://schemas.microsoft.com/office/drawing/2014/main" id="{7FCC67E0-6AEF-46F9-9327-0B154066600D}"/>
              </a:ext>
            </a:extLst>
          </p:cNvPr>
          <p:cNvCxnSpPr>
            <a:cxnSpLocks/>
            <a:stCxn id="70" idx="2"/>
            <a:endCxn id="23" idx="0"/>
          </p:cNvCxnSpPr>
          <p:nvPr/>
        </p:nvCxnSpPr>
        <p:spPr>
          <a:xfrm rot="5400000">
            <a:off x="6395068" y="609255"/>
            <a:ext cx="1299374" cy="6252109"/>
          </a:xfrm>
          <a:prstGeom prst="bentConnector3">
            <a:avLst>
              <a:gd name="adj1" fmla="val 77219"/>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5ED371C6-D728-47DC-B2E5-7200EB82D604}"/>
              </a:ext>
            </a:extLst>
          </p:cNvPr>
          <p:cNvCxnSpPr>
            <a:cxnSpLocks/>
            <a:stCxn id="70" idx="2"/>
            <a:endCxn id="24" idx="0"/>
          </p:cNvCxnSpPr>
          <p:nvPr/>
        </p:nvCxnSpPr>
        <p:spPr>
          <a:xfrm rot="5400000">
            <a:off x="7874625" y="2088812"/>
            <a:ext cx="1299374" cy="3292995"/>
          </a:xfrm>
          <a:prstGeom prst="bentConnector3">
            <a:avLst>
              <a:gd name="adj1" fmla="val 77883"/>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コネクタ: カギ線 27">
            <a:extLst>
              <a:ext uri="{FF2B5EF4-FFF2-40B4-BE49-F238E27FC236}">
                <a16:creationId xmlns:a16="http://schemas.microsoft.com/office/drawing/2014/main" id="{3534EB12-CE54-47EB-BCFB-ECB8436011CB}"/>
              </a:ext>
            </a:extLst>
          </p:cNvPr>
          <p:cNvCxnSpPr>
            <a:cxnSpLocks/>
            <a:stCxn id="70" idx="2"/>
            <a:endCxn id="25" idx="0"/>
          </p:cNvCxnSpPr>
          <p:nvPr/>
        </p:nvCxnSpPr>
        <p:spPr>
          <a:xfrm rot="5400000">
            <a:off x="9354182" y="3568369"/>
            <a:ext cx="1299374" cy="333880"/>
          </a:xfrm>
          <a:prstGeom prst="bentConnector3">
            <a:avLst>
              <a:gd name="adj1" fmla="val 77220"/>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13" name="図 12">
            <a:extLst>
              <a:ext uri="{FF2B5EF4-FFF2-40B4-BE49-F238E27FC236}">
                <a16:creationId xmlns:a16="http://schemas.microsoft.com/office/drawing/2014/main" id="{E0A0C1D3-C97B-4E36-A0AC-1938065AE36B}"/>
              </a:ext>
            </a:extLst>
          </p:cNvPr>
          <p:cNvPicPr>
            <a:picLocks noChangeAspect="1"/>
          </p:cNvPicPr>
          <p:nvPr/>
        </p:nvPicPr>
        <p:blipFill>
          <a:blip r:embed="rId2"/>
          <a:stretch>
            <a:fillRect/>
          </a:stretch>
        </p:blipFill>
        <p:spPr>
          <a:xfrm>
            <a:off x="2118143" y="1808401"/>
            <a:ext cx="9160030" cy="1231522"/>
          </a:xfrm>
          <a:prstGeom prst="rect">
            <a:avLst/>
          </a:prstGeom>
        </p:spPr>
      </p:pic>
      <p:cxnSp>
        <p:nvCxnSpPr>
          <p:cNvPr id="21" name="直線矢印コネクタ 20">
            <a:extLst>
              <a:ext uri="{FF2B5EF4-FFF2-40B4-BE49-F238E27FC236}">
                <a16:creationId xmlns:a16="http://schemas.microsoft.com/office/drawing/2014/main" id="{247316B7-01AA-4AC4-A14C-6FD4335E0030}"/>
              </a:ext>
            </a:extLst>
          </p:cNvPr>
          <p:cNvCxnSpPr/>
          <p:nvPr/>
        </p:nvCxnSpPr>
        <p:spPr>
          <a:xfrm>
            <a:off x="1645418" y="2346353"/>
            <a:ext cx="472725" cy="0"/>
          </a:xfrm>
          <a:prstGeom prst="straightConnector1">
            <a:avLst/>
          </a:prstGeom>
          <a:ln w="19050">
            <a:solidFill>
              <a:srgbClr val="4094D0"/>
            </a:solidFill>
            <a:tailEnd type="triangle"/>
          </a:ln>
        </p:spPr>
        <p:style>
          <a:lnRef idx="1">
            <a:schemeClr val="accent1"/>
          </a:lnRef>
          <a:fillRef idx="0">
            <a:schemeClr val="accent1"/>
          </a:fillRef>
          <a:effectRef idx="0">
            <a:schemeClr val="accent1"/>
          </a:effectRef>
          <a:fontRef idx="minor">
            <a:schemeClr val="tx1"/>
          </a:fontRef>
        </p:style>
      </p:cxnSp>
      <p:sp>
        <p:nvSpPr>
          <p:cNvPr id="70" name="四角形: 角を丸くする 69">
            <a:extLst>
              <a:ext uri="{FF2B5EF4-FFF2-40B4-BE49-F238E27FC236}">
                <a16:creationId xmlns:a16="http://schemas.microsoft.com/office/drawing/2014/main" id="{E5F8B04C-5474-4D8B-BA63-812FE8DC7AE3}"/>
              </a:ext>
            </a:extLst>
          </p:cNvPr>
          <p:cNvSpPr/>
          <p:nvPr/>
        </p:nvSpPr>
        <p:spPr>
          <a:xfrm>
            <a:off x="9026549" y="1728015"/>
            <a:ext cx="2288519" cy="1357607"/>
          </a:xfrm>
          <a:prstGeom prst="round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3" name="図 42">
            <a:extLst>
              <a:ext uri="{FF2B5EF4-FFF2-40B4-BE49-F238E27FC236}">
                <a16:creationId xmlns:a16="http://schemas.microsoft.com/office/drawing/2014/main" id="{70B9B118-8A59-41BD-8FC7-A6B3D36EA67F}"/>
              </a:ext>
            </a:extLst>
          </p:cNvPr>
          <p:cNvPicPr>
            <a:picLocks noChangeAspect="1"/>
          </p:cNvPicPr>
          <p:nvPr/>
        </p:nvPicPr>
        <p:blipFill>
          <a:blip r:embed="rId3"/>
          <a:stretch>
            <a:fillRect/>
          </a:stretch>
        </p:blipFill>
        <p:spPr>
          <a:xfrm>
            <a:off x="2891059" y="4803272"/>
            <a:ext cx="2055282" cy="1477055"/>
          </a:xfrm>
          <a:prstGeom prst="rect">
            <a:avLst/>
          </a:prstGeom>
        </p:spPr>
      </p:pic>
      <p:pic>
        <p:nvPicPr>
          <p:cNvPr id="45" name="図 44">
            <a:extLst>
              <a:ext uri="{FF2B5EF4-FFF2-40B4-BE49-F238E27FC236}">
                <a16:creationId xmlns:a16="http://schemas.microsoft.com/office/drawing/2014/main" id="{27D0725C-433F-4B37-ADEC-756C1DDD61F9}"/>
              </a:ext>
            </a:extLst>
          </p:cNvPr>
          <p:cNvPicPr>
            <a:picLocks noChangeAspect="1"/>
          </p:cNvPicPr>
          <p:nvPr/>
        </p:nvPicPr>
        <p:blipFill>
          <a:blip r:embed="rId4"/>
          <a:stretch>
            <a:fillRect/>
          </a:stretch>
        </p:blipFill>
        <p:spPr>
          <a:xfrm>
            <a:off x="5850173" y="4803272"/>
            <a:ext cx="2055282" cy="1477055"/>
          </a:xfrm>
          <a:prstGeom prst="rect">
            <a:avLst/>
          </a:prstGeom>
        </p:spPr>
      </p:pic>
      <p:pic>
        <p:nvPicPr>
          <p:cNvPr id="47" name="図 46">
            <a:extLst>
              <a:ext uri="{FF2B5EF4-FFF2-40B4-BE49-F238E27FC236}">
                <a16:creationId xmlns:a16="http://schemas.microsoft.com/office/drawing/2014/main" id="{37D6653F-1498-4184-B9F1-2B815B53E610}"/>
              </a:ext>
            </a:extLst>
          </p:cNvPr>
          <p:cNvPicPr>
            <a:picLocks noChangeAspect="1"/>
          </p:cNvPicPr>
          <p:nvPr/>
        </p:nvPicPr>
        <p:blipFill>
          <a:blip r:embed="rId5"/>
          <a:stretch>
            <a:fillRect/>
          </a:stretch>
        </p:blipFill>
        <p:spPr>
          <a:xfrm>
            <a:off x="8468929" y="4803272"/>
            <a:ext cx="2736559" cy="1477055"/>
          </a:xfrm>
          <a:prstGeom prst="rect">
            <a:avLst/>
          </a:prstGeom>
        </p:spPr>
      </p:pic>
      <p:sp>
        <p:nvSpPr>
          <p:cNvPr id="32" name="正方形/長方形 31">
            <a:extLst>
              <a:ext uri="{FF2B5EF4-FFF2-40B4-BE49-F238E27FC236}">
                <a16:creationId xmlns:a16="http://schemas.microsoft.com/office/drawing/2014/main" id="{003E100C-F9BF-4F4C-B9C5-3BDDAE9C870E}"/>
              </a:ext>
            </a:extLst>
          </p:cNvPr>
          <p:cNvSpPr/>
          <p:nvPr/>
        </p:nvSpPr>
        <p:spPr>
          <a:xfrm>
            <a:off x="1303422" y="1693317"/>
            <a:ext cx="1035945" cy="375268"/>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dirty="0">
                <a:solidFill>
                  <a:schemeClr val="tx1"/>
                </a:solidFill>
                <a:latin typeface="Meiryo UI" panose="020B0604030504040204" pitchFamily="50" charset="-128"/>
                <a:ea typeface="Meiryo UI" panose="020B0604030504040204" pitchFamily="50" charset="-128"/>
              </a:rPr>
              <a:t>転記する</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9" name="Title 1">
            <a:extLst>
              <a:ext uri="{FF2B5EF4-FFF2-40B4-BE49-F238E27FC236}">
                <a16:creationId xmlns:a16="http://schemas.microsoft.com/office/drawing/2014/main" id="{37C7B4F0-24CB-39B8-B70B-76B46F10814C}"/>
              </a:ext>
            </a:extLst>
          </p:cNvPr>
          <p:cNvSpPr txBox="1">
            <a:spLocks/>
          </p:cNvSpPr>
          <p:nvPr/>
        </p:nvSpPr>
        <p:spPr>
          <a:xfrm>
            <a:off x="532737" y="286604"/>
            <a:ext cx="10622943" cy="504506"/>
          </a:xfrm>
          <a:prstGeom prst="rect">
            <a:avLst/>
          </a:prstGeom>
        </p:spPr>
        <p:txBody>
          <a:bodyPr anchor="b" anchorCtr="0">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Step4</a:t>
            </a:r>
            <a:r>
              <a:rPr lang="ja-JP" altLang="en-US" sz="3600" dirty="0">
                <a:latin typeface="ＭＳ 明朝" panose="02020609040205080304" pitchFamily="17" charset="-128"/>
                <a:ea typeface="ＭＳ 明朝" panose="02020609040205080304" pitchFamily="17" charset="-128"/>
              </a:rPr>
              <a:t>　</a:t>
            </a:r>
            <a:r>
              <a:rPr lang="ja-JP" altLang="en-US" sz="3600" dirty="0"/>
              <a:t>検査・レポ</a:t>
            </a:r>
            <a:r>
              <a:rPr lang="en-US" altLang="ja-JP" sz="3600" dirty="0"/>
              <a:t>―</a:t>
            </a:r>
            <a:r>
              <a:rPr lang="ja-JP" altLang="en-US" sz="3600" dirty="0"/>
              <a:t>ト・運用の整備</a:t>
            </a:r>
            <a:endParaRPr lang="en-US" sz="3600" dirty="0">
              <a:latin typeface="ＭＳ 明朝" panose="02020609040205080304" pitchFamily="17" charset="-128"/>
              <a:ea typeface="ＭＳ 明朝" panose="02020609040205080304" pitchFamily="17" charset="-128"/>
            </a:endParaRPr>
          </a:p>
        </p:txBody>
      </p:sp>
      <p:sp>
        <p:nvSpPr>
          <p:cNvPr id="6" name="フッター プレースホルダー 5">
            <a:extLst>
              <a:ext uri="{FF2B5EF4-FFF2-40B4-BE49-F238E27FC236}">
                <a16:creationId xmlns:a16="http://schemas.microsoft.com/office/drawing/2014/main" id="{5E4ACB0B-C6AC-A0BD-35B4-8DBD14FA79C6}"/>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8" name="スライド番号プレースホルダー 7">
            <a:extLst>
              <a:ext uri="{FF2B5EF4-FFF2-40B4-BE49-F238E27FC236}">
                <a16:creationId xmlns:a16="http://schemas.microsoft.com/office/drawing/2014/main" id="{C0619DE8-E768-181A-B70B-3DAC6DE72D6D}"/>
              </a:ext>
            </a:extLst>
          </p:cNvPr>
          <p:cNvSpPr>
            <a:spLocks noGrp="1"/>
          </p:cNvSpPr>
          <p:nvPr>
            <p:ph type="sldNum" sz="quarter" idx="12"/>
          </p:nvPr>
        </p:nvSpPr>
        <p:spPr/>
        <p:txBody>
          <a:bodyPr/>
          <a:lstStyle/>
          <a:p>
            <a:pPr rtl="0"/>
            <a:fld id="{3A98EE3D-8CD1-4C3F-BD1C-C98C9596463C}" type="slidenum">
              <a:rPr lang="en-US" smtClean="0"/>
              <a:t>57</a:t>
            </a:fld>
            <a:endParaRPr lang="en-US" dirty="0"/>
          </a:p>
        </p:txBody>
      </p:sp>
    </p:spTree>
    <p:extLst>
      <p:ext uri="{BB962C8B-B14F-4D97-AF65-F5344CB8AC3E}">
        <p14:creationId xmlns:p14="http://schemas.microsoft.com/office/powerpoint/2010/main" val="56764208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le 1">
            <a:extLst>
              <a:ext uri="{FF2B5EF4-FFF2-40B4-BE49-F238E27FC236}">
                <a16:creationId xmlns:a16="http://schemas.microsoft.com/office/drawing/2014/main" id="{D45118B2-CB1A-47A5-9A77-630AA9C4FE66}"/>
              </a:ext>
            </a:extLst>
          </p:cNvPr>
          <p:cNvSpPr txBox="1">
            <a:spLocks/>
          </p:cNvSpPr>
          <p:nvPr/>
        </p:nvSpPr>
        <p:spPr>
          <a:xfrm>
            <a:off x="532737" y="286604"/>
            <a:ext cx="10622943" cy="504506"/>
          </a:xfrm>
          <a:prstGeom prst="rect">
            <a:avLst/>
          </a:prstGeom>
        </p:spPr>
        <p:txBody>
          <a:bodyPr anchor="b" anchorCtr="0">
            <a:noAutofit/>
          </a:bodyPr>
          <a:lstStyle>
            <a:defPPr rtl="0">
              <a:defRPr lang="ja-jp"/>
            </a:defPPr>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Step4</a:t>
            </a:r>
            <a:r>
              <a:rPr lang="ja-JP" altLang="en-US" dirty="0"/>
              <a:t>　検査・レポ</a:t>
            </a:r>
            <a:r>
              <a:rPr lang="en-US" altLang="ja-JP" dirty="0"/>
              <a:t>―</a:t>
            </a:r>
            <a:r>
              <a:rPr lang="ja-JP" altLang="en-US" dirty="0"/>
              <a:t>ト・運用の整備</a:t>
            </a:r>
            <a:endParaRPr lang="en-US" dirty="0"/>
          </a:p>
        </p:txBody>
      </p:sp>
      <p:sp>
        <p:nvSpPr>
          <p:cNvPr id="60" name="テキスト ボックス 59">
            <a:extLst>
              <a:ext uri="{FF2B5EF4-FFF2-40B4-BE49-F238E27FC236}">
                <a16:creationId xmlns:a16="http://schemas.microsoft.com/office/drawing/2014/main" id="{1C8C04F1-EB9F-4BD7-A431-B7521DABDF0E}"/>
              </a:ext>
            </a:extLst>
          </p:cNvPr>
          <p:cNvSpPr txBox="1"/>
          <p:nvPr/>
        </p:nvSpPr>
        <p:spPr>
          <a:xfrm>
            <a:off x="476871" y="852755"/>
            <a:ext cx="11239928" cy="1015663"/>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運用プロセス整理のイメージ（次ページの前提）</a:t>
            </a:r>
            <a:endParaRPr kumimoji="1" lang="en-US" altLang="ja-JP" sz="2000" i="1" dirty="0">
              <a:solidFill>
                <a:srgbClr val="0070C0"/>
              </a:solidFill>
            </a:endParaRPr>
          </a:p>
          <a:p>
            <a:r>
              <a:rPr kumimoji="1" lang="ja-JP" altLang="en-US" sz="2000" dirty="0">
                <a:latin typeface="+mn-ea"/>
              </a:rPr>
              <a:t>次ページで事例を用いて運用プロセスフローのイメージを示します。この事例の前提となっている内容は下記の通りです。</a:t>
            </a:r>
          </a:p>
        </p:txBody>
      </p:sp>
      <p:sp>
        <p:nvSpPr>
          <p:cNvPr id="5" name="コンテンツ プレースホルダー 1">
            <a:extLst>
              <a:ext uri="{FF2B5EF4-FFF2-40B4-BE49-F238E27FC236}">
                <a16:creationId xmlns:a16="http://schemas.microsoft.com/office/drawing/2014/main" id="{EF46724A-4279-4EA4-ADB2-F40F3D235A2D}"/>
              </a:ext>
            </a:extLst>
          </p:cNvPr>
          <p:cNvSpPr txBox="1">
            <a:spLocks/>
          </p:cNvSpPr>
          <p:nvPr/>
        </p:nvSpPr>
        <p:spPr>
          <a:xfrm>
            <a:off x="249773" y="1252865"/>
            <a:ext cx="10879837" cy="384126"/>
          </a:xfrm>
          <a:prstGeom prst="rect">
            <a:avLst/>
          </a:prstGeom>
        </p:spPr>
        <p:txBody>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endParaRPr lang="ja-JP" altLang="en-US" b="1" u="sng" dirty="0"/>
          </a:p>
        </p:txBody>
      </p:sp>
      <p:sp>
        <p:nvSpPr>
          <p:cNvPr id="76" name="テキスト ボックス 75">
            <a:extLst>
              <a:ext uri="{FF2B5EF4-FFF2-40B4-BE49-F238E27FC236}">
                <a16:creationId xmlns:a16="http://schemas.microsoft.com/office/drawing/2014/main" id="{B502E0F4-FF40-450C-B82B-63046008BFBB}"/>
              </a:ext>
            </a:extLst>
          </p:cNvPr>
          <p:cNvSpPr txBox="1"/>
          <p:nvPr/>
        </p:nvSpPr>
        <p:spPr>
          <a:xfrm>
            <a:off x="3528692" y="4150425"/>
            <a:ext cx="8050597" cy="830997"/>
          </a:xfrm>
          <a:prstGeom prst="rect">
            <a:avLst/>
          </a:prstGeom>
          <a:noFill/>
        </p:spPr>
        <p:txBody>
          <a:bodyPr wrap="square" rtlCol="0">
            <a:spAutoFit/>
          </a:bodyPr>
          <a:lstStyle>
            <a:defPPr rtl="0">
              <a:defRPr lang="ja-jp"/>
            </a:defPPr>
            <a:lvl1pPr>
              <a:defRPr kumimoji="1" sz="1100"/>
            </a:lvl1pPr>
          </a:lstStyle>
          <a:p>
            <a:pPr marL="285750" indent="-28575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教育部：研修とその受講に責任を持つ</a:t>
            </a:r>
            <a:endParaRPr lang="en-US" altLang="ja-JP" sz="16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人事部：社員マスタの管理に責任を持つ</a:t>
            </a:r>
            <a:endParaRPr lang="en-US" altLang="ja-JP" sz="16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システム部：システム運用・管理に責任を持つ</a:t>
            </a:r>
            <a:endParaRPr lang="en-US" altLang="ja-JP" sz="1600" dirty="0">
              <a:latin typeface="Meiryo UI" panose="020B0604030504040204" pitchFamily="50" charset="-128"/>
              <a:ea typeface="Meiryo UI" panose="020B0604030504040204" pitchFamily="50" charset="-128"/>
            </a:endParaRPr>
          </a:p>
        </p:txBody>
      </p:sp>
      <p:sp>
        <p:nvSpPr>
          <p:cNvPr id="79" name="テキスト ボックス 78">
            <a:extLst>
              <a:ext uri="{FF2B5EF4-FFF2-40B4-BE49-F238E27FC236}">
                <a16:creationId xmlns:a16="http://schemas.microsoft.com/office/drawing/2014/main" id="{B79D7998-ADFE-4AB0-9441-1A7AD78FAB82}"/>
              </a:ext>
            </a:extLst>
          </p:cNvPr>
          <p:cNvSpPr txBox="1"/>
          <p:nvPr/>
        </p:nvSpPr>
        <p:spPr>
          <a:xfrm>
            <a:off x="1002222" y="4060136"/>
            <a:ext cx="2284141" cy="1011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ja-jp"/>
            </a:defPPr>
            <a:lvl1pPr algn="ctr">
              <a:defRPr sz="13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t>関連する部署</a:t>
            </a:r>
          </a:p>
        </p:txBody>
      </p:sp>
      <p:sp>
        <p:nvSpPr>
          <p:cNvPr id="78" name="テキスト ボックス 77">
            <a:extLst>
              <a:ext uri="{FF2B5EF4-FFF2-40B4-BE49-F238E27FC236}">
                <a16:creationId xmlns:a16="http://schemas.microsoft.com/office/drawing/2014/main" id="{10ED5920-6B43-4891-9270-D88E0EB784AD}"/>
              </a:ext>
            </a:extLst>
          </p:cNvPr>
          <p:cNvSpPr txBox="1"/>
          <p:nvPr/>
        </p:nvSpPr>
        <p:spPr>
          <a:xfrm>
            <a:off x="1002222" y="2858969"/>
            <a:ext cx="2284141" cy="1011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ja-jp"/>
            </a:defPPr>
            <a:lvl1pPr algn="ctr">
              <a:defRPr sz="13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t>概要</a:t>
            </a:r>
          </a:p>
        </p:txBody>
      </p:sp>
      <p:sp>
        <p:nvSpPr>
          <p:cNvPr id="83" name="テキスト ボックス 82">
            <a:extLst>
              <a:ext uri="{FF2B5EF4-FFF2-40B4-BE49-F238E27FC236}">
                <a16:creationId xmlns:a16="http://schemas.microsoft.com/office/drawing/2014/main" id="{724F4C74-484F-449A-BDA9-4911724D0993}"/>
              </a:ext>
            </a:extLst>
          </p:cNvPr>
          <p:cNvSpPr txBox="1"/>
          <p:nvPr/>
        </p:nvSpPr>
        <p:spPr>
          <a:xfrm>
            <a:off x="3483965" y="2933684"/>
            <a:ext cx="8050597" cy="830997"/>
          </a:xfrm>
          <a:prstGeom prst="rect">
            <a:avLst/>
          </a:prstGeom>
          <a:noFill/>
        </p:spPr>
        <p:txBody>
          <a:bodyPr wrap="square" rtlCol="0">
            <a:spAutoFit/>
          </a:bodyPr>
          <a:lstStyle>
            <a:defPPr rtl="0">
              <a:defRPr lang="ja-jp"/>
            </a:defPPr>
            <a:lvl1pPr>
              <a:defRPr kumimoji="1" sz="1100"/>
            </a:lvl1pPr>
          </a:lstStyle>
          <a:p>
            <a:pPr marL="285750" indent="-28575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改正派遣法への対応として定められた時間の研修を受講していることを保証したい</a:t>
            </a:r>
            <a:endParaRPr lang="en-US" altLang="ja-JP" sz="1600" dirty="0">
              <a:latin typeface="Meiryo UI" panose="020B0604030504040204" pitchFamily="50" charset="-128"/>
              <a:ea typeface="Meiryo UI" panose="020B0604030504040204" pitchFamily="50" charset="-128"/>
            </a:endParaRPr>
          </a:p>
          <a:p>
            <a:pPr lvl="1"/>
            <a:r>
              <a:rPr lang="ja-JP" altLang="en-US" sz="1600" dirty="0">
                <a:latin typeface="Meiryo UI" panose="020B0604030504040204" pitchFamily="50" charset="-128"/>
                <a:ea typeface="Meiryo UI" panose="020B0604030504040204" pitchFamily="50" charset="-128"/>
              </a:rPr>
              <a:t>→対象年次の社員を特定し、受講時間をチェック</a:t>
            </a:r>
            <a:endParaRPr lang="en-US" altLang="ja-JP" sz="16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上記を正確に判断するためにデータ品質に問題ないか</a:t>
            </a:r>
            <a:r>
              <a:rPr lang="en-US" altLang="ja-JP" sz="1600" dirty="0">
                <a:latin typeface="Meiryo UI" panose="020B0604030504040204" pitchFamily="50" charset="-128"/>
                <a:ea typeface="Meiryo UI" panose="020B0604030504040204" pitchFamily="50" charset="-128"/>
              </a:rPr>
              <a:t>DQ</a:t>
            </a:r>
            <a:r>
              <a:rPr lang="ja-JP" altLang="en-US" sz="1600" dirty="0">
                <a:latin typeface="Meiryo UI" panose="020B0604030504040204" pitchFamily="50" charset="-128"/>
                <a:ea typeface="Meiryo UI" panose="020B0604030504040204" pitchFamily="50" charset="-128"/>
              </a:rPr>
              <a:t>チェックを運用する</a:t>
            </a:r>
            <a:endParaRPr lang="en-US" altLang="ja-JP" sz="1600" dirty="0">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D81C1F27-FE36-489F-96F3-A31226178926}"/>
              </a:ext>
            </a:extLst>
          </p:cNvPr>
          <p:cNvSpPr txBox="1"/>
          <p:nvPr/>
        </p:nvSpPr>
        <p:spPr>
          <a:xfrm>
            <a:off x="3483965" y="5171014"/>
            <a:ext cx="8050597" cy="1077218"/>
          </a:xfrm>
          <a:prstGeom prst="rect">
            <a:avLst/>
          </a:prstGeom>
          <a:noFill/>
        </p:spPr>
        <p:txBody>
          <a:bodyPr wrap="square" rtlCol="0">
            <a:spAutoFit/>
          </a:bodyPr>
          <a:lstStyle>
            <a:defPPr rtl="0">
              <a:defRPr lang="ja-jp"/>
            </a:defPPr>
            <a:lvl1pPr>
              <a:defRPr kumimoji="1" sz="1100"/>
            </a:lvl1pPr>
          </a:lstStyle>
          <a:p>
            <a:pPr marL="285750" indent="-28575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教育受講履歴を監視し、社員</a:t>
            </a:r>
            <a:r>
              <a:rPr lang="en-US" altLang="ja-JP" sz="1600" dirty="0">
                <a:latin typeface="Meiryo UI" panose="020B0604030504040204" pitchFamily="50" charset="-128"/>
                <a:ea typeface="Meiryo UI" panose="020B0604030504040204" pitchFamily="50" charset="-128"/>
              </a:rPr>
              <a:t>ID</a:t>
            </a:r>
            <a:r>
              <a:rPr lang="ja-JP" altLang="en-US" sz="1600" dirty="0">
                <a:latin typeface="Meiryo UI" panose="020B0604030504040204" pitchFamily="50" charset="-128"/>
                <a:ea typeface="Meiryo UI" panose="020B0604030504040204" pitchFamily="50" charset="-128"/>
              </a:rPr>
              <a:t>の品質に問題があることが発見された場合のプロセスを示す</a:t>
            </a:r>
            <a:endParaRPr lang="en-US" altLang="ja-JP" sz="1600" dirty="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600" dirty="0">
                <a:latin typeface="Meiryo UI" panose="020B0604030504040204" pitchFamily="50" charset="-128"/>
                <a:ea typeface="Meiryo UI" panose="020B0604030504040204" pitchFamily="50" charset="-128"/>
              </a:rPr>
              <a:t>受講履歴のチェックはデータ利用者である教育部が担当する</a:t>
            </a:r>
            <a:endParaRPr lang="en-US" altLang="ja-JP" sz="1600" dirty="0">
              <a:latin typeface="Meiryo UI" panose="020B0604030504040204" pitchFamily="50" charset="-128"/>
              <a:ea typeface="Meiryo UI" panose="020B0604030504040204" pitchFamily="50" charset="-128"/>
            </a:endParaRPr>
          </a:p>
          <a:p>
            <a:r>
              <a:rPr lang="en-US" altLang="ja-JP" sz="1600" dirty="0">
                <a:latin typeface="Meiryo UI" panose="020B0604030504040204" pitchFamily="50" charset="-128"/>
                <a:ea typeface="Meiryo UI" panose="020B0604030504040204" pitchFamily="50" charset="-128"/>
              </a:rPr>
              <a:t>※</a:t>
            </a:r>
            <a:r>
              <a:rPr lang="ja-JP" altLang="en-US" sz="1600" dirty="0">
                <a:latin typeface="Meiryo UI" panose="020B0604030504040204" pitchFamily="50" charset="-128"/>
                <a:ea typeface="Meiryo UI" panose="020B0604030504040204" pitchFamily="50" charset="-128"/>
              </a:rPr>
              <a:t>チェック担当部門は会社によりケースバイケースですが、例示するプロセスでは上記の分担を前提としています</a:t>
            </a:r>
            <a:endParaRPr lang="en-US" altLang="ja-JP" sz="1600" dirty="0">
              <a:latin typeface="Meiryo UI" panose="020B0604030504040204" pitchFamily="50" charset="-128"/>
              <a:ea typeface="Meiryo UI" panose="020B0604030504040204" pitchFamily="50" charset="-128"/>
            </a:endParaRPr>
          </a:p>
        </p:txBody>
      </p:sp>
      <p:sp>
        <p:nvSpPr>
          <p:cNvPr id="87" name="テキスト ボックス 86">
            <a:extLst>
              <a:ext uri="{FF2B5EF4-FFF2-40B4-BE49-F238E27FC236}">
                <a16:creationId xmlns:a16="http://schemas.microsoft.com/office/drawing/2014/main" id="{4A08C2C7-DDE7-425F-9ADF-6C965144FDB0}"/>
              </a:ext>
            </a:extLst>
          </p:cNvPr>
          <p:cNvSpPr txBox="1"/>
          <p:nvPr/>
        </p:nvSpPr>
        <p:spPr>
          <a:xfrm>
            <a:off x="1002222" y="5203836"/>
            <a:ext cx="2284141" cy="1011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ja-jp"/>
            </a:defPPr>
            <a:lvl1pPr algn="ctr">
              <a:defRPr sz="13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t>運用プロセスの</a:t>
            </a:r>
            <a:endParaRPr lang="en-US" altLang="ja-JP" sz="2000" dirty="0"/>
          </a:p>
          <a:p>
            <a:r>
              <a:rPr lang="ja-JP" altLang="en-US" sz="2000" dirty="0"/>
              <a:t>事例説明</a:t>
            </a:r>
          </a:p>
        </p:txBody>
      </p:sp>
      <p:sp>
        <p:nvSpPr>
          <p:cNvPr id="14" name="テキスト ボックス 13">
            <a:extLst>
              <a:ext uri="{FF2B5EF4-FFF2-40B4-BE49-F238E27FC236}">
                <a16:creationId xmlns:a16="http://schemas.microsoft.com/office/drawing/2014/main" id="{D2B27875-8221-46AE-86C9-6510229DECB5}"/>
              </a:ext>
            </a:extLst>
          </p:cNvPr>
          <p:cNvSpPr txBox="1"/>
          <p:nvPr/>
        </p:nvSpPr>
        <p:spPr>
          <a:xfrm>
            <a:off x="1002222" y="1975954"/>
            <a:ext cx="10336338" cy="5944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rtl="0">
              <a:defRPr lang="ja-jp"/>
            </a:defPPr>
            <a:lvl1pPr algn="ctr">
              <a:defRPr sz="1300">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t>受講者履歴のデータ品質チェックフロー</a:t>
            </a:r>
          </a:p>
        </p:txBody>
      </p:sp>
      <p:sp>
        <p:nvSpPr>
          <p:cNvPr id="4" name="フッター プレースホルダー 3">
            <a:extLst>
              <a:ext uri="{FF2B5EF4-FFF2-40B4-BE49-F238E27FC236}">
                <a16:creationId xmlns:a16="http://schemas.microsoft.com/office/drawing/2014/main" id="{391A6A9E-66F2-6AAD-2E90-46EE5736A60C}"/>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E6FE29BD-C5C9-3D28-37A7-AFE55388B7F9}"/>
              </a:ext>
            </a:extLst>
          </p:cNvPr>
          <p:cNvSpPr>
            <a:spLocks noGrp="1"/>
          </p:cNvSpPr>
          <p:nvPr>
            <p:ph type="sldNum" sz="quarter" idx="12"/>
          </p:nvPr>
        </p:nvSpPr>
        <p:spPr/>
        <p:txBody>
          <a:bodyPr/>
          <a:lstStyle/>
          <a:p>
            <a:pPr rtl="0"/>
            <a:fld id="{3A98EE3D-8CD1-4C3F-BD1C-C98C9596463C}" type="slidenum">
              <a:rPr lang="en-US" smtClean="0"/>
              <a:t>58</a:t>
            </a:fld>
            <a:endParaRPr lang="en-US" dirty="0"/>
          </a:p>
        </p:txBody>
      </p:sp>
    </p:spTree>
    <p:extLst>
      <p:ext uri="{BB962C8B-B14F-4D97-AF65-F5344CB8AC3E}">
        <p14:creationId xmlns:p14="http://schemas.microsoft.com/office/powerpoint/2010/main" val="419307415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フリーフォーム: 図形 100">
            <a:extLst>
              <a:ext uri="{FF2B5EF4-FFF2-40B4-BE49-F238E27FC236}">
                <a16:creationId xmlns:a16="http://schemas.microsoft.com/office/drawing/2014/main" id="{0A0602E2-3190-43F5-9090-84E305DDBCA7}"/>
              </a:ext>
            </a:extLst>
          </p:cNvPr>
          <p:cNvSpPr/>
          <p:nvPr/>
        </p:nvSpPr>
        <p:spPr>
          <a:xfrm>
            <a:off x="560297" y="3957206"/>
            <a:ext cx="9583828" cy="1137266"/>
          </a:xfrm>
          <a:custGeom>
            <a:avLst/>
            <a:gdLst>
              <a:gd name="connsiteX0" fmla="*/ 0 w 9583828"/>
              <a:gd name="connsiteY0" fmla="*/ 0 h 1137266"/>
              <a:gd name="connsiteX1" fmla="*/ 9583828 w 9583828"/>
              <a:gd name="connsiteY1" fmla="*/ 0 h 1137266"/>
              <a:gd name="connsiteX2" fmla="*/ 9583828 w 9583828"/>
              <a:gd name="connsiteY2" fmla="*/ 688856 h 1137266"/>
              <a:gd name="connsiteX3" fmla="*/ 2746768 w 9583828"/>
              <a:gd name="connsiteY3" fmla="*/ 688856 h 1137266"/>
              <a:gd name="connsiteX4" fmla="*/ 2746768 w 9583828"/>
              <a:gd name="connsiteY4" fmla="*/ 1137266 h 1137266"/>
              <a:gd name="connsiteX5" fmla="*/ 0 w 9583828"/>
              <a:gd name="connsiteY5" fmla="*/ 1137266 h 1137266"/>
              <a:gd name="connsiteX6" fmla="*/ 0 w 9583828"/>
              <a:gd name="connsiteY6" fmla="*/ 688856 h 1137266"/>
              <a:gd name="connsiteX7" fmla="*/ 0 w 9583828"/>
              <a:gd name="connsiteY7" fmla="*/ 418097 h 1137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583828" h="1137266">
                <a:moveTo>
                  <a:pt x="0" y="0"/>
                </a:moveTo>
                <a:lnTo>
                  <a:pt x="9583828" y="0"/>
                </a:lnTo>
                <a:lnTo>
                  <a:pt x="9583828" y="688856"/>
                </a:lnTo>
                <a:lnTo>
                  <a:pt x="2746768" y="688856"/>
                </a:lnTo>
                <a:lnTo>
                  <a:pt x="2746768" y="1137266"/>
                </a:lnTo>
                <a:lnTo>
                  <a:pt x="0" y="1137266"/>
                </a:lnTo>
                <a:lnTo>
                  <a:pt x="0" y="688856"/>
                </a:lnTo>
                <a:lnTo>
                  <a:pt x="0" y="418097"/>
                </a:lnTo>
                <a:close/>
              </a:path>
            </a:pathLst>
          </a:custGeom>
          <a:solidFill>
            <a:schemeClr val="accent3">
              <a:lumMod val="60000"/>
              <a:lumOff val="40000"/>
              <a:alpha val="69804"/>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問題解決</a:t>
            </a:r>
            <a:endParaRPr kumimoji="1" lang="ja-JP" altLang="en-US" sz="1200" dirty="0">
              <a:solidFill>
                <a:schemeClr val="bg1"/>
              </a:solidFill>
              <a:latin typeface="Meiryo UI" panose="020B0604030504040204" pitchFamily="50" charset="-128"/>
              <a:ea typeface="Meiryo UI" panose="020B0604030504040204" pitchFamily="50" charset="-128"/>
            </a:endParaRPr>
          </a:p>
        </p:txBody>
      </p:sp>
      <p:sp>
        <p:nvSpPr>
          <p:cNvPr id="59" name="Title 1">
            <a:extLst>
              <a:ext uri="{FF2B5EF4-FFF2-40B4-BE49-F238E27FC236}">
                <a16:creationId xmlns:a16="http://schemas.microsoft.com/office/drawing/2014/main" id="{D45118B2-CB1A-47A5-9A77-630AA9C4FE66}"/>
              </a:ext>
            </a:extLst>
          </p:cNvPr>
          <p:cNvSpPr txBox="1">
            <a:spLocks/>
          </p:cNvSpPr>
          <p:nvPr/>
        </p:nvSpPr>
        <p:spPr>
          <a:xfrm>
            <a:off x="532737" y="286604"/>
            <a:ext cx="10622943" cy="504506"/>
          </a:xfrm>
          <a:prstGeom prst="rect">
            <a:avLst/>
          </a:prstGeom>
        </p:spPr>
        <p:txBody>
          <a:bodyPr anchor="b" anchorCtr="0">
            <a:noAutofit/>
          </a:bodyPr>
          <a:lstStyle>
            <a:defPPr rtl="0">
              <a:defRPr lang="ja-jp"/>
            </a:defPPr>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Step4</a:t>
            </a:r>
            <a:r>
              <a:rPr lang="ja-JP" altLang="en-US" dirty="0"/>
              <a:t>　検査・レポ</a:t>
            </a:r>
            <a:r>
              <a:rPr lang="en-US" altLang="ja-JP" dirty="0"/>
              <a:t>―</a:t>
            </a:r>
            <a:r>
              <a:rPr lang="ja-JP" altLang="en-US" dirty="0"/>
              <a:t>ト・運用の整備</a:t>
            </a:r>
            <a:endParaRPr lang="en-US" dirty="0"/>
          </a:p>
        </p:txBody>
      </p:sp>
      <p:sp>
        <p:nvSpPr>
          <p:cNvPr id="60" name="テキスト ボックス 59">
            <a:extLst>
              <a:ext uri="{FF2B5EF4-FFF2-40B4-BE49-F238E27FC236}">
                <a16:creationId xmlns:a16="http://schemas.microsoft.com/office/drawing/2014/main" id="{1C8C04F1-EB9F-4BD7-A431-B7521DABDF0E}"/>
              </a:ext>
            </a:extLst>
          </p:cNvPr>
          <p:cNvSpPr txBox="1"/>
          <p:nvPr/>
        </p:nvSpPr>
        <p:spPr>
          <a:xfrm>
            <a:off x="476871" y="852755"/>
            <a:ext cx="11239928" cy="400110"/>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受講者履歴のデータ品質チェックフローの運用プロセス整理のイメージ</a:t>
            </a:r>
          </a:p>
        </p:txBody>
      </p:sp>
      <p:sp>
        <p:nvSpPr>
          <p:cNvPr id="49" name="正方形/長方形 48">
            <a:extLst>
              <a:ext uri="{FF2B5EF4-FFF2-40B4-BE49-F238E27FC236}">
                <a16:creationId xmlns:a16="http://schemas.microsoft.com/office/drawing/2014/main" id="{7266C3EB-F027-4A8A-A8D8-88E371CEB537}"/>
              </a:ext>
            </a:extLst>
          </p:cNvPr>
          <p:cNvSpPr/>
          <p:nvPr/>
        </p:nvSpPr>
        <p:spPr>
          <a:xfrm>
            <a:off x="7037460" y="4971780"/>
            <a:ext cx="4527712" cy="888354"/>
          </a:xfrm>
          <a:prstGeom prst="rect">
            <a:avLst/>
          </a:prstGeom>
          <a:solidFill>
            <a:srgbClr val="92D050">
              <a:alpha val="6980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lgn="ctr"/>
            <a:r>
              <a:rPr kumimoji="1" lang="ja-JP" altLang="en-US" sz="1200" dirty="0">
                <a:solidFill>
                  <a:schemeClr val="bg1"/>
                </a:solidFill>
                <a:latin typeface="Meiryo UI" panose="020B0604030504040204" pitchFamily="50" charset="-128"/>
                <a:ea typeface="Meiryo UI" panose="020B0604030504040204" pitchFamily="50" charset="-128"/>
              </a:rPr>
              <a:t>レポーティング</a:t>
            </a:r>
          </a:p>
        </p:txBody>
      </p:sp>
      <p:sp>
        <p:nvSpPr>
          <p:cNvPr id="41" name="正方形/長方形 40">
            <a:extLst>
              <a:ext uri="{FF2B5EF4-FFF2-40B4-BE49-F238E27FC236}">
                <a16:creationId xmlns:a16="http://schemas.microsoft.com/office/drawing/2014/main" id="{A2B924E6-05C0-47D5-99A7-FD25BC40A25D}"/>
              </a:ext>
            </a:extLst>
          </p:cNvPr>
          <p:cNvSpPr/>
          <p:nvPr/>
        </p:nvSpPr>
        <p:spPr>
          <a:xfrm>
            <a:off x="7109431" y="2765658"/>
            <a:ext cx="2664416" cy="1008748"/>
          </a:xfrm>
          <a:prstGeom prst="rect">
            <a:avLst/>
          </a:prstGeom>
          <a:solidFill>
            <a:srgbClr val="00B0F0">
              <a:alpha val="6980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lgn="ctr"/>
            <a:r>
              <a:rPr kumimoji="1" lang="ja-JP" altLang="en-US" sz="1200" dirty="0">
                <a:solidFill>
                  <a:schemeClr val="bg1"/>
                </a:solidFill>
                <a:latin typeface="Meiryo UI" panose="020B0604030504040204" pitchFamily="50" charset="-128"/>
                <a:ea typeface="Meiryo UI" panose="020B0604030504040204" pitchFamily="50" charset="-128"/>
              </a:rPr>
              <a:t>診断、評価</a:t>
            </a:r>
          </a:p>
        </p:txBody>
      </p:sp>
      <p:sp>
        <p:nvSpPr>
          <p:cNvPr id="54" name="正方形/長方形 53">
            <a:extLst>
              <a:ext uri="{FF2B5EF4-FFF2-40B4-BE49-F238E27FC236}">
                <a16:creationId xmlns:a16="http://schemas.microsoft.com/office/drawing/2014/main" id="{E91D52AA-90C6-4455-9D8B-2F66B82493D2}"/>
              </a:ext>
            </a:extLst>
          </p:cNvPr>
          <p:cNvSpPr/>
          <p:nvPr/>
        </p:nvSpPr>
        <p:spPr>
          <a:xfrm>
            <a:off x="560296" y="1863018"/>
            <a:ext cx="4666225" cy="675795"/>
          </a:xfrm>
          <a:prstGeom prst="rect">
            <a:avLst/>
          </a:prstGeom>
          <a:solidFill>
            <a:schemeClr val="accent1">
              <a:lumMod val="50000"/>
              <a:alpha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lgn="ctr"/>
            <a:r>
              <a:rPr kumimoji="1" lang="ja-JP" altLang="en-US" sz="1200" dirty="0">
                <a:solidFill>
                  <a:schemeClr val="bg1"/>
                </a:solidFill>
                <a:latin typeface="Meiryo UI" panose="020B0604030504040204" pitchFamily="50" charset="-128"/>
                <a:ea typeface="Meiryo UI" panose="020B0604030504040204" pitchFamily="50" charset="-128"/>
              </a:rPr>
              <a:t>検査・監視</a:t>
            </a:r>
          </a:p>
        </p:txBody>
      </p:sp>
      <p:cxnSp>
        <p:nvCxnSpPr>
          <p:cNvPr id="3" name="直線コネクタ 2">
            <a:extLst>
              <a:ext uri="{FF2B5EF4-FFF2-40B4-BE49-F238E27FC236}">
                <a16:creationId xmlns:a16="http://schemas.microsoft.com/office/drawing/2014/main" id="{25443C0C-3F74-4558-BE2F-A76E0E21CD9F}"/>
              </a:ext>
            </a:extLst>
          </p:cNvPr>
          <p:cNvCxnSpPr>
            <a:cxnSpLocks/>
          </p:cNvCxnSpPr>
          <p:nvPr/>
        </p:nvCxnSpPr>
        <p:spPr bwMode="auto">
          <a:xfrm>
            <a:off x="8589685" y="1601201"/>
            <a:ext cx="0" cy="4752000"/>
          </a:xfrm>
          <a:prstGeom prst="line">
            <a:avLst/>
          </a:prstGeom>
          <a:noFill/>
          <a:ln>
            <a:solidFill>
              <a:schemeClr val="bg1">
                <a:lumMod val="75000"/>
              </a:schemeClr>
            </a:solidFill>
            <a:prstDash val="sysDot"/>
          </a:ln>
        </p:spPr>
        <p:style>
          <a:lnRef idx="2">
            <a:schemeClr val="accent6"/>
          </a:lnRef>
          <a:fillRef idx="1">
            <a:schemeClr val="lt1"/>
          </a:fillRef>
          <a:effectRef idx="0">
            <a:schemeClr val="accent6"/>
          </a:effectRef>
          <a:fontRef idx="minor">
            <a:schemeClr val="dk1"/>
          </a:fontRef>
        </p:style>
      </p:cxnSp>
      <p:cxnSp>
        <p:nvCxnSpPr>
          <p:cNvPr id="4" name="直線コネクタ 3">
            <a:extLst>
              <a:ext uri="{FF2B5EF4-FFF2-40B4-BE49-F238E27FC236}">
                <a16:creationId xmlns:a16="http://schemas.microsoft.com/office/drawing/2014/main" id="{BCD4D3E0-4ED3-44C3-9C7D-1F0E7EF710F4}"/>
              </a:ext>
            </a:extLst>
          </p:cNvPr>
          <p:cNvCxnSpPr>
            <a:cxnSpLocks/>
          </p:cNvCxnSpPr>
          <p:nvPr/>
        </p:nvCxnSpPr>
        <p:spPr bwMode="auto">
          <a:xfrm>
            <a:off x="1992471" y="1601201"/>
            <a:ext cx="0" cy="4752000"/>
          </a:xfrm>
          <a:prstGeom prst="line">
            <a:avLst/>
          </a:prstGeom>
          <a:noFill/>
          <a:ln>
            <a:solidFill>
              <a:schemeClr val="bg1">
                <a:lumMod val="75000"/>
              </a:schemeClr>
            </a:solidFill>
            <a:prstDash val="sysDot"/>
          </a:ln>
        </p:spPr>
        <p:style>
          <a:lnRef idx="2">
            <a:schemeClr val="accent6"/>
          </a:lnRef>
          <a:fillRef idx="1">
            <a:schemeClr val="lt1"/>
          </a:fillRef>
          <a:effectRef idx="0">
            <a:schemeClr val="accent6"/>
          </a:effectRef>
          <a:fontRef idx="minor">
            <a:schemeClr val="dk1"/>
          </a:fontRef>
        </p:style>
      </p:cxnSp>
      <p:sp>
        <p:nvSpPr>
          <p:cNvPr id="5" name="コンテンツ プレースホルダー 1">
            <a:extLst>
              <a:ext uri="{FF2B5EF4-FFF2-40B4-BE49-F238E27FC236}">
                <a16:creationId xmlns:a16="http://schemas.microsoft.com/office/drawing/2014/main" id="{EF46724A-4279-4EA4-ADB2-F40F3D235A2D}"/>
              </a:ext>
            </a:extLst>
          </p:cNvPr>
          <p:cNvSpPr txBox="1">
            <a:spLocks/>
          </p:cNvSpPr>
          <p:nvPr/>
        </p:nvSpPr>
        <p:spPr>
          <a:xfrm>
            <a:off x="249773" y="1252865"/>
            <a:ext cx="10879837" cy="384126"/>
          </a:xfrm>
          <a:prstGeom prst="rect">
            <a:avLst/>
          </a:prstGeom>
        </p:spPr>
        <p:txBody>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endParaRPr lang="ja-JP" altLang="en-US" b="1" u="sng" dirty="0"/>
          </a:p>
        </p:txBody>
      </p:sp>
      <p:sp>
        <p:nvSpPr>
          <p:cNvPr id="6" name="正方形/長方形 5">
            <a:extLst>
              <a:ext uri="{FF2B5EF4-FFF2-40B4-BE49-F238E27FC236}">
                <a16:creationId xmlns:a16="http://schemas.microsoft.com/office/drawing/2014/main" id="{30CC26C8-274D-4DB8-A015-EF978ADC9C73}"/>
              </a:ext>
            </a:extLst>
          </p:cNvPr>
          <p:cNvSpPr/>
          <p:nvPr/>
        </p:nvSpPr>
        <p:spPr>
          <a:xfrm>
            <a:off x="3642325" y="1306998"/>
            <a:ext cx="3179880" cy="5040000"/>
          </a:xfrm>
          <a:prstGeom prst="rect">
            <a:avLst/>
          </a:prstGeom>
          <a:noFill/>
          <a:ln>
            <a:solidFill>
              <a:schemeClr val="bg1">
                <a:lumMod val="50000"/>
              </a:schemeClr>
            </a:solidFill>
            <a:prstDash val="sysDot"/>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教育部（データ利用者）</a:t>
            </a:r>
          </a:p>
        </p:txBody>
      </p:sp>
      <p:sp>
        <p:nvSpPr>
          <p:cNvPr id="7" name="正方形/長方形 6">
            <a:extLst>
              <a:ext uri="{FF2B5EF4-FFF2-40B4-BE49-F238E27FC236}">
                <a16:creationId xmlns:a16="http://schemas.microsoft.com/office/drawing/2014/main" id="{73820B63-AA70-4012-933F-E9FF8F133BFD}"/>
              </a:ext>
            </a:extLst>
          </p:cNvPr>
          <p:cNvSpPr/>
          <p:nvPr/>
        </p:nvSpPr>
        <p:spPr>
          <a:xfrm>
            <a:off x="7004816" y="1306998"/>
            <a:ext cx="3179880" cy="5040000"/>
          </a:xfrm>
          <a:prstGeom prst="rect">
            <a:avLst/>
          </a:prstGeom>
          <a:noFill/>
          <a:ln>
            <a:solidFill>
              <a:schemeClr val="bg1">
                <a:lumMod val="50000"/>
              </a:schemeClr>
            </a:solidFill>
            <a:prstDash val="sysDot"/>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人事部（データ所有者）</a:t>
            </a:r>
          </a:p>
        </p:txBody>
      </p:sp>
      <p:sp>
        <p:nvSpPr>
          <p:cNvPr id="8" name="正方形/長方形 7">
            <a:extLst>
              <a:ext uri="{FF2B5EF4-FFF2-40B4-BE49-F238E27FC236}">
                <a16:creationId xmlns:a16="http://schemas.microsoft.com/office/drawing/2014/main" id="{DDF6DB73-87BD-4BBE-947F-7265D1823DD1}"/>
              </a:ext>
            </a:extLst>
          </p:cNvPr>
          <p:cNvSpPr/>
          <p:nvPr/>
        </p:nvSpPr>
        <p:spPr>
          <a:xfrm>
            <a:off x="10367305" y="1306998"/>
            <a:ext cx="1248897" cy="5040000"/>
          </a:xfrm>
          <a:prstGeom prst="rect">
            <a:avLst/>
          </a:prstGeom>
          <a:noFill/>
          <a:ln>
            <a:solidFill>
              <a:schemeClr val="bg1">
                <a:lumMod val="50000"/>
              </a:schemeClr>
            </a:solidFill>
            <a:prstDash val="sysDot"/>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en-US" altLang="ja-JP" sz="1200" dirty="0">
                <a:solidFill>
                  <a:schemeClr val="bg1">
                    <a:lumMod val="50000"/>
                  </a:schemeClr>
                </a:solidFill>
                <a:latin typeface="Meiryo UI" panose="020B0604030504040204" pitchFamily="50" charset="-128"/>
                <a:ea typeface="Meiryo UI" panose="020B0604030504040204" pitchFamily="50" charset="-128"/>
              </a:rPr>
              <a:t>CDO</a:t>
            </a:r>
            <a:endParaRPr kumimoji="1" lang="ja-JP" altLang="en-US" sz="1200" dirty="0">
              <a:solidFill>
                <a:schemeClr val="bg1">
                  <a:lumMod val="50000"/>
                </a:schemeClr>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798ACC4-5FB5-411E-8D80-75A2F31D6BD9}"/>
              </a:ext>
            </a:extLst>
          </p:cNvPr>
          <p:cNvSpPr/>
          <p:nvPr/>
        </p:nvSpPr>
        <p:spPr>
          <a:xfrm>
            <a:off x="476871" y="1306998"/>
            <a:ext cx="2982843" cy="5040000"/>
          </a:xfrm>
          <a:prstGeom prst="rect">
            <a:avLst/>
          </a:prstGeom>
          <a:noFill/>
          <a:ln>
            <a:solidFill>
              <a:schemeClr val="bg1">
                <a:lumMod val="50000"/>
              </a:schemeClr>
            </a:solidFill>
            <a:prstDash val="sysDot"/>
          </a:ln>
        </p:spPr>
        <p:style>
          <a:lnRef idx="2">
            <a:schemeClr val="accent6"/>
          </a:lnRef>
          <a:fillRef idx="1">
            <a:schemeClr val="lt1"/>
          </a:fillRef>
          <a:effectRef idx="0">
            <a:schemeClr val="accent6"/>
          </a:effectRef>
          <a:fontRef idx="minor">
            <a:schemeClr val="dk1"/>
          </a:fontRef>
        </p:style>
        <p:txBody>
          <a:bodyPr rtlCol="0" anchor="t"/>
          <a:lstStyle/>
          <a:p>
            <a:pPr algn="ctr"/>
            <a:r>
              <a:rPr kumimoji="1" lang="ja-JP" altLang="en-US" sz="1200" dirty="0">
                <a:solidFill>
                  <a:schemeClr val="bg1">
                    <a:lumMod val="50000"/>
                  </a:schemeClr>
                </a:solidFill>
                <a:latin typeface="Meiryo UI" panose="020B0604030504040204" pitchFamily="50" charset="-128"/>
                <a:ea typeface="Meiryo UI" panose="020B0604030504040204" pitchFamily="50" charset="-128"/>
              </a:rPr>
              <a:t>システム部</a:t>
            </a:r>
          </a:p>
        </p:txBody>
      </p:sp>
      <p:sp>
        <p:nvSpPr>
          <p:cNvPr id="11" name="テキスト ボックス 10">
            <a:extLst>
              <a:ext uri="{FF2B5EF4-FFF2-40B4-BE49-F238E27FC236}">
                <a16:creationId xmlns:a16="http://schemas.microsoft.com/office/drawing/2014/main" id="{F8A5E75E-C22F-4238-BC40-BE3531FB1F80}"/>
              </a:ext>
            </a:extLst>
          </p:cNvPr>
          <p:cNvSpPr txBox="1"/>
          <p:nvPr/>
        </p:nvSpPr>
        <p:spPr>
          <a:xfrm>
            <a:off x="653278" y="1476149"/>
            <a:ext cx="1115679" cy="430887"/>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●●システム</a:t>
            </a:r>
            <a:br>
              <a:rPr lang="en-US" altLang="ja-JP" u="sng" dirty="0">
                <a:solidFill>
                  <a:schemeClr val="bg1">
                    <a:lumMod val="50000"/>
                  </a:schemeClr>
                </a:solidFill>
                <a:latin typeface="Meiryo UI" panose="020B0604030504040204" pitchFamily="50" charset="-128"/>
                <a:ea typeface="Meiryo UI" panose="020B0604030504040204" pitchFamily="50" charset="-128"/>
              </a:rPr>
            </a:br>
            <a:r>
              <a:rPr lang="ja-JP" altLang="en-US" u="sng" dirty="0">
                <a:solidFill>
                  <a:schemeClr val="bg1">
                    <a:lumMod val="50000"/>
                  </a:schemeClr>
                </a:solidFill>
                <a:latin typeface="Meiryo UI" panose="020B0604030504040204" pitchFamily="50" charset="-128"/>
                <a:ea typeface="Meiryo UI" panose="020B0604030504040204" pitchFamily="50" charset="-128"/>
              </a:rPr>
              <a:t>オペレータ</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38CCE0E7-9F83-41A9-AF2D-759A5A7267BC}"/>
              </a:ext>
            </a:extLst>
          </p:cNvPr>
          <p:cNvSpPr txBox="1"/>
          <p:nvPr/>
        </p:nvSpPr>
        <p:spPr>
          <a:xfrm>
            <a:off x="2212458" y="1474804"/>
            <a:ext cx="1115679" cy="430887"/>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●●システム</a:t>
            </a:r>
            <a:br>
              <a:rPr lang="en-US" altLang="ja-JP" u="sng" dirty="0">
                <a:solidFill>
                  <a:schemeClr val="bg1">
                    <a:lumMod val="50000"/>
                  </a:schemeClr>
                </a:solidFill>
                <a:latin typeface="Meiryo UI" panose="020B0604030504040204" pitchFamily="50" charset="-128"/>
                <a:ea typeface="Meiryo UI" panose="020B0604030504040204" pitchFamily="50" charset="-128"/>
              </a:rPr>
            </a:br>
            <a:r>
              <a:rPr lang="ja-JP" altLang="en-US" u="sng" dirty="0">
                <a:solidFill>
                  <a:schemeClr val="bg1">
                    <a:lumMod val="50000"/>
                  </a:schemeClr>
                </a:solidFill>
                <a:latin typeface="Meiryo UI" panose="020B0604030504040204" pitchFamily="50" charset="-128"/>
                <a:ea typeface="Meiryo UI" panose="020B0604030504040204" pitchFamily="50" charset="-128"/>
              </a:rPr>
              <a:t>管理者</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CC092961-0D8C-4227-ADD5-B0BD38F74C99}"/>
              </a:ext>
            </a:extLst>
          </p:cNvPr>
          <p:cNvSpPr txBox="1"/>
          <p:nvPr/>
        </p:nvSpPr>
        <p:spPr>
          <a:xfrm>
            <a:off x="7189692" y="1476149"/>
            <a:ext cx="1115679" cy="261610"/>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人事部担当</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A0CE2D1A-6DBC-47CC-B132-DEE6BA0EFABA}"/>
              </a:ext>
            </a:extLst>
          </p:cNvPr>
          <p:cNvSpPr txBox="1"/>
          <p:nvPr/>
        </p:nvSpPr>
        <p:spPr>
          <a:xfrm>
            <a:off x="8740612" y="1474804"/>
            <a:ext cx="1115679" cy="261610"/>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人事部長</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15" name="楕円 11">
            <a:extLst>
              <a:ext uri="{FF2B5EF4-FFF2-40B4-BE49-F238E27FC236}">
                <a16:creationId xmlns:a16="http://schemas.microsoft.com/office/drawing/2014/main" id="{4209595B-6248-4F87-AAEC-4678EB194283}"/>
              </a:ext>
            </a:extLst>
          </p:cNvPr>
          <p:cNvSpPr/>
          <p:nvPr/>
        </p:nvSpPr>
        <p:spPr>
          <a:xfrm>
            <a:off x="3792013" y="2039249"/>
            <a:ext cx="1350360"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①測定・監視</a:t>
            </a:r>
          </a:p>
        </p:txBody>
      </p:sp>
      <p:sp>
        <p:nvSpPr>
          <p:cNvPr id="16" name="円柱 15">
            <a:extLst>
              <a:ext uri="{FF2B5EF4-FFF2-40B4-BE49-F238E27FC236}">
                <a16:creationId xmlns:a16="http://schemas.microsoft.com/office/drawing/2014/main" id="{7BE83828-8E6B-4138-B726-E0BC7B0BE1C9}"/>
              </a:ext>
            </a:extLst>
          </p:cNvPr>
          <p:cNvSpPr/>
          <p:nvPr/>
        </p:nvSpPr>
        <p:spPr>
          <a:xfrm>
            <a:off x="612306" y="2058055"/>
            <a:ext cx="834531" cy="307491"/>
          </a:xfrm>
          <a:prstGeom prst="can">
            <a:avLst>
              <a:gd name="adj" fmla="val 11567"/>
            </a:avLst>
          </a:prstGeom>
          <a:ln/>
        </p:spPr>
        <p:style>
          <a:lnRef idx="1">
            <a:schemeClr val="accent4"/>
          </a:lnRef>
          <a:fillRef idx="2">
            <a:schemeClr val="accent4"/>
          </a:fillRef>
          <a:effectRef idx="1">
            <a:schemeClr val="accent4"/>
          </a:effectRef>
          <a:fontRef idx="minor">
            <a:schemeClr val="dk1"/>
          </a:fontRef>
        </p:style>
        <p:txBody>
          <a:bodyPr wrap="non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i="0" u="none" strike="noStrike" kern="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受講履歴</a:t>
            </a:r>
          </a:p>
        </p:txBody>
      </p:sp>
      <p:sp>
        <p:nvSpPr>
          <p:cNvPr id="17" name="楕円 11">
            <a:extLst>
              <a:ext uri="{FF2B5EF4-FFF2-40B4-BE49-F238E27FC236}">
                <a16:creationId xmlns:a16="http://schemas.microsoft.com/office/drawing/2014/main" id="{73E43C5B-EDD5-4175-8C2F-F92738F38A1B}"/>
              </a:ext>
            </a:extLst>
          </p:cNvPr>
          <p:cNvSpPr/>
          <p:nvPr/>
        </p:nvSpPr>
        <p:spPr>
          <a:xfrm>
            <a:off x="7045719" y="3026502"/>
            <a:ext cx="1350360"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②問題発見の報告</a:t>
            </a:r>
          </a:p>
        </p:txBody>
      </p:sp>
      <p:cxnSp>
        <p:nvCxnSpPr>
          <p:cNvPr id="18" name="直線矢印コネクタ 17">
            <a:extLst>
              <a:ext uri="{FF2B5EF4-FFF2-40B4-BE49-F238E27FC236}">
                <a16:creationId xmlns:a16="http://schemas.microsoft.com/office/drawing/2014/main" id="{05DAA606-8C00-4243-8364-0A6F7247A126}"/>
              </a:ext>
            </a:extLst>
          </p:cNvPr>
          <p:cNvCxnSpPr>
            <a:cxnSpLocks/>
            <a:endCxn id="16" idx="4"/>
          </p:cNvCxnSpPr>
          <p:nvPr/>
        </p:nvCxnSpPr>
        <p:spPr>
          <a:xfrm flipH="1">
            <a:off x="1446837" y="2205462"/>
            <a:ext cx="2345176" cy="6339"/>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21" name="楕円 11">
            <a:extLst>
              <a:ext uri="{FF2B5EF4-FFF2-40B4-BE49-F238E27FC236}">
                <a16:creationId xmlns:a16="http://schemas.microsoft.com/office/drawing/2014/main" id="{7FC7E384-4DB4-41F1-B453-E17EA56AB8C6}"/>
              </a:ext>
            </a:extLst>
          </p:cNvPr>
          <p:cNvSpPr/>
          <p:nvPr/>
        </p:nvSpPr>
        <p:spPr>
          <a:xfrm>
            <a:off x="8751278" y="4131108"/>
            <a:ext cx="1350360"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④確認・修正指示</a:t>
            </a:r>
          </a:p>
        </p:txBody>
      </p:sp>
      <p:sp>
        <p:nvSpPr>
          <p:cNvPr id="22" name="楕円 11">
            <a:extLst>
              <a:ext uri="{FF2B5EF4-FFF2-40B4-BE49-F238E27FC236}">
                <a16:creationId xmlns:a16="http://schemas.microsoft.com/office/drawing/2014/main" id="{E08DF7C0-63A4-4271-BF38-81085B5D8D7F}"/>
              </a:ext>
            </a:extLst>
          </p:cNvPr>
          <p:cNvSpPr/>
          <p:nvPr/>
        </p:nvSpPr>
        <p:spPr>
          <a:xfrm>
            <a:off x="8012653" y="3355280"/>
            <a:ext cx="1350360"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③確認・情報連携</a:t>
            </a:r>
          </a:p>
        </p:txBody>
      </p:sp>
      <p:cxnSp>
        <p:nvCxnSpPr>
          <p:cNvPr id="23" name="コネクタ: カギ線 22">
            <a:extLst>
              <a:ext uri="{FF2B5EF4-FFF2-40B4-BE49-F238E27FC236}">
                <a16:creationId xmlns:a16="http://schemas.microsoft.com/office/drawing/2014/main" id="{07491417-C123-49B3-A9DD-A4B9725ECF22}"/>
              </a:ext>
            </a:extLst>
          </p:cNvPr>
          <p:cNvCxnSpPr>
            <a:cxnSpLocks/>
            <a:stCxn id="17" idx="2"/>
            <a:endCxn id="22" idx="1"/>
          </p:cNvCxnSpPr>
          <p:nvPr/>
        </p:nvCxnSpPr>
        <p:spPr>
          <a:xfrm rot="16200000" flipH="1">
            <a:off x="7785494" y="3294333"/>
            <a:ext cx="162565" cy="291754"/>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24" name="楕円 11">
            <a:extLst>
              <a:ext uri="{FF2B5EF4-FFF2-40B4-BE49-F238E27FC236}">
                <a16:creationId xmlns:a16="http://schemas.microsoft.com/office/drawing/2014/main" id="{7E9D4FFD-2FF8-44FF-B01C-16AE653C4AE2}"/>
              </a:ext>
            </a:extLst>
          </p:cNvPr>
          <p:cNvSpPr/>
          <p:nvPr/>
        </p:nvSpPr>
        <p:spPr>
          <a:xfrm>
            <a:off x="7102296" y="4135582"/>
            <a:ext cx="1350360"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⑤修正依頼</a:t>
            </a:r>
          </a:p>
        </p:txBody>
      </p:sp>
      <p:cxnSp>
        <p:nvCxnSpPr>
          <p:cNvPr id="25" name="直線矢印コネクタ 24">
            <a:extLst>
              <a:ext uri="{FF2B5EF4-FFF2-40B4-BE49-F238E27FC236}">
                <a16:creationId xmlns:a16="http://schemas.microsoft.com/office/drawing/2014/main" id="{DD4D8AEB-673A-4C3D-BC14-297E1CE6740B}"/>
              </a:ext>
            </a:extLst>
          </p:cNvPr>
          <p:cNvCxnSpPr>
            <a:cxnSpLocks/>
            <a:stCxn id="21" idx="1"/>
            <a:endCxn id="24" idx="3"/>
          </p:cNvCxnSpPr>
          <p:nvPr/>
        </p:nvCxnSpPr>
        <p:spPr>
          <a:xfrm flipH="1">
            <a:off x="8452656" y="4297321"/>
            <a:ext cx="298622" cy="4474"/>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67902BA6-FE57-4D83-A8C7-BAEF3F53FDD9}"/>
              </a:ext>
            </a:extLst>
          </p:cNvPr>
          <p:cNvCxnSpPr>
            <a:cxnSpLocks/>
            <a:stCxn id="22" idx="3"/>
            <a:endCxn id="21" idx="0"/>
          </p:cNvCxnSpPr>
          <p:nvPr/>
        </p:nvCxnSpPr>
        <p:spPr>
          <a:xfrm>
            <a:off x="9363013" y="3521493"/>
            <a:ext cx="63445" cy="609615"/>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27" name="楕円 11">
            <a:extLst>
              <a:ext uri="{FF2B5EF4-FFF2-40B4-BE49-F238E27FC236}">
                <a16:creationId xmlns:a16="http://schemas.microsoft.com/office/drawing/2014/main" id="{38766062-76E3-4747-9F1F-18016BD1D169}"/>
              </a:ext>
            </a:extLst>
          </p:cNvPr>
          <p:cNvSpPr/>
          <p:nvPr/>
        </p:nvSpPr>
        <p:spPr>
          <a:xfrm>
            <a:off x="1989222" y="4135582"/>
            <a:ext cx="1014545"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⑥修正</a:t>
            </a:r>
          </a:p>
        </p:txBody>
      </p:sp>
      <p:sp>
        <p:nvSpPr>
          <p:cNvPr id="28" name="円柱 27">
            <a:extLst>
              <a:ext uri="{FF2B5EF4-FFF2-40B4-BE49-F238E27FC236}">
                <a16:creationId xmlns:a16="http://schemas.microsoft.com/office/drawing/2014/main" id="{F97E0D2B-5414-4350-92F8-E1ADB915C887}"/>
              </a:ext>
            </a:extLst>
          </p:cNvPr>
          <p:cNvSpPr/>
          <p:nvPr/>
        </p:nvSpPr>
        <p:spPr>
          <a:xfrm>
            <a:off x="612306" y="4148050"/>
            <a:ext cx="834531" cy="307491"/>
          </a:xfrm>
          <a:prstGeom prst="can">
            <a:avLst>
              <a:gd name="adj" fmla="val 11567"/>
            </a:avLst>
          </a:prstGeom>
          <a:ln/>
        </p:spPr>
        <p:style>
          <a:lnRef idx="1">
            <a:schemeClr val="accent4"/>
          </a:lnRef>
          <a:fillRef idx="2">
            <a:schemeClr val="accent4"/>
          </a:fillRef>
          <a:effectRef idx="1">
            <a:schemeClr val="accent4"/>
          </a:effectRef>
          <a:fontRef idx="minor">
            <a:schemeClr val="dk1"/>
          </a:fontRef>
        </p:style>
        <p:txBody>
          <a:bodyPr wrap="none"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1" kern="0" dirty="0">
                <a:solidFill>
                  <a:schemeClr val="tx1"/>
                </a:solidFill>
                <a:latin typeface="Meiryo UI" panose="020B0604030504040204" pitchFamily="50" charset="-128"/>
                <a:ea typeface="Meiryo UI" panose="020B0604030504040204" pitchFamily="50" charset="-128"/>
              </a:rPr>
              <a:t>社員</a:t>
            </a:r>
            <a:r>
              <a:rPr kumimoji="1" lang="ja-JP" altLang="en-US" sz="1200" b="1" i="0" u="none" strike="noStrike" kern="0" cap="none" spc="0" normalizeH="0" baseline="0" noProof="0" dirty="0">
                <a:ln>
                  <a:noFill/>
                </a:ln>
                <a:solidFill>
                  <a:schemeClr val="tx1"/>
                </a:solidFill>
                <a:effectLst/>
                <a:uLnTx/>
                <a:uFillTx/>
                <a:latin typeface="Meiryo UI" panose="020B0604030504040204" pitchFamily="50" charset="-128"/>
                <a:ea typeface="Meiryo UI" panose="020B0604030504040204" pitchFamily="50" charset="-128"/>
              </a:rPr>
              <a:t>マスタ</a:t>
            </a:r>
          </a:p>
        </p:txBody>
      </p:sp>
      <p:cxnSp>
        <p:nvCxnSpPr>
          <p:cNvPr id="29" name="直線矢印コネクタ 28">
            <a:extLst>
              <a:ext uri="{FF2B5EF4-FFF2-40B4-BE49-F238E27FC236}">
                <a16:creationId xmlns:a16="http://schemas.microsoft.com/office/drawing/2014/main" id="{90D18B27-07E5-4D83-847B-5F8F4E29E56C}"/>
              </a:ext>
            </a:extLst>
          </p:cNvPr>
          <p:cNvCxnSpPr>
            <a:cxnSpLocks/>
            <a:endCxn id="28" idx="4"/>
          </p:cNvCxnSpPr>
          <p:nvPr/>
        </p:nvCxnSpPr>
        <p:spPr>
          <a:xfrm flipH="1">
            <a:off x="1446837" y="4301795"/>
            <a:ext cx="542385" cy="0"/>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0" name="直線矢印コネクタ 29">
            <a:extLst>
              <a:ext uri="{FF2B5EF4-FFF2-40B4-BE49-F238E27FC236}">
                <a16:creationId xmlns:a16="http://schemas.microsoft.com/office/drawing/2014/main" id="{A1340C91-A5A3-42C7-B3F7-4474ED67AD20}"/>
              </a:ext>
            </a:extLst>
          </p:cNvPr>
          <p:cNvCxnSpPr>
            <a:cxnSpLocks/>
          </p:cNvCxnSpPr>
          <p:nvPr/>
        </p:nvCxnSpPr>
        <p:spPr>
          <a:xfrm flipH="1">
            <a:off x="3003767" y="4301795"/>
            <a:ext cx="4098529" cy="0"/>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31" name="楕円 11">
            <a:extLst>
              <a:ext uri="{FF2B5EF4-FFF2-40B4-BE49-F238E27FC236}">
                <a16:creationId xmlns:a16="http://schemas.microsoft.com/office/drawing/2014/main" id="{1BC3DF89-2DF6-4C2C-835D-06B3222AA984}"/>
              </a:ext>
            </a:extLst>
          </p:cNvPr>
          <p:cNvSpPr/>
          <p:nvPr/>
        </p:nvSpPr>
        <p:spPr>
          <a:xfrm>
            <a:off x="1989222" y="4699018"/>
            <a:ext cx="1014545"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r>
              <a:rPr kumimoji="1" lang="ja-JP" altLang="en-US" sz="1200" dirty="0">
                <a:solidFill>
                  <a:schemeClr val="tx1"/>
                </a:solidFill>
                <a:latin typeface="Meiryo UI" panose="020B0604030504040204" pitchFamily="50" charset="-128"/>
                <a:ea typeface="Meiryo UI" panose="020B0604030504040204" pitchFamily="50" charset="-128"/>
              </a:rPr>
              <a:t>⑦修正報告</a:t>
            </a:r>
          </a:p>
        </p:txBody>
      </p:sp>
      <p:cxnSp>
        <p:nvCxnSpPr>
          <p:cNvPr id="32" name="コネクタ: カギ線 31">
            <a:extLst>
              <a:ext uri="{FF2B5EF4-FFF2-40B4-BE49-F238E27FC236}">
                <a16:creationId xmlns:a16="http://schemas.microsoft.com/office/drawing/2014/main" id="{7922A05C-09A6-41E6-B554-F7AF5D68225A}"/>
              </a:ext>
            </a:extLst>
          </p:cNvPr>
          <p:cNvCxnSpPr>
            <a:cxnSpLocks/>
            <a:stCxn id="28" idx="3"/>
            <a:endCxn id="31" idx="1"/>
          </p:cNvCxnSpPr>
          <p:nvPr/>
        </p:nvCxnSpPr>
        <p:spPr>
          <a:xfrm rot="16200000" flipH="1">
            <a:off x="1304551" y="4180561"/>
            <a:ext cx="409690" cy="959650"/>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33" name="楕円 11">
            <a:extLst>
              <a:ext uri="{FF2B5EF4-FFF2-40B4-BE49-F238E27FC236}">
                <a16:creationId xmlns:a16="http://schemas.microsoft.com/office/drawing/2014/main" id="{AC677CBF-128A-492A-A25F-4AEBE01A84B0}"/>
              </a:ext>
            </a:extLst>
          </p:cNvPr>
          <p:cNvSpPr/>
          <p:nvPr/>
        </p:nvSpPr>
        <p:spPr>
          <a:xfrm>
            <a:off x="7102296" y="5051896"/>
            <a:ext cx="1350360"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⑧定例報告</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5" name="楕円 11">
            <a:extLst>
              <a:ext uri="{FF2B5EF4-FFF2-40B4-BE49-F238E27FC236}">
                <a16:creationId xmlns:a16="http://schemas.microsoft.com/office/drawing/2014/main" id="{65D145BB-5AF2-42AB-9C2E-B1F377E6FB41}"/>
              </a:ext>
            </a:extLst>
          </p:cNvPr>
          <p:cNvSpPr/>
          <p:nvPr/>
        </p:nvSpPr>
        <p:spPr>
          <a:xfrm>
            <a:off x="8740612" y="5387811"/>
            <a:ext cx="1350360"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⑨報告</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cxnSp>
        <p:nvCxnSpPr>
          <p:cNvPr id="36" name="コネクタ: カギ線 35">
            <a:extLst>
              <a:ext uri="{FF2B5EF4-FFF2-40B4-BE49-F238E27FC236}">
                <a16:creationId xmlns:a16="http://schemas.microsoft.com/office/drawing/2014/main" id="{2FCFC840-67F8-4C91-B2E9-D7AF3874B96C}"/>
              </a:ext>
            </a:extLst>
          </p:cNvPr>
          <p:cNvCxnSpPr>
            <a:cxnSpLocks/>
            <a:stCxn id="33" idx="2"/>
            <a:endCxn id="35" idx="1"/>
          </p:cNvCxnSpPr>
          <p:nvPr/>
        </p:nvCxnSpPr>
        <p:spPr>
          <a:xfrm rot="16200000" flipH="1">
            <a:off x="8174193" y="4987605"/>
            <a:ext cx="169702" cy="963136"/>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38" name="楕円 11">
            <a:extLst>
              <a:ext uri="{FF2B5EF4-FFF2-40B4-BE49-F238E27FC236}">
                <a16:creationId xmlns:a16="http://schemas.microsoft.com/office/drawing/2014/main" id="{BDB87B7A-6277-4FAA-97F9-198624B8BA15}"/>
              </a:ext>
            </a:extLst>
          </p:cNvPr>
          <p:cNvSpPr/>
          <p:nvPr/>
        </p:nvSpPr>
        <p:spPr>
          <a:xfrm>
            <a:off x="10621431" y="5387811"/>
            <a:ext cx="838467"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⑩確認</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9" name="楕円 38">
            <a:extLst>
              <a:ext uri="{FF2B5EF4-FFF2-40B4-BE49-F238E27FC236}">
                <a16:creationId xmlns:a16="http://schemas.microsoft.com/office/drawing/2014/main" id="{D8CD60C0-4E83-4F44-8A8E-1EFB385FA0EF}"/>
              </a:ext>
            </a:extLst>
          </p:cNvPr>
          <p:cNvSpPr/>
          <p:nvPr/>
        </p:nvSpPr>
        <p:spPr bwMode="auto">
          <a:xfrm>
            <a:off x="876606" y="4430834"/>
            <a:ext cx="870943" cy="292225"/>
          </a:xfrm>
          <a:prstGeom prst="ellipse">
            <a:avLst/>
          </a:prstGeom>
          <a:solidFill>
            <a:srgbClr val="00B0F0"/>
          </a:solidFill>
          <a:ln>
            <a:solidFill>
              <a:srgbClr val="0070C0"/>
            </a:solidFill>
          </a:ln>
        </p:spPr>
        <p:style>
          <a:lnRef idx="1">
            <a:schemeClr val="accent2"/>
          </a:lnRef>
          <a:fillRef idx="2">
            <a:schemeClr val="accent2"/>
          </a:fillRef>
          <a:effectRef idx="1">
            <a:schemeClr val="accent2"/>
          </a:effectRef>
          <a:fontRef idx="minor">
            <a:schemeClr val="dk1"/>
          </a:fontRef>
        </p:style>
        <p:txBody>
          <a:bodyPr wrap="none" rtlCol="0" anchor="ctr">
            <a:noAutofit/>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修正</a:t>
            </a:r>
          </a:p>
        </p:txBody>
      </p:sp>
      <p:cxnSp>
        <p:nvCxnSpPr>
          <p:cNvPr id="46" name="直線コネクタ 45">
            <a:extLst>
              <a:ext uri="{FF2B5EF4-FFF2-40B4-BE49-F238E27FC236}">
                <a16:creationId xmlns:a16="http://schemas.microsoft.com/office/drawing/2014/main" id="{0B97F7F2-4B91-4724-81CD-34A9C0825DDD}"/>
              </a:ext>
            </a:extLst>
          </p:cNvPr>
          <p:cNvCxnSpPr>
            <a:cxnSpLocks/>
          </p:cNvCxnSpPr>
          <p:nvPr/>
        </p:nvCxnSpPr>
        <p:spPr>
          <a:xfrm flipV="1">
            <a:off x="9768567" y="3562594"/>
            <a:ext cx="535912" cy="490829"/>
          </a:xfrm>
          <a:prstGeom prst="line">
            <a:avLst/>
          </a:prstGeom>
          <a:ln/>
        </p:spPr>
        <p:style>
          <a:lnRef idx="1">
            <a:schemeClr val="accent3"/>
          </a:lnRef>
          <a:fillRef idx="0">
            <a:schemeClr val="accent3"/>
          </a:fillRef>
          <a:effectRef idx="0">
            <a:schemeClr val="accent3"/>
          </a:effectRef>
          <a:fontRef idx="minor">
            <a:schemeClr val="tx1"/>
          </a:fontRef>
        </p:style>
      </p:cxnSp>
      <p:cxnSp>
        <p:nvCxnSpPr>
          <p:cNvPr id="50" name="直線コネクタ 49">
            <a:extLst>
              <a:ext uri="{FF2B5EF4-FFF2-40B4-BE49-F238E27FC236}">
                <a16:creationId xmlns:a16="http://schemas.microsoft.com/office/drawing/2014/main" id="{4B069501-BD2B-43D8-B8B9-09F8D26E8678}"/>
              </a:ext>
            </a:extLst>
          </p:cNvPr>
          <p:cNvCxnSpPr>
            <a:cxnSpLocks/>
            <a:endCxn id="88" idx="3"/>
          </p:cNvCxnSpPr>
          <p:nvPr/>
        </p:nvCxnSpPr>
        <p:spPr>
          <a:xfrm flipH="1">
            <a:off x="6953786" y="5745008"/>
            <a:ext cx="513687" cy="217731"/>
          </a:xfrm>
          <a:prstGeom prst="line">
            <a:avLst/>
          </a:prstGeom>
          <a:ln/>
        </p:spPr>
        <p:style>
          <a:lnRef idx="1">
            <a:schemeClr val="accent3"/>
          </a:lnRef>
          <a:fillRef idx="0">
            <a:schemeClr val="accent3"/>
          </a:fillRef>
          <a:effectRef idx="0">
            <a:schemeClr val="accent3"/>
          </a:effectRef>
          <a:fontRef idx="minor">
            <a:schemeClr val="tx1"/>
          </a:fontRef>
        </p:style>
      </p:cxnSp>
      <p:cxnSp>
        <p:nvCxnSpPr>
          <p:cNvPr id="55" name="直線コネクタ 54">
            <a:extLst>
              <a:ext uri="{FF2B5EF4-FFF2-40B4-BE49-F238E27FC236}">
                <a16:creationId xmlns:a16="http://schemas.microsoft.com/office/drawing/2014/main" id="{FDB2300B-83A0-431B-AA2F-B35DC33A2380}"/>
              </a:ext>
            </a:extLst>
          </p:cNvPr>
          <p:cNvCxnSpPr>
            <a:cxnSpLocks/>
            <a:stCxn id="54" idx="3"/>
            <a:endCxn id="74" idx="1"/>
          </p:cNvCxnSpPr>
          <p:nvPr/>
        </p:nvCxnSpPr>
        <p:spPr>
          <a:xfrm flipV="1">
            <a:off x="5226521" y="2130669"/>
            <a:ext cx="213927" cy="70247"/>
          </a:xfrm>
          <a:prstGeom prst="line">
            <a:avLst/>
          </a:prstGeom>
          <a:ln/>
        </p:spPr>
        <p:style>
          <a:lnRef idx="1">
            <a:schemeClr val="accent1"/>
          </a:lnRef>
          <a:fillRef idx="0">
            <a:schemeClr val="accent1"/>
          </a:fillRef>
          <a:effectRef idx="0">
            <a:schemeClr val="accent1"/>
          </a:effectRef>
          <a:fontRef idx="minor">
            <a:schemeClr val="tx1"/>
          </a:fontRef>
        </p:style>
      </p:cxnSp>
      <p:cxnSp>
        <p:nvCxnSpPr>
          <p:cNvPr id="84" name="直線矢印コネクタ 83">
            <a:extLst>
              <a:ext uri="{FF2B5EF4-FFF2-40B4-BE49-F238E27FC236}">
                <a16:creationId xmlns:a16="http://schemas.microsoft.com/office/drawing/2014/main" id="{1F1880FF-CBD4-48DD-8122-3A8428951591}"/>
              </a:ext>
            </a:extLst>
          </p:cNvPr>
          <p:cNvCxnSpPr>
            <a:cxnSpLocks/>
            <a:stCxn id="35" idx="3"/>
            <a:endCxn id="38" idx="1"/>
          </p:cNvCxnSpPr>
          <p:nvPr/>
        </p:nvCxnSpPr>
        <p:spPr>
          <a:xfrm>
            <a:off x="10090972" y="5554024"/>
            <a:ext cx="530459" cy="0"/>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37" name="ひし形 36">
            <a:extLst>
              <a:ext uri="{FF2B5EF4-FFF2-40B4-BE49-F238E27FC236}">
                <a16:creationId xmlns:a16="http://schemas.microsoft.com/office/drawing/2014/main" id="{89EB0D6C-5049-44EE-8F9A-5E99F5ED377F}"/>
              </a:ext>
            </a:extLst>
          </p:cNvPr>
          <p:cNvSpPr/>
          <p:nvPr/>
        </p:nvSpPr>
        <p:spPr>
          <a:xfrm>
            <a:off x="619559" y="2639107"/>
            <a:ext cx="802993" cy="380101"/>
          </a:xfrm>
          <a:prstGeom prst="diamond">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p>
            <a:pPr algn="ctr"/>
            <a:r>
              <a:rPr kumimoji="1" lang="ja-JP" altLang="en-US" sz="1000" dirty="0">
                <a:solidFill>
                  <a:schemeClr val="tx1"/>
                </a:solidFill>
                <a:latin typeface="Meiryo UI" panose="020B0604030504040204" pitchFamily="50" charset="-128"/>
                <a:ea typeface="Meiryo UI" panose="020B0604030504040204" pitchFamily="50" charset="-128"/>
              </a:rPr>
              <a:t>閾値チェック</a:t>
            </a:r>
            <a:br>
              <a:rPr kumimoji="1" lang="en-US" altLang="ja-JP" sz="1000" dirty="0">
                <a:solidFill>
                  <a:schemeClr val="tx1"/>
                </a:solidFill>
                <a:latin typeface="Meiryo UI" panose="020B0604030504040204" pitchFamily="50" charset="-128"/>
                <a:ea typeface="Meiryo UI" panose="020B0604030504040204" pitchFamily="50" charset="-128"/>
              </a:rPr>
            </a:br>
            <a:r>
              <a:rPr kumimoji="1" lang="en-US" altLang="ja-JP" sz="1000" dirty="0">
                <a:solidFill>
                  <a:schemeClr val="tx1"/>
                </a:solidFill>
                <a:latin typeface="Meiryo UI" panose="020B0604030504040204" pitchFamily="50" charset="-128"/>
                <a:ea typeface="Meiryo UI" panose="020B0604030504040204" pitchFamily="50" charset="-128"/>
              </a:rPr>
              <a:t>OK/NG</a:t>
            </a:r>
            <a:endParaRPr kumimoji="1" lang="ja-JP" altLang="en-US" sz="1000" dirty="0">
              <a:solidFill>
                <a:schemeClr val="tx1"/>
              </a:solidFill>
              <a:latin typeface="Meiryo UI" panose="020B0604030504040204" pitchFamily="50" charset="-128"/>
              <a:ea typeface="Meiryo UI" panose="020B0604030504040204" pitchFamily="50" charset="-128"/>
            </a:endParaRPr>
          </a:p>
        </p:txBody>
      </p:sp>
      <p:cxnSp>
        <p:nvCxnSpPr>
          <p:cNvPr id="63" name="コネクタ: カギ線 62">
            <a:extLst>
              <a:ext uri="{FF2B5EF4-FFF2-40B4-BE49-F238E27FC236}">
                <a16:creationId xmlns:a16="http://schemas.microsoft.com/office/drawing/2014/main" id="{4C61130B-0397-450B-8811-6E0D01BA6819}"/>
              </a:ext>
            </a:extLst>
          </p:cNvPr>
          <p:cNvCxnSpPr>
            <a:cxnSpLocks/>
            <a:stCxn id="37" idx="1"/>
          </p:cNvCxnSpPr>
          <p:nvPr/>
        </p:nvCxnSpPr>
        <p:spPr>
          <a:xfrm rot="10800000" flipH="1" flipV="1">
            <a:off x="619558" y="2829158"/>
            <a:ext cx="6503443" cy="2518150"/>
          </a:xfrm>
          <a:prstGeom prst="bentConnector3">
            <a:avLst>
              <a:gd name="adj1" fmla="val -3515"/>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65" name="楕円 64">
            <a:extLst>
              <a:ext uri="{FF2B5EF4-FFF2-40B4-BE49-F238E27FC236}">
                <a16:creationId xmlns:a16="http://schemas.microsoft.com/office/drawing/2014/main" id="{2B0C453D-3CEC-4F87-B60A-21EBEB8DA990}"/>
              </a:ext>
            </a:extLst>
          </p:cNvPr>
          <p:cNvSpPr/>
          <p:nvPr/>
        </p:nvSpPr>
        <p:spPr>
          <a:xfrm>
            <a:off x="162973" y="3098660"/>
            <a:ext cx="360724" cy="360724"/>
          </a:xfrm>
          <a:prstGeom prst="ellipse">
            <a:avLst/>
          </a:prstGeom>
          <a:solidFill>
            <a:srgbClr val="66FFFF"/>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1200" b="1" dirty="0">
                <a:solidFill>
                  <a:srgbClr val="00B0F0"/>
                </a:solidFill>
                <a:latin typeface="Meiryo UI" panose="020B0604030504040204" pitchFamily="50" charset="-128"/>
                <a:ea typeface="Meiryo UI" panose="020B0604030504040204" pitchFamily="50" charset="-128"/>
              </a:rPr>
              <a:t>OK</a:t>
            </a:r>
            <a:endParaRPr kumimoji="1" lang="ja-JP" altLang="en-US" sz="1200" b="1" dirty="0">
              <a:solidFill>
                <a:srgbClr val="00B0F0"/>
              </a:solidFill>
              <a:latin typeface="Meiryo UI" panose="020B0604030504040204" pitchFamily="50" charset="-128"/>
              <a:ea typeface="Meiryo UI" panose="020B0604030504040204" pitchFamily="50" charset="-128"/>
            </a:endParaRPr>
          </a:p>
        </p:txBody>
      </p:sp>
      <p:cxnSp>
        <p:nvCxnSpPr>
          <p:cNvPr id="68" name="コネクタ: カギ線 67">
            <a:extLst>
              <a:ext uri="{FF2B5EF4-FFF2-40B4-BE49-F238E27FC236}">
                <a16:creationId xmlns:a16="http://schemas.microsoft.com/office/drawing/2014/main" id="{2F5B3C6E-6933-4F63-BD3D-EA949C20E0FC}"/>
              </a:ext>
            </a:extLst>
          </p:cNvPr>
          <p:cNvCxnSpPr>
            <a:cxnSpLocks/>
            <a:stCxn id="37" idx="2"/>
            <a:endCxn id="17" idx="1"/>
          </p:cNvCxnSpPr>
          <p:nvPr/>
        </p:nvCxnSpPr>
        <p:spPr>
          <a:xfrm rot="16200000" flipH="1">
            <a:off x="3946634" y="93629"/>
            <a:ext cx="173507" cy="6024663"/>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20" name="爆発: 14 pt 19">
            <a:extLst>
              <a:ext uri="{FF2B5EF4-FFF2-40B4-BE49-F238E27FC236}">
                <a16:creationId xmlns:a16="http://schemas.microsoft.com/office/drawing/2014/main" id="{A0700B56-4B86-4DF0-B407-14C9B2059B95}"/>
              </a:ext>
            </a:extLst>
          </p:cNvPr>
          <p:cNvSpPr/>
          <p:nvPr/>
        </p:nvSpPr>
        <p:spPr bwMode="auto">
          <a:xfrm>
            <a:off x="1026360" y="2973802"/>
            <a:ext cx="1228329" cy="487890"/>
          </a:xfrm>
          <a:prstGeom prst="irregularSeal2">
            <a:avLst/>
          </a:prstGeom>
          <a:solidFill>
            <a:srgbClr val="FFC000"/>
          </a:solidFill>
          <a:ln>
            <a:solidFill>
              <a:schemeClr val="tx2"/>
            </a:solidFill>
          </a:ln>
        </p:spPr>
        <p:style>
          <a:lnRef idx="1">
            <a:schemeClr val="accent2"/>
          </a:lnRef>
          <a:fillRef idx="2">
            <a:schemeClr val="accent2"/>
          </a:fillRef>
          <a:effectRef idx="1">
            <a:schemeClr val="accent2"/>
          </a:effectRef>
          <a:fontRef idx="minor">
            <a:schemeClr val="dk1"/>
          </a:fontRef>
        </p:style>
        <p:txBody>
          <a:bodyPr wrap="none" rtlCol="0" anchor="ctr">
            <a:noAutofit/>
          </a:bodyPr>
          <a:lstStyle/>
          <a:p>
            <a:pPr algn="ctr"/>
            <a:r>
              <a:rPr kumimoji="1" lang="en-US" altLang="ja-JP" sz="1200" b="1" dirty="0">
                <a:solidFill>
                  <a:srgbClr val="FF0000"/>
                </a:solidFill>
                <a:latin typeface="Meiryo UI" panose="020B0604030504040204" pitchFamily="50" charset="-128"/>
                <a:ea typeface="Meiryo UI" panose="020B0604030504040204" pitchFamily="50" charset="-128"/>
              </a:rPr>
              <a:t>NG</a:t>
            </a:r>
            <a:br>
              <a:rPr kumimoji="1" lang="en-US" altLang="ja-JP" sz="1200" b="1" dirty="0">
                <a:solidFill>
                  <a:srgbClr val="FF0000"/>
                </a:solidFill>
                <a:latin typeface="Meiryo UI" panose="020B0604030504040204" pitchFamily="50" charset="-128"/>
                <a:ea typeface="Meiryo UI" panose="020B0604030504040204" pitchFamily="50" charset="-128"/>
              </a:rPr>
            </a:br>
            <a:r>
              <a:rPr kumimoji="1" lang="ja-JP" altLang="en-US" sz="1200" b="1" dirty="0">
                <a:latin typeface="Meiryo UI" panose="020B0604030504040204" pitchFamily="50" charset="-128"/>
                <a:ea typeface="Meiryo UI" panose="020B0604030504040204" pitchFamily="50" charset="-128"/>
              </a:rPr>
              <a:t>問題発生</a:t>
            </a:r>
          </a:p>
        </p:txBody>
      </p:sp>
      <p:cxnSp>
        <p:nvCxnSpPr>
          <p:cNvPr id="71" name="直線矢印コネクタ 70">
            <a:extLst>
              <a:ext uri="{FF2B5EF4-FFF2-40B4-BE49-F238E27FC236}">
                <a16:creationId xmlns:a16="http://schemas.microsoft.com/office/drawing/2014/main" id="{B00289BF-5F38-41E1-B1AF-83CF25D785A5}"/>
              </a:ext>
            </a:extLst>
          </p:cNvPr>
          <p:cNvCxnSpPr>
            <a:cxnSpLocks/>
            <a:stCxn id="16" idx="3"/>
            <a:endCxn id="37" idx="0"/>
          </p:cNvCxnSpPr>
          <p:nvPr/>
        </p:nvCxnSpPr>
        <p:spPr>
          <a:xfrm flipH="1">
            <a:off x="1021056" y="2365546"/>
            <a:ext cx="8516" cy="273561"/>
          </a:xfrm>
          <a:prstGeom prst="straightConnector1">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pic>
        <p:nvPicPr>
          <p:cNvPr id="74" name="図 73">
            <a:extLst>
              <a:ext uri="{FF2B5EF4-FFF2-40B4-BE49-F238E27FC236}">
                <a16:creationId xmlns:a16="http://schemas.microsoft.com/office/drawing/2014/main" id="{9BD9267C-6A27-440D-ABB9-8D447DFE9F38}"/>
              </a:ext>
            </a:extLst>
          </p:cNvPr>
          <p:cNvPicPr>
            <a:picLocks noChangeAspect="1"/>
          </p:cNvPicPr>
          <p:nvPr/>
        </p:nvPicPr>
        <p:blipFill>
          <a:blip r:embed="rId2"/>
          <a:stretch>
            <a:fillRect/>
          </a:stretch>
        </p:blipFill>
        <p:spPr>
          <a:xfrm>
            <a:off x="5440448" y="1794386"/>
            <a:ext cx="2338338" cy="672566"/>
          </a:xfrm>
          <a:prstGeom prst="rect">
            <a:avLst/>
          </a:prstGeom>
          <a:solidFill>
            <a:schemeClr val="bg1"/>
          </a:solidFill>
          <a:ln>
            <a:solidFill>
              <a:schemeClr val="tx1"/>
            </a:solidFill>
          </a:ln>
        </p:spPr>
      </p:pic>
      <p:pic>
        <p:nvPicPr>
          <p:cNvPr id="77" name="図 76">
            <a:extLst>
              <a:ext uri="{FF2B5EF4-FFF2-40B4-BE49-F238E27FC236}">
                <a16:creationId xmlns:a16="http://schemas.microsoft.com/office/drawing/2014/main" id="{CC272EC2-6DC1-4BD7-A30A-D56DA0280295}"/>
              </a:ext>
            </a:extLst>
          </p:cNvPr>
          <p:cNvPicPr>
            <a:picLocks noChangeAspect="1"/>
          </p:cNvPicPr>
          <p:nvPr/>
        </p:nvPicPr>
        <p:blipFill>
          <a:blip r:embed="rId3"/>
          <a:stretch>
            <a:fillRect/>
          </a:stretch>
        </p:blipFill>
        <p:spPr>
          <a:xfrm>
            <a:off x="8473052" y="2024313"/>
            <a:ext cx="1822184" cy="766413"/>
          </a:xfrm>
          <a:prstGeom prst="rect">
            <a:avLst/>
          </a:prstGeom>
          <a:solidFill>
            <a:schemeClr val="bg1"/>
          </a:solidFill>
          <a:ln>
            <a:solidFill>
              <a:schemeClr val="tx1"/>
            </a:solidFill>
          </a:ln>
        </p:spPr>
      </p:pic>
      <p:pic>
        <p:nvPicPr>
          <p:cNvPr id="82" name="図 81">
            <a:extLst>
              <a:ext uri="{FF2B5EF4-FFF2-40B4-BE49-F238E27FC236}">
                <a16:creationId xmlns:a16="http://schemas.microsoft.com/office/drawing/2014/main" id="{632262C7-DEAA-4B36-873E-A79D4BE786D5}"/>
              </a:ext>
            </a:extLst>
          </p:cNvPr>
          <p:cNvPicPr>
            <a:picLocks noChangeAspect="1"/>
          </p:cNvPicPr>
          <p:nvPr/>
        </p:nvPicPr>
        <p:blipFill>
          <a:blip r:embed="rId4"/>
          <a:stretch>
            <a:fillRect/>
          </a:stretch>
        </p:blipFill>
        <p:spPr>
          <a:xfrm>
            <a:off x="9609069" y="2889489"/>
            <a:ext cx="2037248" cy="766413"/>
          </a:xfrm>
          <a:prstGeom prst="rect">
            <a:avLst/>
          </a:prstGeom>
          <a:solidFill>
            <a:schemeClr val="bg1"/>
          </a:solidFill>
          <a:ln>
            <a:solidFill>
              <a:schemeClr val="tx1"/>
            </a:solidFill>
          </a:ln>
        </p:spPr>
      </p:pic>
      <p:cxnSp>
        <p:nvCxnSpPr>
          <p:cNvPr id="42" name="直線コネクタ 41">
            <a:extLst>
              <a:ext uri="{FF2B5EF4-FFF2-40B4-BE49-F238E27FC236}">
                <a16:creationId xmlns:a16="http://schemas.microsoft.com/office/drawing/2014/main" id="{3FFCBC93-69E1-41CA-8F72-FA1BD22B1FC8}"/>
              </a:ext>
            </a:extLst>
          </p:cNvPr>
          <p:cNvCxnSpPr>
            <a:cxnSpLocks/>
            <a:endCxn id="77" idx="1"/>
          </p:cNvCxnSpPr>
          <p:nvPr/>
        </p:nvCxnSpPr>
        <p:spPr>
          <a:xfrm flipV="1">
            <a:off x="7189692" y="2407520"/>
            <a:ext cx="1283360" cy="610460"/>
          </a:xfrm>
          <a:prstGeom prst="line">
            <a:avLst/>
          </a:prstGeom>
          <a:ln/>
        </p:spPr>
        <p:style>
          <a:lnRef idx="1">
            <a:schemeClr val="accent3"/>
          </a:lnRef>
          <a:fillRef idx="0">
            <a:schemeClr val="accent3"/>
          </a:fillRef>
          <a:effectRef idx="0">
            <a:schemeClr val="accent3"/>
          </a:effectRef>
          <a:fontRef idx="minor">
            <a:schemeClr val="tx1"/>
          </a:fontRef>
        </p:style>
      </p:cxnSp>
      <p:sp>
        <p:nvSpPr>
          <p:cNvPr id="91" name="テキスト ボックス 90">
            <a:extLst>
              <a:ext uri="{FF2B5EF4-FFF2-40B4-BE49-F238E27FC236}">
                <a16:creationId xmlns:a16="http://schemas.microsoft.com/office/drawing/2014/main" id="{D62CE1E5-F51B-4185-B7C2-0357CC6C0DDD}"/>
              </a:ext>
            </a:extLst>
          </p:cNvPr>
          <p:cNvSpPr txBox="1"/>
          <p:nvPr/>
        </p:nvSpPr>
        <p:spPr>
          <a:xfrm>
            <a:off x="7397404" y="3213563"/>
            <a:ext cx="2217775" cy="261610"/>
          </a:xfrm>
          <a:prstGeom prst="rect">
            <a:avLst/>
          </a:prstGeom>
          <a:noFill/>
        </p:spPr>
        <p:txBody>
          <a:bodyPr wrap="square" rtlCol="0">
            <a:spAutoFit/>
          </a:bodyPr>
          <a:lstStyle/>
          <a:p>
            <a:r>
              <a:rPr kumimoji="1" lang="ja-JP" altLang="en-US" sz="1050" dirty="0">
                <a:solidFill>
                  <a:srgbClr val="FF0000"/>
                </a:solidFill>
                <a:latin typeface="Meiryo UI" panose="020B0604030504040204" pitchFamily="50" charset="-128"/>
                <a:ea typeface="Meiryo UI" panose="020B0604030504040204" pitchFamily="50" charset="-128"/>
              </a:rPr>
              <a:t>データの内容が分かる担当が判断</a:t>
            </a:r>
          </a:p>
        </p:txBody>
      </p:sp>
      <p:sp>
        <p:nvSpPr>
          <p:cNvPr id="98" name="テキスト ボックス 97">
            <a:extLst>
              <a:ext uri="{FF2B5EF4-FFF2-40B4-BE49-F238E27FC236}">
                <a16:creationId xmlns:a16="http://schemas.microsoft.com/office/drawing/2014/main" id="{6ABF4E75-E50E-46BF-B958-2A4B91D1680F}"/>
              </a:ext>
            </a:extLst>
          </p:cNvPr>
          <p:cNvSpPr txBox="1"/>
          <p:nvPr/>
        </p:nvSpPr>
        <p:spPr>
          <a:xfrm>
            <a:off x="1384452" y="2705507"/>
            <a:ext cx="2217775" cy="261610"/>
          </a:xfrm>
          <a:prstGeom prst="rect">
            <a:avLst/>
          </a:prstGeom>
          <a:noFill/>
        </p:spPr>
        <p:txBody>
          <a:bodyPr wrap="square" rtlCol="0">
            <a:spAutoFit/>
          </a:bodyPr>
          <a:lstStyle/>
          <a:p>
            <a:r>
              <a:rPr kumimoji="1" lang="ja-JP" altLang="en-US" sz="1050" dirty="0">
                <a:solidFill>
                  <a:srgbClr val="FF0000"/>
                </a:solidFill>
                <a:latin typeface="Meiryo UI" panose="020B0604030504040204" pitchFamily="50" charset="-128"/>
                <a:ea typeface="Meiryo UI" panose="020B0604030504040204" pitchFamily="50" charset="-128"/>
              </a:rPr>
              <a:t>閾値に基づいて機械的に判定</a:t>
            </a:r>
          </a:p>
        </p:txBody>
      </p:sp>
      <p:cxnSp>
        <p:nvCxnSpPr>
          <p:cNvPr id="104" name="コネクタ: カギ線 103">
            <a:extLst>
              <a:ext uri="{FF2B5EF4-FFF2-40B4-BE49-F238E27FC236}">
                <a16:creationId xmlns:a16="http://schemas.microsoft.com/office/drawing/2014/main" id="{E40F4A43-9367-4822-ACB8-3275816B8F21}"/>
              </a:ext>
            </a:extLst>
          </p:cNvPr>
          <p:cNvCxnSpPr>
            <a:cxnSpLocks/>
            <a:stCxn id="31" idx="2"/>
            <a:endCxn id="33" idx="1"/>
          </p:cNvCxnSpPr>
          <p:nvPr/>
        </p:nvCxnSpPr>
        <p:spPr>
          <a:xfrm rot="16200000" flipH="1">
            <a:off x="4706063" y="2821875"/>
            <a:ext cx="186665" cy="4605801"/>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122" name="テキスト ボックス 121">
            <a:extLst>
              <a:ext uri="{FF2B5EF4-FFF2-40B4-BE49-F238E27FC236}">
                <a16:creationId xmlns:a16="http://schemas.microsoft.com/office/drawing/2014/main" id="{B0D123DB-6C5D-485C-97BC-ED0B071D0595}"/>
              </a:ext>
            </a:extLst>
          </p:cNvPr>
          <p:cNvSpPr txBox="1"/>
          <p:nvPr/>
        </p:nvSpPr>
        <p:spPr>
          <a:xfrm>
            <a:off x="8541575" y="5814965"/>
            <a:ext cx="3312442" cy="253916"/>
          </a:xfrm>
          <a:prstGeom prst="rect">
            <a:avLst/>
          </a:prstGeom>
          <a:noFill/>
        </p:spPr>
        <p:txBody>
          <a:bodyPr wrap="square" rtlCol="0">
            <a:spAutoFit/>
          </a:bodyPr>
          <a:lstStyle/>
          <a:p>
            <a:r>
              <a:rPr kumimoji="1" lang="ja-JP" altLang="en-US" sz="1050" dirty="0">
                <a:solidFill>
                  <a:srgbClr val="FF0000"/>
                </a:solidFill>
                <a:latin typeface="Meiryo UI" panose="020B0604030504040204" pitchFamily="50" charset="-128"/>
                <a:ea typeface="Meiryo UI" panose="020B0604030504040204" pitchFamily="50" charset="-128"/>
              </a:rPr>
              <a:t>報告ルートは</a:t>
            </a:r>
            <a:r>
              <a:rPr kumimoji="1" lang="en-US" altLang="ja-JP" sz="1050" dirty="0">
                <a:solidFill>
                  <a:srgbClr val="FF0000"/>
                </a:solidFill>
                <a:latin typeface="Meiryo UI" panose="020B0604030504040204" pitchFamily="50" charset="-128"/>
                <a:ea typeface="Meiryo UI" panose="020B0604030504040204" pitchFamily="50" charset="-128"/>
              </a:rPr>
              <a:t>DQ</a:t>
            </a:r>
            <a:r>
              <a:rPr kumimoji="1" lang="ja-JP" altLang="en-US" sz="1050" dirty="0">
                <a:solidFill>
                  <a:srgbClr val="FF0000"/>
                </a:solidFill>
                <a:latin typeface="Meiryo UI" panose="020B0604030504040204" pitchFamily="50" charset="-128"/>
                <a:ea typeface="Meiryo UI" panose="020B0604030504040204" pitchFamily="50" charset="-128"/>
              </a:rPr>
              <a:t>施策の意思決定階層等に応じて整理</a:t>
            </a:r>
          </a:p>
        </p:txBody>
      </p:sp>
      <p:sp>
        <p:nvSpPr>
          <p:cNvPr id="123" name="テキスト ボックス 122">
            <a:extLst>
              <a:ext uri="{FF2B5EF4-FFF2-40B4-BE49-F238E27FC236}">
                <a16:creationId xmlns:a16="http://schemas.microsoft.com/office/drawing/2014/main" id="{B9B47C33-B23E-4C5C-A43F-9FEADE809DD0}"/>
              </a:ext>
            </a:extLst>
          </p:cNvPr>
          <p:cNvSpPr txBox="1"/>
          <p:nvPr/>
        </p:nvSpPr>
        <p:spPr>
          <a:xfrm>
            <a:off x="6782379" y="4634724"/>
            <a:ext cx="3179880" cy="415498"/>
          </a:xfrm>
          <a:prstGeom prst="rect">
            <a:avLst/>
          </a:prstGeom>
          <a:noFill/>
        </p:spPr>
        <p:txBody>
          <a:bodyPr wrap="square" rtlCol="0">
            <a:spAutoFit/>
          </a:bodyPr>
          <a:lstStyle/>
          <a:p>
            <a:r>
              <a:rPr kumimoji="1" lang="ja-JP" altLang="en-US" sz="1050" dirty="0">
                <a:solidFill>
                  <a:srgbClr val="FF0000"/>
                </a:solidFill>
                <a:latin typeface="Meiryo UI" panose="020B0604030504040204" pitchFamily="50" charset="-128"/>
                <a:ea typeface="Meiryo UI" panose="020B0604030504040204" pitchFamily="50" charset="-128"/>
              </a:rPr>
              <a:t>必要に応じて問題の大きさ等ごとに分けて</a:t>
            </a:r>
            <a:endParaRPr kumimoji="1" lang="en-US" altLang="ja-JP" sz="1050" dirty="0">
              <a:solidFill>
                <a:srgbClr val="FF0000"/>
              </a:solidFill>
              <a:latin typeface="Meiryo UI" panose="020B0604030504040204" pitchFamily="50" charset="-128"/>
              <a:ea typeface="Meiryo UI" panose="020B0604030504040204" pitchFamily="50" charset="-128"/>
            </a:endParaRPr>
          </a:p>
          <a:p>
            <a:r>
              <a:rPr kumimoji="1" lang="ja-JP" altLang="en-US" sz="1050" dirty="0">
                <a:solidFill>
                  <a:srgbClr val="FF0000"/>
                </a:solidFill>
                <a:latin typeface="Meiryo UI" panose="020B0604030504040204" pitchFamily="50" charset="-128"/>
                <a:ea typeface="Meiryo UI" panose="020B0604030504040204" pitchFamily="50" charset="-128"/>
              </a:rPr>
              <a:t>報告タイミングや報告ルートの階層等を整理</a:t>
            </a:r>
          </a:p>
        </p:txBody>
      </p:sp>
      <p:cxnSp>
        <p:nvCxnSpPr>
          <p:cNvPr id="67" name="直線コネクタ 66">
            <a:extLst>
              <a:ext uri="{FF2B5EF4-FFF2-40B4-BE49-F238E27FC236}">
                <a16:creationId xmlns:a16="http://schemas.microsoft.com/office/drawing/2014/main" id="{DAE2FF93-8406-4280-9A68-11628BD6ACF6}"/>
              </a:ext>
            </a:extLst>
          </p:cNvPr>
          <p:cNvCxnSpPr>
            <a:cxnSpLocks/>
          </p:cNvCxnSpPr>
          <p:nvPr/>
        </p:nvCxnSpPr>
        <p:spPr bwMode="auto">
          <a:xfrm>
            <a:off x="5288176" y="1601201"/>
            <a:ext cx="0" cy="4752000"/>
          </a:xfrm>
          <a:prstGeom prst="line">
            <a:avLst/>
          </a:prstGeom>
          <a:noFill/>
          <a:ln>
            <a:solidFill>
              <a:schemeClr val="bg1">
                <a:lumMod val="75000"/>
              </a:schemeClr>
            </a:solidFill>
            <a:prstDash val="sysDot"/>
          </a:ln>
        </p:spPr>
        <p:style>
          <a:lnRef idx="2">
            <a:schemeClr val="accent6"/>
          </a:lnRef>
          <a:fillRef idx="1">
            <a:schemeClr val="lt1"/>
          </a:fillRef>
          <a:effectRef idx="0">
            <a:schemeClr val="accent6"/>
          </a:effectRef>
          <a:fontRef idx="minor">
            <a:schemeClr val="dk1"/>
          </a:fontRef>
        </p:style>
      </p:cxnSp>
      <p:sp>
        <p:nvSpPr>
          <p:cNvPr id="69" name="テキスト ボックス 68">
            <a:extLst>
              <a:ext uri="{FF2B5EF4-FFF2-40B4-BE49-F238E27FC236}">
                <a16:creationId xmlns:a16="http://schemas.microsoft.com/office/drawing/2014/main" id="{5A180405-8514-4B53-B605-E30995A08063}"/>
              </a:ext>
            </a:extLst>
          </p:cNvPr>
          <p:cNvSpPr txBox="1"/>
          <p:nvPr/>
        </p:nvSpPr>
        <p:spPr>
          <a:xfrm>
            <a:off x="3948983" y="1476149"/>
            <a:ext cx="1115679" cy="430887"/>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教育部担当</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a:p>
            <a:pPr algn="ct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sp>
        <p:nvSpPr>
          <p:cNvPr id="70" name="テキスト ボックス 69">
            <a:extLst>
              <a:ext uri="{FF2B5EF4-FFF2-40B4-BE49-F238E27FC236}">
                <a16:creationId xmlns:a16="http://schemas.microsoft.com/office/drawing/2014/main" id="{231899EC-A12F-42E2-A786-B0356843A628}"/>
              </a:ext>
            </a:extLst>
          </p:cNvPr>
          <p:cNvSpPr txBox="1"/>
          <p:nvPr/>
        </p:nvSpPr>
        <p:spPr>
          <a:xfrm>
            <a:off x="5508163" y="1474804"/>
            <a:ext cx="1115679" cy="261610"/>
          </a:xfrm>
          <a:prstGeom prst="rect">
            <a:avLst/>
          </a:prstGeom>
          <a:noFill/>
        </p:spPr>
        <p:txBody>
          <a:bodyPr wrap="square" rtlCol="0">
            <a:spAutoFit/>
          </a:bodyPr>
          <a:lstStyle>
            <a:defPPr rtl="0">
              <a:defRPr lang="ja-jp"/>
            </a:defPPr>
            <a:lvl1pPr>
              <a:defRPr kumimoji="1" sz="1100"/>
            </a:lvl1pPr>
          </a:lstStyle>
          <a:p>
            <a:pPr algn="ctr"/>
            <a:r>
              <a:rPr lang="ja-JP" altLang="en-US" u="sng" dirty="0">
                <a:solidFill>
                  <a:schemeClr val="bg1">
                    <a:lumMod val="50000"/>
                  </a:schemeClr>
                </a:solidFill>
                <a:latin typeface="Meiryo UI" panose="020B0604030504040204" pitchFamily="50" charset="-128"/>
                <a:ea typeface="Meiryo UI" panose="020B0604030504040204" pitchFamily="50" charset="-128"/>
              </a:rPr>
              <a:t>教育部長</a:t>
            </a:r>
            <a:endParaRPr lang="en-US" altLang="ja-JP" u="sng" dirty="0">
              <a:solidFill>
                <a:schemeClr val="bg1">
                  <a:lumMod val="50000"/>
                </a:schemeClr>
              </a:solidFill>
              <a:latin typeface="Meiryo UI" panose="020B0604030504040204" pitchFamily="50" charset="-128"/>
              <a:ea typeface="Meiryo UI" panose="020B0604030504040204" pitchFamily="50" charset="-128"/>
            </a:endParaRPr>
          </a:p>
        </p:txBody>
      </p:sp>
      <p:cxnSp>
        <p:nvCxnSpPr>
          <p:cNvPr id="75" name="コネクタ: カギ線 74">
            <a:extLst>
              <a:ext uri="{FF2B5EF4-FFF2-40B4-BE49-F238E27FC236}">
                <a16:creationId xmlns:a16="http://schemas.microsoft.com/office/drawing/2014/main" id="{7E435F8E-F98B-4E66-8EEE-5E0F4F5DB118}"/>
              </a:ext>
            </a:extLst>
          </p:cNvPr>
          <p:cNvCxnSpPr>
            <a:cxnSpLocks/>
          </p:cNvCxnSpPr>
          <p:nvPr/>
        </p:nvCxnSpPr>
        <p:spPr>
          <a:xfrm rot="16200000" flipH="1">
            <a:off x="2319781" y="2169652"/>
            <a:ext cx="173507" cy="2770957"/>
          </a:xfrm>
          <a:prstGeom prst="bentConnector2">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sp>
        <p:nvSpPr>
          <p:cNvPr id="80" name="楕円 11">
            <a:extLst>
              <a:ext uri="{FF2B5EF4-FFF2-40B4-BE49-F238E27FC236}">
                <a16:creationId xmlns:a16="http://schemas.microsoft.com/office/drawing/2014/main" id="{35AE9BA3-4CF8-48B5-9159-5A64D9CA2C9D}"/>
              </a:ext>
            </a:extLst>
          </p:cNvPr>
          <p:cNvSpPr/>
          <p:nvPr/>
        </p:nvSpPr>
        <p:spPr>
          <a:xfrm>
            <a:off x="3854371" y="3452486"/>
            <a:ext cx="1350360"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②共有・確認</a:t>
            </a:r>
          </a:p>
        </p:txBody>
      </p:sp>
      <p:sp>
        <p:nvSpPr>
          <p:cNvPr id="85" name="テキスト ボックス 84">
            <a:extLst>
              <a:ext uri="{FF2B5EF4-FFF2-40B4-BE49-F238E27FC236}">
                <a16:creationId xmlns:a16="http://schemas.microsoft.com/office/drawing/2014/main" id="{F9A46021-A0F3-4A0F-B0FB-BEC5777F2C5D}"/>
              </a:ext>
            </a:extLst>
          </p:cNvPr>
          <p:cNvSpPr txBox="1"/>
          <p:nvPr/>
        </p:nvSpPr>
        <p:spPr>
          <a:xfrm>
            <a:off x="1328410" y="3441344"/>
            <a:ext cx="2217775" cy="415498"/>
          </a:xfrm>
          <a:prstGeom prst="rect">
            <a:avLst/>
          </a:prstGeom>
          <a:noFill/>
        </p:spPr>
        <p:txBody>
          <a:bodyPr wrap="square" rtlCol="0">
            <a:spAutoFit/>
          </a:bodyPr>
          <a:lstStyle/>
          <a:p>
            <a:r>
              <a:rPr kumimoji="1" lang="ja-JP" altLang="en-US" sz="1050" dirty="0">
                <a:solidFill>
                  <a:srgbClr val="FF0000"/>
                </a:solidFill>
                <a:latin typeface="Meiryo UI" panose="020B0604030504040204" pitchFamily="50" charset="-128"/>
                <a:ea typeface="Meiryo UI" panose="020B0604030504040204" pitchFamily="50" charset="-128"/>
              </a:rPr>
              <a:t>項目ごとにデータオーナに沿って</a:t>
            </a:r>
            <a:br>
              <a:rPr kumimoji="1" lang="en-US" altLang="ja-JP" sz="1050" dirty="0">
                <a:solidFill>
                  <a:srgbClr val="FF0000"/>
                </a:solidFill>
                <a:latin typeface="Meiryo UI" panose="020B0604030504040204" pitchFamily="50" charset="-128"/>
                <a:ea typeface="Meiryo UI" panose="020B0604030504040204" pitchFamily="50" charset="-128"/>
              </a:rPr>
            </a:br>
            <a:r>
              <a:rPr kumimoji="1" lang="ja-JP" altLang="en-US" sz="1050" dirty="0">
                <a:solidFill>
                  <a:srgbClr val="FF0000"/>
                </a:solidFill>
                <a:latin typeface="Meiryo UI" panose="020B0604030504040204" pitchFamily="50" charset="-128"/>
                <a:ea typeface="Meiryo UI" panose="020B0604030504040204" pitchFamily="50" charset="-128"/>
              </a:rPr>
              <a:t>エスカレーション</a:t>
            </a:r>
          </a:p>
        </p:txBody>
      </p:sp>
      <p:sp>
        <p:nvSpPr>
          <p:cNvPr id="92" name="楕円 11">
            <a:extLst>
              <a:ext uri="{FF2B5EF4-FFF2-40B4-BE49-F238E27FC236}">
                <a16:creationId xmlns:a16="http://schemas.microsoft.com/office/drawing/2014/main" id="{05756340-E74B-4362-AA21-0C7054C83D17}"/>
              </a:ext>
            </a:extLst>
          </p:cNvPr>
          <p:cNvSpPr/>
          <p:nvPr/>
        </p:nvSpPr>
        <p:spPr>
          <a:xfrm>
            <a:off x="3854371" y="4698514"/>
            <a:ext cx="1350360" cy="332426"/>
          </a:xfrm>
          <a:prstGeom prst="roundRect">
            <a:avLst/>
          </a:prstGeom>
        </p:spPr>
        <p:style>
          <a:lnRef idx="1">
            <a:schemeClr val="accent2"/>
          </a:lnRef>
          <a:fillRef idx="2">
            <a:schemeClr val="accent2"/>
          </a:fillRef>
          <a:effectRef idx="1">
            <a:schemeClr val="accent2"/>
          </a:effectRef>
          <a:fontRef idx="minor">
            <a:schemeClr val="dk1"/>
          </a:fontRef>
        </p:style>
        <p:txBody>
          <a:bodyPr wrap="none" lIns="36000" rIns="36000"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報告</a:t>
            </a:r>
          </a:p>
        </p:txBody>
      </p:sp>
      <p:cxnSp>
        <p:nvCxnSpPr>
          <p:cNvPr id="94" name="コネクタ: カギ線 93">
            <a:extLst>
              <a:ext uri="{FF2B5EF4-FFF2-40B4-BE49-F238E27FC236}">
                <a16:creationId xmlns:a16="http://schemas.microsoft.com/office/drawing/2014/main" id="{1554ADE6-5904-4D5E-BFA6-F0771AE2B8EF}"/>
              </a:ext>
            </a:extLst>
          </p:cNvPr>
          <p:cNvCxnSpPr>
            <a:cxnSpLocks/>
            <a:stCxn id="31" idx="3"/>
            <a:endCxn id="92" idx="1"/>
          </p:cNvCxnSpPr>
          <p:nvPr/>
        </p:nvCxnSpPr>
        <p:spPr>
          <a:xfrm flipV="1">
            <a:off x="3003767" y="4864727"/>
            <a:ext cx="850604" cy="504"/>
          </a:xfrm>
          <a:prstGeom prst="bentConnector3">
            <a:avLst>
              <a:gd name="adj1" fmla="val 50000"/>
            </a:avLst>
          </a:prstGeom>
          <a:ln w="38100">
            <a:solidFill>
              <a:srgbClr val="0070C0"/>
            </a:solidFill>
            <a:tailEnd type="triangle" w="lg" len="lg"/>
          </a:ln>
        </p:spPr>
        <p:style>
          <a:lnRef idx="1">
            <a:schemeClr val="accent1"/>
          </a:lnRef>
          <a:fillRef idx="0">
            <a:schemeClr val="accent1"/>
          </a:fillRef>
          <a:effectRef idx="0">
            <a:schemeClr val="accent1"/>
          </a:effectRef>
          <a:fontRef idx="minor">
            <a:schemeClr val="tx1"/>
          </a:fontRef>
        </p:style>
      </p:cxnSp>
      <p:pic>
        <p:nvPicPr>
          <p:cNvPr id="88" name="図 87">
            <a:extLst>
              <a:ext uri="{FF2B5EF4-FFF2-40B4-BE49-F238E27FC236}">
                <a16:creationId xmlns:a16="http://schemas.microsoft.com/office/drawing/2014/main" id="{0A4A300A-090D-42B6-AF7C-BE07DDC619BC}"/>
              </a:ext>
            </a:extLst>
          </p:cNvPr>
          <p:cNvPicPr>
            <a:picLocks noChangeAspect="1"/>
          </p:cNvPicPr>
          <p:nvPr/>
        </p:nvPicPr>
        <p:blipFill>
          <a:blip r:embed="rId5"/>
          <a:stretch>
            <a:fillRect/>
          </a:stretch>
        </p:blipFill>
        <p:spPr>
          <a:xfrm>
            <a:off x="4097728" y="5610032"/>
            <a:ext cx="2856058" cy="705414"/>
          </a:xfrm>
          <a:prstGeom prst="rect">
            <a:avLst/>
          </a:prstGeom>
          <a:solidFill>
            <a:schemeClr val="bg1"/>
          </a:solidFill>
          <a:ln>
            <a:solidFill>
              <a:schemeClr val="tx1"/>
            </a:solidFill>
          </a:ln>
        </p:spPr>
      </p:pic>
      <p:sp>
        <p:nvSpPr>
          <p:cNvPr id="19" name="フッター プレースホルダー 18">
            <a:extLst>
              <a:ext uri="{FF2B5EF4-FFF2-40B4-BE49-F238E27FC236}">
                <a16:creationId xmlns:a16="http://schemas.microsoft.com/office/drawing/2014/main" id="{B2AEC291-D9D2-F160-C8CC-93C87CD7CBE4}"/>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34" name="スライド番号プレースホルダー 33">
            <a:extLst>
              <a:ext uri="{FF2B5EF4-FFF2-40B4-BE49-F238E27FC236}">
                <a16:creationId xmlns:a16="http://schemas.microsoft.com/office/drawing/2014/main" id="{A4DF36B5-999E-C836-1C09-204196804CF4}"/>
              </a:ext>
            </a:extLst>
          </p:cNvPr>
          <p:cNvSpPr>
            <a:spLocks noGrp="1"/>
          </p:cNvSpPr>
          <p:nvPr>
            <p:ph type="sldNum" sz="quarter" idx="12"/>
          </p:nvPr>
        </p:nvSpPr>
        <p:spPr/>
        <p:txBody>
          <a:bodyPr/>
          <a:lstStyle/>
          <a:p>
            <a:pPr rtl="0"/>
            <a:fld id="{3A98EE3D-8CD1-4C3F-BD1C-C98C9596463C}" type="slidenum">
              <a:rPr lang="en-US" smtClean="0"/>
              <a:t>59</a:t>
            </a:fld>
            <a:endParaRPr lang="en-US" dirty="0"/>
          </a:p>
        </p:txBody>
      </p:sp>
    </p:spTree>
    <p:extLst>
      <p:ext uri="{BB962C8B-B14F-4D97-AF65-F5344CB8AC3E}">
        <p14:creationId xmlns:p14="http://schemas.microsoft.com/office/powerpoint/2010/main" val="2170529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1" name="直線コネクタ 130">
            <a:extLst>
              <a:ext uri="{FF2B5EF4-FFF2-40B4-BE49-F238E27FC236}">
                <a16:creationId xmlns:a16="http://schemas.microsoft.com/office/drawing/2014/main" id="{49D981A2-E2D0-439B-8DBA-78B8FF605B8C}"/>
              </a:ext>
            </a:extLst>
          </p:cNvPr>
          <p:cNvCxnSpPr>
            <a:cxnSpLocks/>
          </p:cNvCxnSpPr>
          <p:nvPr/>
        </p:nvCxnSpPr>
        <p:spPr>
          <a:xfrm>
            <a:off x="2997200" y="1662279"/>
            <a:ext cx="0" cy="4536000"/>
          </a:xfrm>
          <a:prstGeom prst="line">
            <a:avLst/>
          </a:prstGeom>
          <a:ln>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2" name="直線コネクタ 131">
            <a:extLst>
              <a:ext uri="{FF2B5EF4-FFF2-40B4-BE49-F238E27FC236}">
                <a16:creationId xmlns:a16="http://schemas.microsoft.com/office/drawing/2014/main" id="{2E362747-D4C3-4619-AB09-A576117F85AE}"/>
              </a:ext>
            </a:extLst>
          </p:cNvPr>
          <p:cNvCxnSpPr>
            <a:cxnSpLocks/>
          </p:cNvCxnSpPr>
          <p:nvPr/>
        </p:nvCxnSpPr>
        <p:spPr>
          <a:xfrm>
            <a:off x="5134905" y="1662279"/>
            <a:ext cx="0" cy="4536000"/>
          </a:xfrm>
          <a:prstGeom prst="line">
            <a:avLst/>
          </a:prstGeom>
          <a:ln>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3" name="直線コネクタ 132">
            <a:extLst>
              <a:ext uri="{FF2B5EF4-FFF2-40B4-BE49-F238E27FC236}">
                <a16:creationId xmlns:a16="http://schemas.microsoft.com/office/drawing/2014/main" id="{DC98A7B6-D4EC-4BB9-956E-B051C71642D3}"/>
              </a:ext>
            </a:extLst>
          </p:cNvPr>
          <p:cNvCxnSpPr>
            <a:cxnSpLocks/>
          </p:cNvCxnSpPr>
          <p:nvPr/>
        </p:nvCxnSpPr>
        <p:spPr>
          <a:xfrm>
            <a:off x="7307615" y="1662279"/>
            <a:ext cx="0" cy="4536000"/>
          </a:xfrm>
          <a:prstGeom prst="line">
            <a:avLst/>
          </a:prstGeom>
          <a:ln>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4" name="直線コネクタ 133">
            <a:extLst>
              <a:ext uri="{FF2B5EF4-FFF2-40B4-BE49-F238E27FC236}">
                <a16:creationId xmlns:a16="http://schemas.microsoft.com/office/drawing/2014/main" id="{BDABB055-DE13-4C6D-8987-F2960D93E922}"/>
              </a:ext>
            </a:extLst>
          </p:cNvPr>
          <p:cNvCxnSpPr>
            <a:cxnSpLocks/>
          </p:cNvCxnSpPr>
          <p:nvPr/>
        </p:nvCxnSpPr>
        <p:spPr>
          <a:xfrm>
            <a:off x="9463102" y="1662279"/>
            <a:ext cx="0" cy="4536000"/>
          </a:xfrm>
          <a:prstGeom prst="line">
            <a:avLst/>
          </a:prstGeom>
          <a:ln>
            <a:solidFill>
              <a:schemeClr val="accent1">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5" name="テキスト ボックス 4">
            <a:extLst>
              <a:ext uri="{FF2B5EF4-FFF2-40B4-BE49-F238E27FC236}">
                <a16:creationId xmlns:a16="http://schemas.microsoft.com/office/drawing/2014/main" id="{9FFD2F01-17ED-4BB4-9477-0D634BA15C2D}"/>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本ワークシートは</a:t>
            </a:r>
            <a:r>
              <a:rPr kumimoji="1" lang="en-US" altLang="ja-JP" dirty="0"/>
              <a:t>DMBOK1</a:t>
            </a:r>
            <a:r>
              <a:rPr kumimoji="1" lang="ja-JP" altLang="en-US" dirty="0"/>
              <a:t>のアクティビティを元に作成し、</a:t>
            </a:r>
            <a:r>
              <a:rPr kumimoji="1" lang="en-US" altLang="ja-JP" dirty="0"/>
              <a:t>DMBOK2</a:t>
            </a:r>
            <a:r>
              <a:rPr kumimoji="1" lang="ja-JP" altLang="en-US" dirty="0"/>
              <a:t>から観点やタスクを追加しているため、本資料のアクティビティ図は</a:t>
            </a:r>
            <a:r>
              <a:rPr kumimoji="1" lang="en-US" altLang="ja-JP" dirty="0"/>
              <a:t>DMBOK1</a:t>
            </a:r>
            <a:r>
              <a:rPr kumimoji="1" lang="ja-JP" altLang="en-US" dirty="0"/>
              <a:t>をベースに記載しています。</a:t>
            </a:r>
            <a:r>
              <a:rPr kumimoji="1" lang="en-US" altLang="ja-JP" dirty="0"/>
              <a:t>DMBOK1</a:t>
            </a:r>
            <a:r>
              <a:rPr kumimoji="1" lang="ja-JP" altLang="en-US" dirty="0"/>
              <a:t>と</a:t>
            </a:r>
            <a:r>
              <a:rPr kumimoji="1" lang="en-US" altLang="ja-JP" dirty="0"/>
              <a:t>2</a:t>
            </a:r>
            <a:r>
              <a:rPr kumimoji="1" lang="ja-JP" altLang="en-US" dirty="0"/>
              <a:t>のアクティビティは精緻には対応してはいませんが、参考までに大まかな対応関係を下図に示します。</a:t>
            </a:r>
          </a:p>
        </p:txBody>
      </p:sp>
      <p:sp>
        <p:nvSpPr>
          <p:cNvPr id="48" name="テキスト ボックス 47">
            <a:extLst>
              <a:ext uri="{FF2B5EF4-FFF2-40B4-BE49-F238E27FC236}">
                <a16:creationId xmlns:a16="http://schemas.microsoft.com/office/drawing/2014/main" id="{BB047CC5-8D58-4B9D-AF8A-7F549017F301}"/>
              </a:ext>
            </a:extLst>
          </p:cNvPr>
          <p:cNvSpPr txBox="1"/>
          <p:nvPr/>
        </p:nvSpPr>
        <p:spPr>
          <a:xfrm>
            <a:off x="272714" y="1840079"/>
            <a:ext cx="460294" cy="2086994"/>
          </a:xfrm>
          <a:prstGeom prst="rect">
            <a:avLst/>
          </a:prstGeom>
          <a:solidFill>
            <a:srgbClr val="002060"/>
          </a:solidFill>
          <a:ln w="12700" cap="flat" cmpd="sng" algn="ctr">
            <a:solidFill>
              <a:sysClr val="windowText" lastClr="000000"/>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ワークシートと対応する</a:t>
            </a:r>
            <a:endParaRPr kumimoji="1" lang="en-US" altLang="ja-JP" sz="12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DMBOK1</a:t>
            </a:r>
            <a:r>
              <a:rPr kumimoji="1" lang="ja-JP" altLang="en-US" sz="1200" b="0" i="0" u="none" strike="noStrike" kern="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rPr>
              <a:t>アクティビティ</a:t>
            </a:r>
          </a:p>
        </p:txBody>
      </p:sp>
      <p:sp>
        <p:nvSpPr>
          <p:cNvPr id="49" name="テキスト ボックス 48">
            <a:extLst>
              <a:ext uri="{FF2B5EF4-FFF2-40B4-BE49-F238E27FC236}">
                <a16:creationId xmlns:a16="http://schemas.microsoft.com/office/drawing/2014/main" id="{934897FB-D1B1-482E-88CA-0A97BD23FD97}"/>
              </a:ext>
            </a:extLst>
          </p:cNvPr>
          <p:cNvSpPr txBox="1"/>
          <p:nvPr/>
        </p:nvSpPr>
        <p:spPr>
          <a:xfrm>
            <a:off x="272714" y="4498376"/>
            <a:ext cx="460294" cy="1837974"/>
          </a:xfrm>
          <a:prstGeom prst="rect">
            <a:avLst/>
          </a:prstGeom>
          <a:solidFill>
            <a:srgbClr val="FADA7A"/>
          </a:solidFill>
          <a:ln w="19050" cap="flat" cmpd="sng" algn="ctr">
            <a:solidFill>
              <a:srgbClr val="FADA7A">
                <a:shade val="50000"/>
              </a:srgbClr>
            </a:solidFill>
            <a:prstDash val="soli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DMBOK</a:t>
            </a:r>
            <a:r>
              <a:rPr kumimoji="1" lang="ja-JP" altLang="en-US"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２</a:t>
            </a:r>
            <a:endParaRPr kumimoji="1" lang="en-US" altLang="ja-JP"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rPr>
              <a:t>アクティビティ</a:t>
            </a:r>
            <a:endParaRPr kumimoji="1" lang="en-US" altLang="ja-JP" sz="12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66" name="AutoShape 40">
            <a:extLst>
              <a:ext uri="{FF2B5EF4-FFF2-40B4-BE49-F238E27FC236}">
                <a16:creationId xmlns:a16="http://schemas.microsoft.com/office/drawing/2014/main" id="{386D4C74-51D6-45C2-A11E-63D8C9AE791F}"/>
              </a:ext>
            </a:extLst>
          </p:cNvPr>
          <p:cNvSpPr>
            <a:spLocks noChangeArrowheads="1"/>
          </p:cNvSpPr>
          <p:nvPr/>
        </p:nvSpPr>
        <p:spPr bwMode="auto">
          <a:xfrm>
            <a:off x="7415307" y="4727784"/>
            <a:ext cx="1933200" cy="373107"/>
          </a:xfrm>
          <a:prstGeom prst="roundRect">
            <a:avLst>
              <a:gd name="adj" fmla="val 0"/>
            </a:avLst>
          </a:prstGeom>
          <a:solidFill>
            <a:sysClr val="window" lastClr="FFFFFF"/>
          </a:solidFill>
          <a:ln w="9525" algn="ctr">
            <a:solidFill>
              <a:sysClr val="windowText" lastClr="000000"/>
            </a:solidFill>
            <a:round/>
            <a:headEnd/>
            <a:tailEn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6</a:t>
            </a:r>
            <a:r>
              <a:rPr kumimoji="1"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a:t>
            </a:r>
            <a:r>
              <a:rPr kumimoji="1"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データ品質向上の目標を策定する</a:t>
            </a:r>
            <a:endPar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7" name="AutoShape 42">
            <a:extLst>
              <a:ext uri="{FF2B5EF4-FFF2-40B4-BE49-F238E27FC236}">
                <a16:creationId xmlns:a16="http://schemas.microsoft.com/office/drawing/2014/main" id="{2A4326C3-410C-4F57-A9EF-28484C0FCF6D}"/>
              </a:ext>
            </a:extLst>
          </p:cNvPr>
          <p:cNvSpPr>
            <a:spLocks noChangeArrowheads="1"/>
          </p:cNvSpPr>
          <p:nvPr/>
        </p:nvSpPr>
        <p:spPr bwMode="auto">
          <a:xfrm>
            <a:off x="952220" y="4727784"/>
            <a:ext cx="2945100" cy="378048"/>
          </a:xfrm>
          <a:prstGeom prst="roundRect">
            <a:avLst>
              <a:gd name="adj" fmla="val 0"/>
            </a:avLst>
          </a:prstGeom>
          <a:solidFill>
            <a:sysClr val="window" lastClr="FFFFFF"/>
          </a:solidFill>
          <a:ln w="9525" algn="ctr">
            <a:solidFill>
              <a:sysClr val="windowText" lastClr="000000"/>
            </a:solidFill>
            <a:round/>
            <a:headEnd/>
            <a:tailEn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1.</a:t>
            </a: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高品質データを定義する</a:t>
            </a: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(P)</a:t>
            </a:r>
            <a:endPar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8" name="AutoShape 42">
            <a:extLst>
              <a:ext uri="{FF2B5EF4-FFF2-40B4-BE49-F238E27FC236}">
                <a16:creationId xmlns:a16="http://schemas.microsoft.com/office/drawing/2014/main" id="{660ED106-F5DC-47EC-921B-D222C71AEA76}"/>
              </a:ext>
            </a:extLst>
          </p:cNvPr>
          <p:cNvSpPr>
            <a:spLocks noChangeArrowheads="1"/>
          </p:cNvSpPr>
          <p:nvPr/>
        </p:nvSpPr>
        <p:spPr bwMode="auto">
          <a:xfrm>
            <a:off x="4202385" y="4727784"/>
            <a:ext cx="2945100" cy="382056"/>
          </a:xfrm>
          <a:prstGeom prst="roundRect">
            <a:avLst>
              <a:gd name="adj" fmla="val 0"/>
            </a:avLst>
          </a:prstGeom>
          <a:solidFill>
            <a:sysClr val="window" lastClr="FFFFFF"/>
          </a:solidFill>
          <a:ln w="9525" algn="ctr">
            <a:solidFill>
              <a:sysClr val="windowText" lastClr="000000"/>
            </a:solidFill>
            <a:round/>
            <a:headEnd/>
            <a:tailEn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3.</a:t>
            </a: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優先されるデータと業務ルールを特定する</a:t>
            </a: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(P)</a:t>
            </a:r>
            <a:endPar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69" name="AutoShape 42">
            <a:extLst>
              <a:ext uri="{FF2B5EF4-FFF2-40B4-BE49-F238E27FC236}">
                <a16:creationId xmlns:a16="http://schemas.microsoft.com/office/drawing/2014/main" id="{01A5C8D7-BD74-48BC-A243-C3A8B4ADB523}"/>
              </a:ext>
            </a:extLst>
          </p:cNvPr>
          <p:cNvSpPr>
            <a:spLocks noChangeArrowheads="1"/>
          </p:cNvSpPr>
          <p:nvPr/>
        </p:nvSpPr>
        <p:spPr bwMode="auto">
          <a:xfrm>
            <a:off x="5213089" y="5230505"/>
            <a:ext cx="1933200" cy="376063"/>
          </a:xfrm>
          <a:prstGeom prst="roundRect">
            <a:avLst>
              <a:gd name="adj" fmla="val 0"/>
            </a:avLst>
          </a:prstGeom>
          <a:solidFill>
            <a:sysClr val="window" lastClr="FFFFFF"/>
          </a:solidFill>
          <a:ln w="9525" algn="ctr">
            <a:solidFill>
              <a:sysClr val="windowText" lastClr="000000"/>
            </a:solidFill>
            <a:round/>
            <a:headEnd/>
            <a:tailEn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4.</a:t>
            </a: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最初のデータ品質アセスメントを実施する</a:t>
            </a: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(P)</a:t>
            </a:r>
            <a:endPar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sp>
        <p:nvSpPr>
          <p:cNvPr id="70" name="AutoShape 42">
            <a:extLst>
              <a:ext uri="{FF2B5EF4-FFF2-40B4-BE49-F238E27FC236}">
                <a16:creationId xmlns:a16="http://schemas.microsoft.com/office/drawing/2014/main" id="{95E85238-71B9-46A2-8442-AC3E5F2DAB8F}"/>
              </a:ext>
            </a:extLst>
          </p:cNvPr>
          <p:cNvSpPr>
            <a:spLocks noChangeArrowheads="1"/>
          </p:cNvSpPr>
          <p:nvPr/>
        </p:nvSpPr>
        <p:spPr bwMode="auto">
          <a:xfrm>
            <a:off x="9581792" y="4727784"/>
            <a:ext cx="1933200" cy="382056"/>
          </a:xfrm>
          <a:prstGeom prst="roundRect">
            <a:avLst>
              <a:gd name="adj" fmla="val 0"/>
            </a:avLst>
          </a:prstGeom>
          <a:solidFill>
            <a:sysClr val="window" lastClr="FFFFFF"/>
          </a:solidFill>
          <a:ln w="9525" algn="ctr">
            <a:solidFill>
              <a:sysClr val="windowText" lastClr="000000"/>
            </a:solidFill>
            <a:round/>
            <a:headEnd/>
            <a:tailEn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７．データ品質オペレーションを開発し展開する</a:t>
            </a: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(D)</a:t>
            </a:r>
            <a:endPar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71" name="直線矢印コネクタ 70">
            <a:extLst>
              <a:ext uri="{FF2B5EF4-FFF2-40B4-BE49-F238E27FC236}">
                <a16:creationId xmlns:a16="http://schemas.microsoft.com/office/drawing/2014/main" id="{E36851B9-99A8-4F79-B7BB-3917ECFBB620}"/>
              </a:ext>
            </a:extLst>
          </p:cNvPr>
          <p:cNvCxnSpPr>
            <a:cxnSpLocks/>
          </p:cNvCxnSpPr>
          <p:nvPr/>
        </p:nvCxnSpPr>
        <p:spPr bwMode="auto">
          <a:xfrm>
            <a:off x="3434060" y="5127248"/>
            <a:ext cx="0" cy="229408"/>
          </a:xfrm>
          <a:prstGeom prst="straightConnector1">
            <a:avLst/>
          </a:prstGeom>
          <a:solidFill>
            <a:srgbClr val="727CA3"/>
          </a:solidFill>
          <a:ln w="12700" cap="flat" cmpd="sng" algn="ctr">
            <a:solidFill>
              <a:sysClr val="windowText" lastClr="000000"/>
            </a:solidFill>
            <a:prstDash val="solid"/>
            <a:round/>
            <a:headEnd type="none" w="sm" len="sm"/>
            <a:tailEnd type="triangle"/>
          </a:ln>
          <a:effectLst/>
        </p:spPr>
      </p:cxnSp>
      <p:cxnSp>
        <p:nvCxnSpPr>
          <p:cNvPr id="72" name="直線矢印コネクタ 71">
            <a:extLst>
              <a:ext uri="{FF2B5EF4-FFF2-40B4-BE49-F238E27FC236}">
                <a16:creationId xmlns:a16="http://schemas.microsoft.com/office/drawing/2014/main" id="{313CD8E2-A399-4EF6-BE16-2D4AEB1CEB2F}"/>
              </a:ext>
            </a:extLst>
          </p:cNvPr>
          <p:cNvCxnSpPr/>
          <p:nvPr/>
        </p:nvCxnSpPr>
        <p:spPr bwMode="auto">
          <a:xfrm>
            <a:off x="6181605" y="5112285"/>
            <a:ext cx="0" cy="118220"/>
          </a:xfrm>
          <a:prstGeom prst="straightConnector1">
            <a:avLst/>
          </a:prstGeom>
          <a:solidFill>
            <a:srgbClr val="727CA3"/>
          </a:solidFill>
          <a:ln w="12700" cap="flat" cmpd="sng" algn="ctr">
            <a:solidFill>
              <a:sysClr val="windowText" lastClr="000000"/>
            </a:solidFill>
            <a:prstDash val="solid"/>
            <a:round/>
            <a:headEnd type="none" w="sm" len="sm"/>
            <a:tailEnd type="triangle"/>
          </a:ln>
          <a:effectLst/>
        </p:spPr>
      </p:cxnSp>
      <p:sp>
        <p:nvSpPr>
          <p:cNvPr id="73" name="AutoShape 42">
            <a:extLst>
              <a:ext uri="{FF2B5EF4-FFF2-40B4-BE49-F238E27FC236}">
                <a16:creationId xmlns:a16="http://schemas.microsoft.com/office/drawing/2014/main" id="{68356B99-5DC1-4D56-A164-FE2338F8D145}"/>
              </a:ext>
            </a:extLst>
          </p:cNvPr>
          <p:cNvSpPr>
            <a:spLocks noChangeArrowheads="1"/>
          </p:cNvSpPr>
          <p:nvPr/>
        </p:nvSpPr>
        <p:spPr bwMode="auto">
          <a:xfrm>
            <a:off x="3119200" y="5356656"/>
            <a:ext cx="1913453" cy="378048"/>
          </a:xfrm>
          <a:prstGeom prst="roundRect">
            <a:avLst>
              <a:gd name="adj" fmla="val 0"/>
            </a:avLst>
          </a:prstGeom>
          <a:solidFill>
            <a:sysClr val="window" lastClr="FFFFFF"/>
          </a:solidFill>
          <a:ln w="9525" algn="ctr">
            <a:solidFill>
              <a:sysClr val="windowText" lastClr="000000"/>
            </a:solidFill>
            <a:round/>
            <a:headEnd/>
            <a:tailEnd/>
          </a:ln>
          <a:effectLst>
            <a:outerShdw blurRad="50800" dist="38100" dir="2700000" algn="tl" rotWithShape="0">
              <a:prstClr val="black">
                <a:alpha val="40000"/>
              </a:prstClr>
            </a:outerShdw>
          </a:effec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2.</a:t>
            </a:r>
            <a:r>
              <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データ品質戦略を定義する</a:t>
            </a:r>
            <a:r>
              <a:rPr kumimoji="0"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(P)</a:t>
            </a:r>
            <a:endPar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75" name="カギ線コネクタ 68">
            <a:extLst>
              <a:ext uri="{FF2B5EF4-FFF2-40B4-BE49-F238E27FC236}">
                <a16:creationId xmlns:a16="http://schemas.microsoft.com/office/drawing/2014/main" id="{6F4CCB87-1F39-4AB0-AA8D-CD16290AFECE}"/>
              </a:ext>
            </a:extLst>
          </p:cNvPr>
          <p:cNvCxnSpPr>
            <a:cxnSpLocks/>
            <a:stCxn id="85" idx="3"/>
            <a:endCxn id="66" idx="1"/>
          </p:cNvCxnSpPr>
          <p:nvPr/>
        </p:nvCxnSpPr>
        <p:spPr bwMode="auto">
          <a:xfrm flipV="1">
            <a:off x="7144305" y="4914338"/>
            <a:ext cx="271002" cy="1006920"/>
          </a:xfrm>
          <a:prstGeom prst="bentConnector3">
            <a:avLst>
              <a:gd name="adj1" fmla="val 50000"/>
            </a:avLst>
          </a:prstGeom>
          <a:solidFill>
            <a:srgbClr val="727CA3"/>
          </a:solidFill>
          <a:ln w="12700" cap="flat" cmpd="sng" algn="ctr">
            <a:solidFill>
              <a:sysClr val="windowText" lastClr="000000"/>
            </a:solidFill>
            <a:prstDash val="solid"/>
            <a:round/>
            <a:headEnd type="none" w="sm" len="sm"/>
            <a:tailEnd type="triangle"/>
          </a:ln>
          <a:effectLst/>
        </p:spPr>
      </p:cxnSp>
      <p:cxnSp>
        <p:nvCxnSpPr>
          <p:cNvPr id="80" name="カギ線コネクタ 68">
            <a:extLst>
              <a:ext uri="{FF2B5EF4-FFF2-40B4-BE49-F238E27FC236}">
                <a16:creationId xmlns:a16="http://schemas.microsoft.com/office/drawing/2014/main" id="{919E22D5-8FDF-4666-A31A-8F2AFE1448ED}"/>
              </a:ext>
            </a:extLst>
          </p:cNvPr>
          <p:cNvCxnSpPr>
            <a:cxnSpLocks/>
            <a:stCxn id="66" idx="3"/>
            <a:endCxn id="70" idx="1"/>
          </p:cNvCxnSpPr>
          <p:nvPr/>
        </p:nvCxnSpPr>
        <p:spPr bwMode="auto">
          <a:xfrm>
            <a:off x="9348507" y="4914338"/>
            <a:ext cx="233285" cy="4474"/>
          </a:xfrm>
          <a:prstGeom prst="bentConnector3">
            <a:avLst>
              <a:gd name="adj1" fmla="val 50000"/>
            </a:avLst>
          </a:prstGeom>
          <a:solidFill>
            <a:srgbClr val="727CA3"/>
          </a:solidFill>
          <a:ln w="12700" cap="flat" cmpd="sng" algn="ctr">
            <a:solidFill>
              <a:sysClr val="windowText" lastClr="000000"/>
            </a:solidFill>
            <a:prstDash val="solid"/>
            <a:round/>
            <a:headEnd type="none" w="sm" len="sm"/>
            <a:tailEnd type="triangle"/>
          </a:ln>
          <a:effectLst/>
        </p:spPr>
      </p:cxnSp>
      <p:sp>
        <p:nvSpPr>
          <p:cNvPr id="85" name="AutoShape 40">
            <a:extLst>
              <a:ext uri="{FF2B5EF4-FFF2-40B4-BE49-F238E27FC236}">
                <a16:creationId xmlns:a16="http://schemas.microsoft.com/office/drawing/2014/main" id="{52B1D61D-DE13-40A1-A759-A826103F2712}"/>
              </a:ext>
            </a:extLst>
          </p:cNvPr>
          <p:cNvSpPr>
            <a:spLocks noChangeArrowheads="1"/>
          </p:cNvSpPr>
          <p:nvPr/>
        </p:nvSpPr>
        <p:spPr bwMode="auto">
          <a:xfrm>
            <a:off x="5211105" y="5734704"/>
            <a:ext cx="1933200" cy="373107"/>
          </a:xfrm>
          <a:prstGeom prst="roundRect">
            <a:avLst>
              <a:gd name="adj" fmla="val 0"/>
            </a:avLst>
          </a:prstGeom>
          <a:solidFill>
            <a:sysClr val="window" lastClr="FFFFFF"/>
          </a:solidFill>
          <a:ln w="9525" algn="ctr">
            <a:solidFill>
              <a:sysClr val="windowText" lastClr="000000"/>
            </a:solidFill>
            <a:round/>
            <a:headEnd/>
            <a:tailEnd/>
          </a:ln>
          <a:effectLst>
            <a:outerShdw blurRad="50800" dist="38100" dir="2700000" algn="tl" rotWithShape="0">
              <a:prstClr val="black">
                <a:alpha val="40000"/>
              </a:prstClr>
            </a:outerShdw>
          </a:effectLst>
        </p:spPr>
        <p:txBody>
          <a:bodyPr anchor="ctr"/>
          <a:lstStyle/>
          <a:p>
            <a:pPr marL="0" marR="0" lvl="0" indent="0" defTabSz="914400" eaLnBrk="0" fontAlgn="auto" latinLnBrk="0" hangingPunct="0">
              <a:lnSpc>
                <a:spcPct val="100000"/>
              </a:lnSpc>
              <a:spcBef>
                <a:spcPts val="0"/>
              </a:spcBef>
              <a:spcAft>
                <a:spcPts val="0"/>
              </a:spcAft>
              <a:buClrTx/>
              <a:buSzTx/>
              <a:buFontTx/>
              <a:buNone/>
              <a:tabLst/>
              <a:defRPr/>
            </a:pPr>
            <a:r>
              <a:rPr kumimoji="1" lang="en-US" altLang="ja-JP"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5.</a:t>
            </a:r>
            <a:r>
              <a:rPr kumimoji="1"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rPr>
              <a:t>実現可能な改善点を特定して優先順位を付ける</a:t>
            </a:r>
            <a:endParaRPr kumimoji="0" lang="ja-JP" altLang="en-US" sz="1100" b="0" i="0" u="none" strike="noStrike" kern="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endParaRPr>
          </a:p>
        </p:txBody>
      </p:sp>
      <p:cxnSp>
        <p:nvCxnSpPr>
          <p:cNvPr id="86" name="直線矢印コネクタ 85">
            <a:extLst>
              <a:ext uri="{FF2B5EF4-FFF2-40B4-BE49-F238E27FC236}">
                <a16:creationId xmlns:a16="http://schemas.microsoft.com/office/drawing/2014/main" id="{DED1CE7D-4DBB-4E0A-8F0A-DB5B12EE3FA2}"/>
              </a:ext>
            </a:extLst>
          </p:cNvPr>
          <p:cNvCxnSpPr>
            <a:cxnSpLocks/>
          </p:cNvCxnSpPr>
          <p:nvPr/>
        </p:nvCxnSpPr>
        <p:spPr bwMode="auto">
          <a:xfrm>
            <a:off x="6181605" y="5606568"/>
            <a:ext cx="0" cy="128136"/>
          </a:xfrm>
          <a:prstGeom prst="straightConnector1">
            <a:avLst/>
          </a:prstGeom>
          <a:solidFill>
            <a:srgbClr val="727CA3"/>
          </a:solidFill>
          <a:ln w="12700" cap="flat" cmpd="sng" algn="ctr">
            <a:solidFill>
              <a:sysClr val="windowText" lastClr="000000"/>
            </a:solidFill>
            <a:prstDash val="solid"/>
            <a:round/>
            <a:headEnd type="none" w="sm" len="sm"/>
            <a:tailEnd type="triangle"/>
          </a:ln>
          <a:effectLst/>
        </p:spPr>
      </p:cxnSp>
      <p:sp>
        <p:nvSpPr>
          <p:cNvPr id="90" name="AutoShape 40">
            <a:extLst>
              <a:ext uri="{FF2B5EF4-FFF2-40B4-BE49-F238E27FC236}">
                <a16:creationId xmlns:a16="http://schemas.microsoft.com/office/drawing/2014/main" id="{EE836B46-0D17-441A-BB3A-6C479EDE9DA3}"/>
              </a:ext>
            </a:extLst>
          </p:cNvPr>
          <p:cNvSpPr>
            <a:spLocks noChangeArrowheads="1"/>
          </p:cNvSpPr>
          <p:nvPr/>
        </p:nvSpPr>
        <p:spPr bwMode="auto">
          <a:xfrm>
            <a:off x="7418848" y="2534157"/>
            <a:ext cx="1933253"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eaLnBrk="0" hangingPunct="0">
              <a:defRPr/>
            </a:pPr>
            <a:r>
              <a:rPr lang="ja-JP" altLang="en-US" sz="1100" dirty="0">
                <a:latin typeface="Meiryo UI" panose="020B0604030504040204" pitchFamily="50" charset="-128"/>
                <a:ea typeface="Meiryo UI" panose="020B0604030504040204" pitchFamily="50" charset="-128"/>
              </a:rPr>
              <a:t>５．データクオリティに関するビジネスルールの定義（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91" name="AutoShape 41">
            <a:extLst>
              <a:ext uri="{FF2B5EF4-FFF2-40B4-BE49-F238E27FC236}">
                <a16:creationId xmlns:a16="http://schemas.microsoft.com/office/drawing/2014/main" id="{D92FCF44-0A9D-4DF0-83F9-3869E66F6752}"/>
              </a:ext>
            </a:extLst>
          </p:cNvPr>
          <p:cNvSpPr>
            <a:spLocks noChangeArrowheads="1"/>
          </p:cNvSpPr>
          <p:nvPr/>
        </p:nvSpPr>
        <p:spPr bwMode="auto">
          <a:xfrm>
            <a:off x="7418847" y="3158547"/>
            <a:ext cx="1933254" cy="466115"/>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６．データクオリティ要件のテストと検証（</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92" name="AutoShape 42">
            <a:extLst>
              <a:ext uri="{FF2B5EF4-FFF2-40B4-BE49-F238E27FC236}">
                <a16:creationId xmlns:a16="http://schemas.microsoft.com/office/drawing/2014/main" id="{D41333AE-1C03-4870-A09A-2A1690491A06}"/>
              </a:ext>
            </a:extLst>
          </p:cNvPr>
          <p:cNvSpPr>
            <a:spLocks noChangeArrowheads="1"/>
          </p:cNvSpPr>
          <p:nvPr/>
        </p:nvSpPr>
        <p:spPr bwMode="auto">
          <a:xfrm>
            <a:off x="7418847" y="3775934"/>
            <a:ext cx="1937540"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７．データクオリティのサービスレベルの設定と評価（</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93" name="AutoShape 42">
            <a:extLst>
              <a:ext uri="{FF2B5EF4-FFF2-40B4-BE49-F238E27FC236}">
                <a16:creationId xmlns:a16="http://schemas.microsoft.com/office/drawing/2014/main" id="{B67AC672-BCB2-4C49-AF65-47B42AB90513}"/>
              </a:ext>
            </a:extLst>
          </p:cNvPr>
          <p:cNvSpPr>
            <a:spLocks noChangeArrowheads="1"/>
          </p:cNvSpPr>
          <p:nvPr/>
        </p:nvSpPr>
        <p:spPr bwMode="auto">
          <a:xfrm>
            <a:off x="9581738" y="2534156"/>
            <a:ext cx="1933254"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１１．データクオリティ管理の運用手続きの設計と実行（</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94" name="AutoShape 42">
            <a:extLst>
              <a:ext uri="{FF2B5EF4-FFF2-40B4-BE49-F238E27FC236}">
                <a16:creationId xmlns:a16="http://schemas.microsoft.com/office/drawing/2014/main" id="{9C2EADBE-5844-41AB-8F0C-44CB813D48A6}"/>
              </a:ext>
            </a:extLst>
          </p:cNvPr>
          <p:cNvSpPr>
            <a:spLocks noChangeArrowheads="1"/>
          </p:cNvSpPr>
          <p:nvPr/>
        </p:nvSpPr>
        <p:spPr bwMode="auto">
          <a:xfrm>
            <a:off x="3119202" y="2534157"/>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２</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データクオリティ要件の定義</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95" name="AutoShape 42">
            <a:extLst>
              <a:ext uri="{FF2B5EF4-FFF2-40B4-BE49-F238E27FC236}">
                <a16:creationId xmlns:a16="http://schemas.microsoft.com/office/drawing/2014/main" id="{1603333B-5916-4F2E-8C6F-A034C30CCA13}"/>
              </a:ext>
            </a:extLst>
          </p:cNvPr>
          <p:cNvSpPr>
            <a:spLocks noChangeArrowheads="1"/>
          </p:cNvSpPr>
          <p:nvPr/>
        </p:nvSpPr>
        <p:spPr bwMode="auto">
          <a:xfrm>
            <a:off x="5262293" y="2534156"/>
            <a:ext cx="1926917" cy="48262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３</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データクオリティのプロファイル、分析、および評価（</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96" name="AutoShape 42">
            <a:extLst>
              <a:ext uri="{FF2B5EF4-FFF2-40B4-BE49-F238E27FC236}">
                <a16:creationId xmlns:a16="http://schemas.microsoft.com/office/drawing/2014/main" id="{5C28AD09-92BA-49E6-A189-B1C5C4FFD784}"/>
              </a:ext>
            </a:extLst>
          </p:cNvPr>
          <p:cNvSpPr>
            <a:spLocks noChangeArrowheads="1"/>
          </p:cNvSpPr>
          <p:nvPr/>
        </p:nvSpPr>
        <p:spPr bwMode="auto">
          <a:xfrm>
            <a:off x="5262293" y="3158546"/>
            <a:ext cx="1929301" cy="47505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４．データクオリティの測定基準の定義（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97" name="AutoShape 42">
            <a:extLst>
              <a:ext uri="{FF2B5EF4-FFF2-40B4-BE49-F238E27FC236}">
                <a16:creationId xmlns:a16="http://schemas.microsoft.com/office/drawing/2014/main" id="{C6F0E9A9-91A7-434D-903A-E8628468C417}"/>
              </a:ext>
            </a:extLst>
          </p:cNvPr>
          <p:cNvSpPr>
            <a:spLocks noChangeArrowheads="1"/>
          </p:cNvSpPr>
          <p:nvPr/>
        </p:nvSpPr>
        <p:spPr bwMode="auto">
          <a:xfrm>
            <a:off x="9581738" y="3158547"/>
            <a:ext cx="1933254"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１２．データクオリティ管理の運用手続きとパフォーマンスの監視</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C</a:t>
            </a:r>
            <a:r>
              <a:rPr lang="ja-JP" altLang="en-US" sz="1100" dirty="0">
                <a:latin typeface="Meiryo UI" panose="020B0604030504040204" pitchFamily="50" charset="-128"/>
                <a:ea typeface="Meiryo UI" panose="020B0604030504040204" pitchFamily="50" charset="-128"/>
              </a:rPr>
              <a:t>）</a:t>
            </a:r>
          </a:p>
        </p:txBody>
      </p:sp>
      <p:cxnSp>
        <p:nvCxnSpPr>
          <p:cNvPr id="98" name="直線矢印コネクタ 97">
            <a:extLst>
              <a:ext uri="{FF2B5EF4-FFF2-40B4-BE49-F238E27FC236}">
                <a16:creationId xmlns:a16="http://schemas.microsoft.com/office/drawing/2014/main" id="{00A48E82-5FB0-4BAB-8C2A-4B9E7543671C}"/>
              </a:ext>
            </a:extLst>
          </p:cNvPr>
          <p:cNvCxnSpPr>
            <a:stCxn id="94" idx="3"/>
            <a:endCxn id="95" idx="1"/>
          </p:cNvCxnSpPr>
          <p:nvPr/>
        </p:nvCxnSpPr>
        <p:spPr bwMode="auto">
          <a:xfrm>
            <a:off x="5032654" y="2772937"/>
            <a:ext cx="229638" cy="253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99" name="直線矢印コネクタ 98">
            <a:extLst>
              <a:ext uri="{FF2B5EF4-FFF2-40B4-BE49-F238E27FC236}">
                <a16:creationId xmlns:a16="http://schemas.microsoft.com/office/drawing/2014/main" id="{541545E2-B561-411D-91F8-52D441381AF7}"/>
              </a:ext>
            </a:extLst>
          </p:cNvPr>
          <p:cNvCxnSpPr>
            <a:stCxn id="95" idx="2"/>
            <a:endCxn id="96" idx="0"/>
          </p:cNvCxnSpPr>
          <p:nvPr/>
        </p:nvCxnSpPr>
        <p:spPr bwMode="auto">
          <a:xfrm>
            <a:off x="6225751" y="3016778"/>
            <a:ext cx="1192" cy="141768"/>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00" name="直線矢印コネクタ 99">
            <a:extLst>
              <a:ext uri="{FF2B5EF4-FFF2-40B4-BE49-F238E27FC236}">
                <a16:creationId xmlns:a16="http://schemas.microsoft.com/office/drawing/2014/main" id="{21C9B747-4BD5-42BA-8C99-ED439C1EF498}"/>
              </a:ext>
            </a:extLst>
          </p:cNvPr>
          <p:cNvCxnSpPr>
            <a:stCxn id="90" idx="2"/>
            <a:endCxn id="91" idx="0"/>
          </p:cNvCxnSpPr>
          <p:nvPr/>
        </p:nvCxnSpPr>
        <p:spPr bwMode="auto">
          <a:xfrm>
            <a:off x="8385474" y="3005474"/>
            <a:ext cx="0" cy="1530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01" name="直線矢印コネクタ 100">
            <a:extLst>
              <a:ext uri="{FF2B5EF4-FFF2-40B4-BE49-F238E27FC236}">
                <a16:creationId xmlns:a16="http://schemas.microsoft.com/office/drawing/2014/main" id="{88E5DE5C-2B1D-4781-B652-F8FC2C6B7FFE}"/>
              </a:ext>
            </a:extLst>
          </p:cNvPr>
          <p:cNvCxnSpPr>
            <a:cxnSpLocks/>
            <a:stCxn id="91" idx="2"/>
            <a:endCxn id="92" idx="0"/>
          </p:cNvCxnSpPr>
          <p:nvPr/>
        </p:nvCxnSpPr>
        <p:spPr bwMode="auto">
          <a:xfrm>
            <a:off x="8385475" y="3624662"/>
            <a:ext cx="2143" cy="1512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02" name="コネクタ: カギ線 30">
            <a:extLst>
              <a:ext uri="{FF2B5EF4-FFF2-40B4-BE49-F238E27FC236}">
                <a16:creationId xmlns:a16="http://schemas.microsoft.com/office/drawing/2014/main" id="{9F65E81F-893E-4B64-BB7D-8BC4C63A426E}"/>
              </a:ext>
            </a:extLst>
          </p:cNvPr>
          <p:cNvCxnSpPr>
            <a:stCxn id="96" idx="2"/>
            <a:endCxn id="90" idx="1"/>
          </p:cNvCxnSpPr>
          <p:nvPr/>
        </p:nvCxnSpPr>
        <p:spPr bwMode="auto">
          <a:xfrm rot="5400000" flipH="1" flipV="1">
            <a:off x="6391004" y="2605755"/>
            <a:ext cx="863783" cy="1191904"/>
          </a:xfrm>
          <a:prstGeom prst="bentConnector4">
            <a:avLst>
              <a:gd name="adj1" fmla="val -11150"/>
              <a:gd name="adj2" fmla="val 90467"/>
            </a:avLst>
          </a:prstGeom>
          <a:solidFill>
            <a:schemeClr val="accent1"/>
          </a:solidFill>
          <a:ln w="12700" cap="flat" cmpd="sng" algn="ctr">
            <a:solidFill>
              <a:schemeClr val="tx1"/>
            </a:solidFill>
            <a:prstDash val="solid"/>
            <a:round/>
            <a:headEnd type="none" w="sm" len="sm"/>
            <a:tailEnd type="triangle"/>
          </a:ln>
          <a:effectLst/>
        </p:spPr>
      </p:cxnSp>
      <p:cxnSp>
        <p:nvCxnSpPr>
          <p:cNvPr id="103" name="直線矢印コネクタ 102">
            <a:extLst>
              <a:ext uri="{FF2B5EF4-FFF2-40B4-BE49-F238E27FC236}">
                <a16:creationId xmlns:a16="http://schemas.microsoft.com/office/drawing/2014/main" id="{DE30E855-B1DB-4E25-8C76-03EDFD5E12B7}"/>
              </a:ext>
            </a:extLst>
          </p:cNvPr>
          <p:cNvCxnSpPr>
            <a:stCxn id="93" idx="2"/>
            <a:endCxn id="97" idx="0"/>
          </p:cNvCxnSpPr>
          <p:nvPr/>
        </p:nvCxnSpPr>
        <p:spPr bwMode="auto">
          <a:xfrm>
            <a:off x="10548365" y="3006514"/>
            <a:ext cx="0" cy="15203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04" name="正方形/長方形 103">
            <a:extLst>
              <a:ext uri="{FF2B5EF4-FFF2-40B4-BE49-F238E27FC236}">
                <a16:creationId xmlns:a16="http://schemas.microsoft.com/office/drawing/2014/main" id="{CEA4B1D9-28F2-4A24-B2B7-DF508D1ACC2C}"/>
              </a:ext>
            </a:extLst>
          </p:cNvPr>
          <p:cNvSpPr/>
          <p:nvPr/>
        </p:nvSpPr>
        <p:spPr bwMode="auto">
          <a:xfrm>
            <a:off x="3119202" y="1840079"/>
            <a:ext cx="1913452"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①ビジネスニーズ</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整理ワークシート</a:t>
            </a:r>
          </a:p>
        </p:txBody>
      </p:sp>
      <p:sp>
        <p:nvSpPr>
          <p:cNvPr id="105" name="正方形/長方形 104">
            <a:extLst>
              <a:ext uri="{FF2B5EF4-FFF2-40B4-BE49-F238E27FC236}">
                <a16:creationId xmlns:a16="http://schemas.microsoft.com/office/drawing/2014/main" id="{325EA35F-DBFB-4785-90E5-C581E0330E21}"/>
              </a:ext>
            </a:extLst>
          </p:cNvPr>
          <p:cNvSpPr/>
          <p:nvPr/>
        </p:nvSpPr>
        <p:spPr bwMode="auto">
          <a:xfrm>
            <a:off x="9575402" y="1844744"/>
            <a:ext cx="1939591"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ctr" anchorCtr="0" compatLnSpc="1">
            <a:prstTxWarp prst="textNoShape">
              <a:avLst/>
            </a:prstTxWarp>
          </a:bodyPr>
          <a:lstStyle/>
          <a:p>
            <a:pPr algn="ctr" defTabSz="868223" fontAlgn="base">
              <a:spcBef>
                <a:spcPct val="0"/>
              </a:spcBef>
              <a:spcAft>
                <a:spcPct val="0"/>
              </a:spcAft>
            </a:pPr>
            <a:r>
              <a:rPr lang="ja-JP" altLang="en-US" sz="1600" dirty="0">
                <a:solidFill>
                  <a:schemeClr val="bg1"/>
                </a:solidFill>
                <a:latin typeface="Meiryo UI" panose="020B0604030504040204" pitchFamily="50" charset="-128"/>
                <a:ea typeface="Meiryo UI" panose="020B0604030504040204" pitchFamily="50" charset="-128"/>
              </a:rPr>
              <a:t>④検査・レポート</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fontAlgn="base">
              <a:spcBef>
                <a:spcPct val="0"/>
              </a:spcBef>
              <a:spcAft>
                <a:spcPct val="0"/>
              </a:spcAft>
            </a:pPr>
            <a:r>
              <a:rPr lang="ja-JP" altLang="en-US" sz="1600" dirty="0">
                <a:solidFill>
                  <a:schemeClr val="bg1"/>
                </a:solidFill>
                <a:latin typeface="Meiryo UI" panose="020B0604030504040204" pitchFamily="50" charset="-128"/>
                <a:ea typeface="Meiryo UI" panose="020B0604030504040204" pitchFamily="50" charset="-128"/>
              </a:rPr>
              <a:t>運用整備ワークシート</a:t>
            </a:r>
          </a:p>
        </p:txBody>
      </p:sp>
      <p:sp>
        <p:nvSpPr>
          <p:cNvPr id="106" name="正方形/長方形 105">
            <a:extLst>
              <a:ext uri="{FF2B5EF4-FFF2-40B4-BE49-F238E27FC236}">
                <a16:creationId xmlns:a16="http://schemas.microsoft.com/office/drawing/2014/main" id="{7BE023FD-C302-4871-AB96-1D09ACA58475}"/>
              </a:ext>
            </a:extLst>
          </p:cNvPr>
          <p:cNvSpPr/>
          <p:nvPr/>
        </p:nvSpPr>
        <p:spPr bwMode="auto">
          <a:xfrm>
            <a:off x="5262293" y="1840079"/>
            <a:ext cx="1926917"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②</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管理対象</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検討ワークシート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6305C23A-1D3D-427B-87EE-47EF861DDB7D}"/>
              </a:ext>
            </a:extLst>
          </p:cNvPr>
          <p:cNvSpPr/>
          <p:nvPr/>
        </p:nvSpPr>
        <p:spPr bwMode="auto">
          <a:xfrm>
            <a:off x="7418847" y="1844744"/>
            <a:ext cx="1933253"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③</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チェック</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精緻化ワークシート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cxnSp>
        <p:nvCxnSpPr>
          <p:cNvPr id="108" name="コネクタ: カギ線 30">
            <a:extLst>
              <a:ext uri="{FF2B5EF4-FFF2-40B4-BE49-F238E27FC236}">
                <a16:creationId xmlns:a16="http://schemas.microsoft.com/office/drawing/2014/main" id="{09821E98-4B73-4666-BBFB-1D141EDFFB43}"/>
              </a:ext>
            </a:extLst>
          </p:cNvPr>
          <p:cNvCxnSpPr>
            <a:stCxn id="92" idx="2"/>
            <a:endCxn id="93" idx="1"/>
          </p:cNvCxnSpPr>
          <p:nvPr/>
        </p:nvCxnSpPr>
        <p:spPr bwMode="auto">
          <a:xfrm rot="5400000" flipH="1" flipV="1">
            <a:off x="8245699" y="2912254"/>
            <a:ext cx="1477957" cy="1194121"/>
          </a:xfrm>
          <a:prstGeom prst="bentConnector4">
            <a:avLst>
              <a:gd name="adj1" fmla="val -5532"/>
              <a:gd name="adj2" fmla="val 90564"/>
            </a:avLst>
          </a:prstGeom>
          <a:solidFill>
            <a:schemeClr val="accent1"/>
          </a:solidFill>
          <a:ln w="12700" cap="flat" cmpd="sng" algn="ctr">
            <a:solidFill>
              <a:schemeClr val="tx1"/>
            </a:solidFill>
            <a:prstDash val="solid"/>
            <a:round/>
            <a:headEnd type="none" w="sm" len="sm"/>
            <a:tailEnd type="triangle"/>
          </a:ln>
          <a:effectLst/>
        </p:spPr>
      </p:cxnSp>
      <p:sp>
        <p:nvSpPr>
          <p:cNvPr id="110" name="AutoShape 42">
            <a:extLst>
              <a:ext uri="{FF2B5EF4-FFF2-40B4-BE49-F238E27FC236}">
                <a16:creationId xmlns:a16="http://schemas.microsoft.com/office/drawing/2014/main" id="{2A69E450-CF45-491E-894A-D6670B08EE42}"/>
              </a:ext>
            </a:extLst>
          </p:cNvPr>
          <p:cNvSpPr>
            <a:spLocks noChangeArrowheads="1"/>
          </p:cNvSpPr>
          <p:nvPr/>
        </p:nvSpPr>
        <p:spPr bwMode="auto">
          <a:xfrm>
            <a:off x="971968" y="2538699"/>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ヒアリング</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11" name="正方形/長方形 110">
            <a:extLst>
              <a:ext uri="{FF2B5EF4-FFF2-40B4-BE49-F238E27FC236}">
                <a16:creationId xmlns:a16="http://schemas.microsoft.com/office/drawing/2014/main" id="{C59FF73A-69D1-4DD9-8709-24EDF8B5B8A6}"/>
              </a:ext>
            </a:extLst>
          </p:cNvPr>
          <p:cNvSpPr/>
          <p:nvPr/>
        </p:nvSpPr>
        <p:spPr bwMode="auto">
          <a:xfrm>
            <a:off x="971968" y="1844621"/>
            <a:ext cx="1913452"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ヒアリングシート</a:t>
            </a:r>
          </a:p>
        </p:txBody>
      </p:sp>
      <p:cxnSp>
        <p:nvCxnSpPr>
          <p:cNvPr id="112" name="直線矢印コネクタ 111">
            <a:extLst>
              <a:ext uri="{FF2B5EF4-FFF2-40B4-BE49-F238E27FC236}">
                <a16:creationId xmlns:a16="http://schemas.microsoft.com/office/drawing/2014/main" id="{406BB8CA-A5DA-4089-A1AC-51528AAF063C}"/>
              </a:ext>
            </a:extLst>
          </p:cNvPr>
          <p:cNvCxnSpPr>
            <a:cxnSpLocks/>
            <a:stCxn id="110" idx="3"/>
            <a:endCxn id="94" idx="1"/>
          </p:cNvCxnSpPr>
          <p:nvPr/>
        </p:nvCxnSpPr>
        <p:spPr bwMode="auto">
          <a:xfrm flipV="1">
            <a:off x="2885420" y="2772937"/>
            <a:ext cx="233782" cy="454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40" name="Title 1">
            <a:extLst>
              <a:ext uri="{FF2B5EF4-FFF2-40B4-BE49-F238E27FC236}">
                <a16:creationId xmlns:a16="http://schemas.microsoft.com/office/drawing/2014/main" id="{1A30D372-B387-4221-AF6B-9F17611AC420}"/>
              </a:ext>
            </a:extLst>
          </p:cNvPr>
          <p:cNvSpPr txBox="1">
            <a:spLocks/>
          </p:cNvSpPr>
          <p:nvPr/>
        </p:nvSpPr>
        <p:spPr>
          <a:xfrm>
            <a:off x="532737" y="277274"/>
            <a:ext cx="10622943" cy="504506"/>
          </a:xfrm>
          <a:prstGeom prst="rect">
            <a:avLst/>
          </a:prstGeom>
        </p:spPr>
        <p:txBody>
          <a:bodyPr>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ja-JP" altLang="en-US" sz="3600" dirty="0"/>
              <a:t>（ご参考）</a:t>
            </a:r>
            <a:r>
              <a:rPr lang="en-US" altLang="ja-JP" sz="3600" dirty="0"/>
              <a:t>DMBOK1</a:t>
            </a:r>
            <a:r>
              <a:rPr lang="ja-JP" altLang="en-US" sz="3600" dirty="0"/>
              <a:t>・</a:t>
            </a:r>
            <a:r>
              <a:rPr lang="en-US" altLang="ja-JP" sz="3600" dirty="0"/>
              <a:t>2</a:t>
            </a:r>
            <a:r>
              <a:rPr lang="ja-JP" altLang="en-US" sz="3600" dirty="0"/>
              <a:t>アクティビティとの対応</a:t>
            </a:r>
            <a:endParaRPr lang="en-US" sz="3600" dirty="0"/>
          </a:p>
        </p:txBody>
      </p:sp>
      <p:cxnSp>
        <p:nvCxnSpPr>
          <p:cNvPr id="50" name="直線矢印コネクタ 49">
            <a:extLst>
              <a:ext uri="{FF2B5EF4-FFF2-40B4-BE49-F238E27FC236}">
                <a16:creationId xmlns:a16="http://schemas.microsoft.com/office/drawing/2014/main" id="{6C95F904-2AAD-4874-A445-1893D2DDAEC5}"/>
              </a:ext>
            </a:extLst>
          </p:cNvPr>
          <p:cNvCxnSpPr>
            <a:cxnSpLocks/>
          </p:cNvCxnSpPr>
          <p:nvPr/>
        </p:nvCxnSpPr>
        <p:spPr bwMode="auto">
          <a:xfrm flipV="1">
            <a:off x="4601008" y="5100891"/>
            <a:ext cx="0" cy="249912"/>
          </a:xfrm>
          <a:prstGeom prst="straightConnector1">
            <a:avLst/>
          </a:prstGeom>
          <a:solidFill>
            <a:srgbClr val="727CA3"/>
          </a:solidFill>
          <a:ln w="12700" cap="flat" cmpd="sng" algn="ctr">
            <a:solidFill>
              <a:sysClr val="windowText" lastClr="000000"/>
            </a:solidFill>
            <a:prstDash val="solid"/>
            <a:round/>
            <a:headEnd type="none" w="sm" len="sm"/>
            <a:tailEnd type="triangle"/>
          </a:ln>
          <a:effectLst/>
        </p:spPr>
      </p:cxnSp>
      <p:sp>
        <p:nvSpPr>
          <p:cNvPr id="4" name="フッター プレースホルダー 3">
            <a:extLst>
              <a:ext uri="{FF2B5EF4-FFF2-40B4-BE49-F238E27FC236}">
                <a16:creationId xmlns:a16="http://schemas.microsoft.com/office/drawing/2014/main" id="{17EF3D0A-7879-D72D-A0EF-18243AA67DB0}"/>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60E03218-1467-67BE-2259-3BDE7DE3B7D5}"/>
              </a:ext>
            </a:extLst>
          </p:cNvPr>
          <p:cNvSpPr>
            <a:spLocks noGrp="1"/>
          </p:cNvSpPr>
          <p:nvPr>
            <p:ph type="sldNum" sz="quarter" idx="12"/>
          </p:nvPr>
        </p:nvSpPr>
        <p:spPr/>
        <p:txBody>
          <a:bodyPr/>
          <a:lstStyle/>
          <a:p>
            <a:pPr rtl="0"/>
            <a:fld id="{3A98EE3D-8CD1-4C3F-BD1C-C98C9596463C}" type="slidenum">
              <a:rPr lang="en-US" smtClean="0"/>
              <a:t>6</a:t>
            </a:fld>
            <a:endParaRPr lang="en-US" dirty="0"/>
          </a:p>
        </p:txBody>
      </p:sp>
    </p:spTree>
    <p:extLst>
      <p:ext uri="{BB962C8B-B14F-4D97-AF65-F5344CB8AC3E}">
        <p14:creationId xmlns:p14="http://schemas.microsoft.com/office/powerpoint/2010/main" val="11639063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Title 1">
            <a:extLst>
              <a:ext uri="{FF2B5EF4-FFF2-40B4-BE49-F238E27FC236}">
                <a16:creationId xmlns:a16="http://schemas.microsoft.com/office/drawing/2014/main" id="{D45118B2-CB1A-47A5-9A77-630AA9C4FE66}"/>
              </a:ext>
            </a:extLst>
          </p:cNvPr>
          <p:cNvSpPr txBox="1">
            <a:spLocks/>
          </p:cNvSpPr>
          <p:nvPr/>
        </p:nvSpPr>
        <p:spPr>
          <a:xfrm>
            <a:off x="532737" y="286604"/>
            <a:ext cx="10622943" cy="504506"/>
          </a:xfrm>
          <a:prstGeom prst="rect">
            <a:avLst/>
          </a:prstGeom>
        </p:spPr>
        <p:txBody>
          <a:bodyPr anchor="b" anchorCtr="0">
            <a:noAutofit/>
          </a:bodyPr>
          <a:lstStyle>
            <a:defPPr rtl="0">
              <a:defRPr lang="ja-jp"/>
            </a:defPPr>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dirty="0"/>
              <a:t>Step4</a:t>
            </a:r>
            <a:r>
              <a:rPr lang="ja-JP" altLang="en-US" dirty="0"/>
              <a:t>　検査・レポ</a:t>
            </a:r>
            <a:r>
              <a:rPr lang="en-US" altLang="ja-JP" dirty="0"/>
              <a:t>―</a:t>
            </a:r>
            <a:r>
              <a:rPr lang="ja-JP" altLang="en-US" dirty="0"/>
              <a:t>ト・運用の整備</a:t>
            </a:r>
            <a:endParaRPr lang="en-US" dirty="0"/>
          </a:p>
        </p:txBody>
      </p:sp>
      <p:sp>
        <p:nvSpPr>
          <p:cNvPr id="60" name="テキスト ボックス 59">
            <a:extLst>
              <a:ext uri="{FF2B5EF4-FFF2-40B4-BE49-F238E27FC236}">
                <a16:creationId xmlns:a16="http://schemas.microsoft.com/office/drawing/2014/main" id="{1C8C04F1-EB9F-4BD7-A431-B7521DABDF0E}"/>
              </a:ext>
            </a:extLst>
          </p:cNvPr>
          <p:cNvSpPr txBox="1"/>
          <p:nvPr/>
        </p:nvSpPr>
        <p:spPr>
          <a:xfrm>
            <a:off x="476871" y="852755"/>
            <a:ext cx="11239928" cy="400110"/>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データ品質管理運用レポートのイメージ</a:t>
            </a:r>
          </a:p>
        </p:txBody>
      </p:sp>
      <p:sp>
        <p:nvSpPr>
          <p:cNvPr id="72" name="テキスト ボックス 71">
            <a:extLst>
              <a:ext uri="{FF2B5EF4-FFF2-40B4-BE49-F238E27FC236}">
                <a16:creationId xmlns:a16="http://schemas.microsoft.com/office/drawing/2014/main" id="{0BDD3EF3-A114-CABC-1A05-991E31C0DE6B}"/>
              </a:ext>
            </a:extLst>
          </p:cNvPr>
          <p:cNvSpPr txBox="1"/>
          <p:nvPr/>
        </p:nvSpPr>
        <p:spPr>
          <a:xfrm>
            <a:off x="476871" y="1243280"/>
            <a:ext cx="11239928" cy="646331"/>
          </a:xfrm>
          <a:prstGeom prst="rect">
            <a:avLst/>
          </a:prstGeom>
          <a:noFill/>
        </p:spPr>
        <p:txBody>
          <a:bodyPr wrap="square" rtlCol="0">
            <a:spAutoFit/>
          </a:bodyPr>
          <a:lstStyle/>
          <a:p>
            <a:r>
              <a:rPr kumimoji="1" lang="ja-JP" altLang="en-US" dirty="0"/>
              <a:t>データ品質管理活動を整備し、最終的にはデータ品質の維持（低下防止）もしくは向上（改善の進捗確認）のためのモニタリングを行います。ワークシートを活用した整理をベースに下に示すようなレポートを提供していきます。</a:t>
            </a:r>
          </a:p>
        </p:txBody>
      </p:sp>
      <p:graphicFrame>
        <p:nvGraphicFramePr>
          <p:cNvPr id="73" name="表 72">
            <a:extLst>
              <a:ext uri="{FF2B5EF4-FFF2-40B4-BE49-F238E27FC236}">
                <a16:creationId xmlns:a16="http://schemas.microsoft.com/office/drawing/2014/main" id="{CC4F2AB7-AD7B-9C19-41C6-FFF6B6E04241}"/>
              </a:ext>
            </a:extLst>
          </p:cNvPr>
          <p:cNvGraphicFramePr>
            <a:graphicFrameLocks noGrp="1"/>
          </p:cNvGraphicFramePr>
          <p:nvPr>
            <p:extLst>
              <p:ext uri="{D42A27DB-BD31-4B8C-83A1-F6EECF244321}">
                <p14:modId xmlns:p14="http://schemas.microsoft.com/office/powerpoint/2010/main" val="1085091969"/>
              </p:ext>
            </p:extLst>
          </p:nvPr>
        </p:nvGraphicFramePr>
        <p:xfrm>
          <a:off x="993489" y="2449272"/>
          <a:ext cx="4886256" cy="1371600"/>
        </p:xfrm>
        <a:graphic>
          <a:graphicData uri="http://schemas.openxmlformats.org/drawingml/2006/table">
            <a:tbl>
              <a:tblPr firstRow="1" bandRow="1">
                <a:tableStyleId>{5C22544A-7EE6-4342-B048-85BDC9FD1C3A}</a:tableStyleId>
              </a:tblPr>
              <a:tblGrid>
                <a:gridCol w="418822">
                  <a:extLst>
                    <a:ext uri="{9D8B030D-6E8A-4147-A177-3AD203B41FA5}">
                      <a16:colId xmlns:a16="http://schemas.microsoft.com/office/drawing/2014/main" val="20000"/>
                    </a:ext>
                  </a:extLst>
                </a:gridCol>
                <a:gridCol w="1165352">
                  <a:extLst>
                    <a:ext uri="{9D8B030D-6E8A-4147-A177-3AD203B41FA5}">
                      <a16:colId xmlns:a16="http://schemas.microsoft.com/office/drawing/2014/main" val="20001"/>
                    </a:ext>
                  </a:extLst>
                </a:gridCol>
                <a:gridCol w="1100694">
                  <a:extLst>
                    <a:ext uri="{9D8B030D-6E8A-4147-A177-3AD203B41FA5}">
                      <a16:colId xmlns:a16="http://schemas.microsoft.com/office/drawing/2014/main" val="20002"/>
                    </a:ext>
                  </a:extLst>
                </a:gridCol>
                <a:gridCol w="1100694">
                  <a:extLst>
                    <a:ext uri="{9D8B030D-6E8A-4147-A177-3AD203B41FA5}">
                      <a16:colId xmlns:a16="http://schemas.microsoft.com/office/drawing/2014/main" val="20003"/>
                    </a:ext>
                  </a:extLst>
                </a:gridCol>
                <a:gridCol w="1100694">
                  <a:extLst>
                    <a:ext uri="{9D8B030D-6E8A-4147-A177-3AD203B41FA5}">
                      <a16:colId xmlns:a16="http://schemas.microsoft.com/office/drawing/2014/main" val="20004"/>
                    </a:ext>
                  </a:extLst>
                </a:gridCol>
              </a:tblGrid>
              <a:tr h="201622">
                <a:tc>
                  <a:txBody>
                    <a:bodyPr/>
                    <a:lstStyle/>
                    <a:p>
                      <a:pPr algn="ctr"/>
                      <a:r>
                        <a:rPr kumimoji="1" lang="en-US" altLang="ja-JP" sz="1200" dirty="0">
                          <a:latin typeface="Meiryo UI" panose="020B0604030504040204" pitchFamily="50" charset="-128"/>
                          <a:ea typeface="Meiryo UI" panose="020B0604030504040204" pitchFamily="50" charset="-128"/>
                        </a:rPr>
                        <a:t>No</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200" dirty="0">
                          <a:latin typeface="Meiryo UI" panose="020B0604030504040204" pitchFamily="50" charset="-128"/>
                          <a:ea typeface="Meiryo UI" panose="020B0604030504040204" pitchFamily="50" charset="-128"/>
                        </a:rPr>
                        <a:t>測定年月日</a:t>
                      </a:r>
                      <a:endParaRPr lang="ja-JP" altLang="en-US" sz="1200" dirty="0">
                        <a:latin typeface="Meiryo UI" panose="020B0604030504040204" pitchFamily="50" charset="-128"/>
                        <a:ea typeface="Meiryo UI" panose="020B0604030504040204" pitchFamily="50" charset="-128"/>
                      </a:endParaRPr>
                    </a:p>
                  </a:txBody>
                  <a:tcPr anchor="ctr"/>
                </a:tc>
                <a:tc>
                  <a:txBody>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チェック件数</a:t>
                      </a:r>
                    </a:p>
                  </a:txBody>
                  <a:tcPr anchor="ctr"/>
                </a:tc>
                <a:tc>
                  <a:txBody>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エラー件数</a:t>
                      </a:r>
                    </a:p>
                  </a:txBody>
                  <a:tcPr anchor="ctr"/>
                </a:tc>
                <a:tc>
                  <a:txBody>
                    <a:bodyPr/>
                    <a:lstStyle/>
                    <a:p>
                      <a:pPr algn="ctr"/>
                      <a:r>
                        <a:rPr kumimoji="1" lang="ja-JP" altLang="en-US" sz="1200" dirty="0">
                          <a:solidFill>
                            <a:schemeClr val="bg1"/>
                          </a:solidFill>
                          <a:latin typeface="Meiryo UI" panose="020B0604030504040204" pitchFamily="50" charset="-128"/>
                          <a:ea typeface="Meiryo UI" panose="020B0604030504040204" pitchFamily="50" charset="-128"/>
                        </a:rPr>
                        <a:t>適合率</a:t>
                      </a:r>
                    </a:p>
                  </a:txBody>
                  <a:tcPr anchor="ctr"/>
                </a:tc>
                <a:extLst>
                  <a:ext uri="{0D108BD9-81ED-4DB2-BD59-A6C34878D82A}">
                    <a16:rowId xmlns:a16="http://schemas.microsoft.com/office/drawing/2014/main" val="10000"/>
                  </a:ext>
                </a:extLst>
              </a:tr>
              <a:tr h="201622">
                <a:tc>
                  <a:txBody>
                    <a:bodyPr/>
                    <a:lstStyle/>
                    <a:p>
                      <a:r>
                        <a:rPr kumimoji="1" lang="en-US" altLang="ja-JP" sz="1200" dirty="0">
                          <a:latin typeface="Meiryo UI" panose="020B0604030504040204" pitchFamily="50" charset="-128"/>
                          <a:ea typeface="Meiryo UI" panose="020B0604030504040204" pitchFamily="50" charset="-128"/>
                        </a:rPr>
                        <a:t>1</a:t>
                      </a:r>
                      <a:endParaRPr kumimoji="1" lang="ja-JP" altLang="en-US" sz="1200" dirty="0">
                        <a:latin typeface="Meiryo UI" panose="020B0604030504040204" pitchFamily="50" charset="-128"/>
                        <a:ea typeface="Meiryo UI" panose="020B0604030504040204" pitchFamily="50" charset="-128"/>
                      </a:endParaRPr>
                    </a:p>
                  </a:txBody>
                  <a:tcPr/>
                </a:tc>
                <a:tc>
                  <a:txBody>
                    <a:bodyPr/>
                    <a:lstStyle/>
                    <a:p>
                      <a:r>
                        <a:rPr kumimoji="1" lang="en-US" altLang="ja-JP" sz="1200" dirty="0">
                          <a:latin typeface="Meiryo UI" panose="020B0604030504040204" pitchFamily="50" charset="-128"/>
                          <a:ea typeface="Meiryo UI" panose="020B0604030504040204" pitchFamily="50" charset="-128"/>
                        </a:rPr>
                        <a:t>2022/9/1</a:t>
                      </a:r>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r"/>
                      <a:r>
                        <a:rPr kumimoji="1" lang="en-US" altLang="ja-JP" sz="1200" dirty="0">
                          <a:latin typeface="Meiryo UI" panose="020B0604030504040204" pitchFamily="50" charset="-128"/>
                          <a:ea typeface="Meiryo UI" panose="020B0604030504040204" pitchFamily="50" charset="-128"/>
                        </a:rPr>
                        <a:t>10000</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r"/>
                      <a:r>
                        <a:rPr kumimoji="1" lang="en-US" altLang="ja-JP" sz="1200" dirty="0">
                          <a:latin typeface="Meiryo UI" panose="020B0604030504040204" pitchFamily="50" charset="-128"/>
                          <a:ea typeface="Meiryo UI" panose="020B0604030504040204" pitchFamily="50" charset="-128"/>
                        </a:rPr>
                        <a:t>1500</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r" fontAlgn="t"/>
                      <a:r>
                        <a:rPr lang="en-US" altLang="ja-JP" sz="1200" b="0" i="0" u="none" strike="noStrike" dirty="0">
                          <a:solidFill>
                            <a:srgbClr val="000000"/>
                          </a:solidFill>
                          <a:effectLst/>
                          <a:latin typeface="Meiryo UI" panose="020B0604030504040204" pitchFamily="50" charset="-128"/>
                          <a:ea typeface="Meiryo UI" panose="020B0604030504040204" pitchFamily="50" charset="-128"/>
                        </a:rPr>
                        <a:t>85.00%</a:t>
                      </a:r>
                    </a:p>
                  </a:txBody>
                  <a:tcPr marL="9525" marR="9525" marT="9525" marB="0" anchor="ctr"/>
                </a:tc>
                <a:extLst>
                  <a:ext uri="{0D108BD9-81ED-4DB2-BD59-A6C34878D82A}">
                    <a16:rowId xmlns:a16="http://schemas.microsoft.com/office/drawing/2014/main" val="10001"/>
                  </a:ext>
                </a:extLst>
              </a:tr>
              <a:tr h="201622">
                <a:tc>
                  <a:txBody>
                    <a:bodyPr/>
                    <a:lstStyle/>
                    <a:p>
                      <a:r>
                        <a:rPr kumimoji="1" lang="en-US" altLang="ja-JP" sz="1200" dirty="0">
                          <a:latin typeface="Meiryo UI" panose="020B0604030504040204" pitchFamily="50" charset="-128"/>
                          <a:ea typeface="Meiryo UI" panose="020B0604030504040204" pitchFamily="50" charset="-128"/>
                        </a:rPr>
                        <a:t>2</a:t>
                      </a:r>
                      <a:endParaRPr kumimoji="1" lang="ja-JP" altLang="en-US" sz="1200" dirty="0">
                        <a:latin typeface="Meiryo UI" panose="020B0604030504040204" pitchFamily="50" charset="-128"/>
                        <a:ea typeface="Meiryo UI" panose="020B0604030504040204" pitchFamily="50" charset="-128"/>
                      </a:endParaRPr>
                    </a:p>
                  </a:txBody>
                  <a:tcPr/>
                </a:tc>
                <a:tc>
                  <a:txBody>
                    <a:bodyPr/>
                    <a:lstStyle/>
                    <a:p>
                      <a:r>
                        <a:rPr kumimoji="1" lang="en-US" altLang="ja-JP" sz="1200" dirty="0">
                          <a:latin typeface="Meiryo UI" panose="020B0604030504040204" pitchFamily="50" charset="-128"/>
                          <a:ea typeface="Meiryo UI" panose="020B0604030504040204" pitchFamily="50" charset="-128"/>
                        </a:rPr>
                        <a:t>2022/10/1</a:t>
                      </a:r>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r"/>
                      <a:r>
                        <a:rPr kumimoji="1" lang="en-US" altLang="ja-JP" sz="1200" dirty="0">
                          <a:latin typeface="Meiryo UI" panose="020B0604030504040204" pitchFamily="50" charset="-128"/>
                          <a:ea typeface="Meiryo UI" panose="020B0604030504040204" pitchFamily="50" charset="-128"/>
                        </a:rPr>
                        <a:t>11000</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r"/>
                      <a:r>
                        <a:rPr kumimoji="1" lang="en-US" altLang="ja-JP" sz="1200" dirty="0">
                          <a:latin typeface="Meiryo UI" panose="020B0604030504040204" pitchFamily="50" charset="-128"/>
                          <a:ea typeface="Meiryo UI" panose="020B0604030504040204" pitchFamily="50" charset="-128"/>
                        </a:rPr>
                        <a:t>1100</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r" fontAlgn="t"/>
                      <a:r>
                        <a:rPr lang="en-US" altLang="ja-JP" sz="1200" b="0" i="0" u="none" strike="noStrike" dirty="0">
                          <a:solidFill>
                            <a:srgbClr val="000000"/>
                          </a:solidFill>
                          <a:effectLst/>
                          <a:latin typeface="Meiryo UI" panose="020B0604030504040204" pitchFamily="50" charset="-128"/>
                          <a:ea typeface="Meiryo UI" panose="020B0604030504040204" pitchFamily="50" charset="-128"/>
                        </a:rPr>
                        <a:t>90.00%</a:t>
                      </a:r>
                    </a:p>
                  </a:txBody>
                  <a:tcPr marL="9525" marR="9525" marT="9525" marB="0" anchor="ctr"/>
                </a:tc>
                <a:extLst>
                  <a:ext uri="{0D108BD9-81ED-4DB2-BD59-A6C34878D82A}">
                    <a16:rowId xmlns:a16="http://schemas.microsoft.com/office/drawing/2014/main" val="10002"/>
                  </a:ext>
                </a:extLst>
              </a:tr>
              <a:tr h="201622">
                <a:tc>
                  <a:txBody>
                    <a:bodyPr/>
                    <a:lstStyle/>
                    <a:p>
                      <a:r>
                        <a:rPr kumimoji="1" lang="en-US" altLang="ja-JP" sz="1200" dirty="0">
                          <a:latin typeface="Meiryo UI" panose="020B0604030504040204" pitchFamily="50" charset="-128"/>
                          <a:ea typeface="Meiryo UI" panose="020B0604030504040204" pitchFamily="50" charset="-128"/>
                        </a:rPr>
                        <a:t>3</a:t>
                      </a:r>
                      <a:endParaRPr kumimoji="1" lang="ja-JP" altLang="en-US" sz="1200" dirty="0">
                        <a:latin typeface="Meiryo UI" panose="020B0604030504040204" pitchFamily="50" charset="-128"/>
                        <a:ea typeface="Meiryo UI" panose="020B0604030504040204" pitchFamily="50" charset="-128"/>
                      </a:endParaRPr>
                    </a:p>
                  </a:txBody>
                  <a:tcPr/>
                </a:tc>
                <a:tc>
                  <a:txBody>
                    <a:bodyPr/>
                    <a:lstStyle/>
                    <a:p>
                      <a:r>
                        <a:rPr kumimoji="1" lang="en-US" altLang="ja-JP" sz="1200" dirty="0">
                          <a:latin typeface="Meiryo UI" panose="020B0604030504040204" pitchFamily="50" charset="-128"/>
                          <a:ea typeface="Meiryo UI" panose="020B0604030504040204" pitchFamily="50" charset="-128"/>
                        </a:rPr>
                        <a:t>2023/1/1</a:t>
                      </a:r>
                      <a:endParaRPr kumimoji="1" lang="ja-JP" altLang="en-US" sz="1200" dirty="0">
                        <a:latin typeface="Meiryo UI" panose="020B0604030504040204" pitchFamily="50" charset="-128"/>
                        <a:ea typeface="Meiryo UI" panose="020B0604030504040204" pitchFamily="50" charset="-128"/>
                      </a:endParaRPr>
                    </a:p>
                  </a:txBody>
                  <a:tcPr/>
                </a:tc>
                <a:tc>
                  <a:txBody>
                    <a:bodyPr/>
                    <a:lstStyle/>
                    <a:p>
                      <a:pPr algn="r"/>
                      <a:r>
                        <a:rPr kumimoji="1" lang="en-US" altLang="ja-JP" sz="1200" dirty="0">
                          <a:latin typeface="Meiryo UI" panose="020B0604030504040204" pitchFamily="50" charset="-128"/>
                          <a:ea typeface="Meiryo UI" panose="020B0604030504040204" pitchFamily="50" charset="-128"/>
                        </a:rPr>
                        <a:t>12000</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r"/>
                      <a:r>
                        <a:rPr kumimoji="1" lang="en-US" altLang="ja-JP" sz="1200" dirty="0">
                          <a:latin typeface="Meiryo UI" panose="020B0604030504040204" pitchFamily="50" charset="-128"/>
                          <a:ea typeface="Meiryo UI" panose="020B0604030504040204" pitchFamily="50" charset="-128"/>
                        </a:rPr>
                        <a:t>2000</a:t>
                      </a:r>
                      <a:endParaRPr kumimoji="1" lang="ja-JP" altLang="en-US" sz="1200" dirty="0">
                        <a:latin typeface="Meiryo UI" panose="020B0604030504040204" pitchFamily="50" charset="-128"/>
                        <a:ea typeface="Meiryo UI" panose="020B0604030504040204" pitchFamily="50" charset="-128"/>
                      </a:endParaRPr>
                    </a:p>
                  </a:txBody>
                  <a:tcPr anchor="ctr"/>
                </a:tc>
                <a:tc>
                  <a:txBody>
                    <a:bodyPr/>
                    <a:lstStyle/>
                    <a:p>
                      <a:pPr algn="r" fontAlgn="t"/>
                      <a:r>
                        <a:rPr lang="en-US" altLang="ja-JP" sz="1200" b="0" i="0" u="none" strike="noStrike" dirty="0">
                          <a:solidFill>
                            <a:srgbClr val="000000"/>
                          </a:solidFill>
                          <a:effectLst/>
                          <a:latin typeface="Meiryo UI" panose="020B0604030504040204" pitchFamily="50" charset="-128"/>
                          <a:ea typeface="Meiryo UI" panose="020B0604030504040204" pitchFamily="50" charset="-128"/>
                        </a:rPr>
                        <a:t>83.33%</a:t>
                      </a:r>
                    </a:p>
                  </a:txBody>
                  <a:tcPr marL="9525" marR="9525" marT="9525" marB="0" anchor="ctr"/>
                </a:tc>
                <a:extLst>
                  <a:ext uri="{0D108BD9-81ED-4DB2-BD59-A6C34878D82A}">
                    <a16:rowId xmlns:a16="http://schemas.microsoft.com/office/drawing/2014/main" val="10003"/>
                  </a:ext>
                </a:extLst>
              </a:tr>
              <a:tr h="201622">
                <a:tc>
                  <a:txBody>
                    <a:bodyPr/>
                    <a:lstStyle/>
                    <a:p>
                      <a:r>
                        <a:rPr kumimoji="1" lang="en-US" altLang="ja-JP" sz="1200" dirty="0">
                          <a:latin typeface="Meiryo UI" panose="020B0604030504040204" pitchFamily="50" charset="-128"/>
                          <a:ea typeface="Meiryo UI" panose="020B0604030504040204" pitchFamily="50" charset="-128"/>
                        </a:rPr>
                        <a:t>4</a:t>
                      </a:r>
                      <a:endParaRPr kumimoji="1" lang="ja-JP" altLang="en-US" sz="1200" dirty="0">
                        <a:latin typeface="Meiryo UI" panose="020B0604030504040204" pitchFamily="50" charset="-128"/>
                        <a:ea typeface="Meiryo UI" panose="020B0604030504040204" pitchFamily="50" charset="-128"/>
                      </a:endParaRPr>
                    </a:p>
                  </a:txBody>
                  <a:tcPr/>
                </a:tc>
                <a:tc>
                  <a:txBody>
                    <a:bodyPr/>
                    <a:lstStyle/>
                    <a:p>
                      <a:r>
                        <a:rPr kumimoji="1" lang="ja-JP" altLang="en-US" sz="1200" dirty="0">
                          <a:latin typeface="Meiryo UI" panose="020B0604030504040204" pitchFamily="50" charset="-128"/>
                          <a:ea typeface="Meiryo UI" panose="020B0604030504040204" pitchFamily="50" charset="-128"/>
                        </a:rPr>
                        <a:t>・・・</a:t>
                      </a:r>
                    </a:p>
                  </a:txBody>
                  <a:tcPr/>
                </a:tc>
                <a:tc>
                  <a:txBody>
                    <a:bodyPr/>
                    <a:lstStyle/>
                    <a:p>
                      <a:r>
                        <a:rPr kumimoji="1" lang="ja-JP" altLang="en-US" sz="1200" dirty="0">
                          <a:latin typeface="Meiryo UI" panose="020B0604030504040204" pitchFamily="50" charset="-128"/>
                          <a:ea typeface="Meiryo UI" panose="020B0604030504040204" pitchFamily="50" charset="-128"/>
                        </a:rPr>
                        <a:t>・・・</a:t>
                      </a:r>
                      <a:endParaRPr kumimoji="1" lang="en-US" altLang="ja-JP" sz="1200" dirty="0">
                        <a:latin typeface="Meiryo UI" panose="020B0604030504040204" pitchFamily="50" charset="-128"/>
                        <a:ea typeface="Meiryo UI" panose="020B0604030504040204" pitchFamily="50" charset="-128"/>
                      </a:endParaRPr>
                    </a:p>
                  </a:txBody>
                  <a:tcPr/>
                </a:tc>
                <a:tc>
                  <a:txBody>
                    <a:bodyPr/>
                    <a:lstStyle/>
                    <a:p>
                      <a:r>
                        <a:rPr kumimoji="1" lang="ja-JP" altLang="en-US" sz="1200" dirty="0">
                          <a:latin typeface="Meiryo UI" panose="020B0604030504040204" pitchFamily="50" charset="-128"/>
                          <a:ea typeface="Meiryo UI" panose="020B0604030504040204" pitchFamily="50" charset="-128"/>
                        </a:rPr>
                        <a:t>・・・</a:t>
                      </a:r>
                    </a:p>
                  </a:txBody>
                  <a:tcPr/>
                </a:tc>
                <a:tc>
                  <a:txBody>
                    <a:bodyPr/>
                    <a:lstStyle/>
                    <a:p>
                      <a:r>
                        <a:rPr kumimoji="1" lang="ja-JP" altLang="en-US" sz="1200" dirty="0">
                          <a:latin typeface="Meiryo UI" panose="020B0604030504040204" pitchFamily="50" charset="-128"/>
                          <a:ea typeface="Meiryo UI" panose="020B0604030504040204" pitchFamily="50" charset="-128"/>
                        </a:rPr>
                        <a:t>・・・</a:t>
                      </a:r>
                    </a:p>
                  </a:txBody>
                  <a:tcPr/>
                </a:tc>
                <a:extLst>
                  <a:ext uri="{0D108BD9-81ED-4DB2-BD59-A6C34878D82A}">
                    <a16:rowId xmlns:a16="http://schemas.microsoft.com/office/drawing/2014/main" val="10004"/>
                  </a:ext>
                </a:extLst>
              </a:tr>
            </a:tbl>
          </a:graphicData>
        </a:graphic>
      </p:graphicFrame>
      <p:sp>
        <p:nvSpPr>
          <p:cNvPr id="76" name="テキスト ボックス 75">
            <a:extLst>
              <a:ext uri="{FF2B5EF4-FFF2-40B4-BE49-F238E27FC236}">
                <a16:creationId xmlns:a16="http://schemas.microsoft.com/office/drawing/2014/main" id="{8223E625-9AA7-893D-4A93-4C5A2CCBA3D5}"/>
              </a:ext>
            </a:extLst>
          </p:cNvPr>
          <p:cNvSpPr txBox="1"/>
          <p:nvPr/>
        </p:nvSpPr>
        <p:spPr>
          <a:xfrm>
            <a:off x="6126570" y="1950018"/>
            <a:ext cx="2179229" cy="4506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rtl="0">
              <a:defRPr lang="ja-jp"/>
            </a:defPPr>
            <a:lvl1pPr algn="ctr">
              <a:defRPr sz="1400">
                <a:solidFill>
                  <a:schemeClr val="bg1"/>
                </a:solidFill>
                <a:latin typeface="Meiryo UI" panose="020B0604030504040204" pitchFamily="50" charset="-128"/>
                <a:ea typeface="Meiryo UI" panose="020B0604030504040204" pitchFamily="50" charset="-128"/>
              </a:defRPr>
            </a:lvl1pPr>
          </a:lstStyle>
          <a:p>
            <a:r>
              <a:rPr lang="ja-JP" altLang="en-US" dirty="0"/>
              <a:t>ビジネスルール別の</a:t>
            </a:r>
            <a:br>
              <a:rPr lang="en-US" altLang="ja-JP" dirty="0"/>
            </a:br>
            <a:r>
              <a:rPr lang="ja-JP" altLang="en-US" dirty="0"/>
              <a:t>今回測定結果</a:t>
            </a:r>
          </a:p>
        </p:txBody>
      </p:sp>
      <p:sp>
        <p:nvSpPr>
          <p:cNvPr id="78" name="テキスト ボックス 77">
            <a:extLst>
              <a:ext uri="{FF2B5EF4-FFF2-40B4-BE49-F238E27FC236}">
                <a16:creationId xmlns:a16="http://schemas.microsoft.com/office/drawing/2014/main" id="{AC8B0BF4-5354-D5D8-F52C-3B5183616CEC}"/>
              </a:ext>
            </a:extLst>
          </p:cNvPr>
          <p:cNvSpPr txBox="1"/>
          <p:nvPr/>
        </p:nvSpPr>
        <p:spPr>
          <a:xfrm>
            <a:off x="6129478" y="4713381"/>
            <a:ext cx="2176321" cy="4506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rtl="0">
              <a:defRPr lang="ja-jp"/>
            </a:defPPr>
            <a:lvl1pPr algn="ctr">
              <a:defRPr sz="1400">
                <a:solidFill>
                  <a:schemeClr val="bg1"/>
                </a:solidFill>
                <a:latin typeface="Meiryo UI" panose="020B0604030504040204" pitchFamily="50" charset="-128"/>
                <a:ea typeface="Meiryo UI" panose="020B0604030504040204" pitchFamily="50" charset="-128"/>
              </a:defRPr>
            </a:lvl1pPr>
          </a:lstStyle>
          <a:p>
            <a:r>
              <a:rPr lang="ja-JP" altLang="en-US" dirty="0"/>
              <a:t>ビジネスルール別の実績値の推移</a:t>
            </a:r>
          </a:p>
        </p:txBody>
      </p:sp>
      <p:graphicFrame>
        <p:nvGraphicFramePr>
          <p:cNvPr id="79" name="表 78">
            <a:extLst>
              <a:ext uri="{FF2B5EF4-FFF2-40B4-BE49-F238E27FC236}">
                <a16:creationId xmlns:a16="http://schemas.microsoft.com/office/drawing/2014/main" id="{84715975-393D-3D20-519F-A1865F5E20F6}"/>
              </a:ext>
            </a:extLst>
          </p:cNvPr>
          <p:cNvGraphicFramePr>
            <a:graphicFrameLocks noGrp="1"/>
          </p:cNvGraphicFramePr>
          <p:nvPr>
            <p:extLst>
              <p:ext uri="{D42A27DB-BD31-4B8C-83A1-F6EECF244321}">
                <p14:modId xmlns:p14="http://schemas.microsoft.com/office/powerpoint/2010/main" val="4020977753"/>
              </p:ext>
            </p:extLst>
          </p:nvPr>
        </p:nvGraphicFramePr>
        <p:xfrm>
          <a:off x="6636306" y="2421041"/>
          <a:ext cx="4821028" cy="1798320"/>
        </p:xfrm>
        <a:graphic>
          <a:graphicData uri="http://schemas.openxmlformats.org/drawingml/2006/table">
            <a:tbl>
              <a:tblPr firstRow="1">
                <a:tableStyleId>{8EC20E35-A176-4012-BC5E-935CFFF8708E}</a:tableStyleId>
              </a:tblPr>
              <a:tblGrid>
                <a:gridCol w="1485824">
                  <a:extLst>
                    <a:ext uri="{9D8B030D-6E8A-4147-A177-3AD203B41FA5}">
                      <a16:colId xmlns:a16="http://schemas.microsoft.com/office/drawing/2014/main" val="20000"/>
                    </a:ext>
                  </a:extLst>
                </a:gridCol>
                <a:gridCol w="742912">
                  <a:extLst>
                    <a:ext uri="{9D8B030D-6E8A-4147-A177-3AD203B41FA5}">
                      <a16:colId xmlns:a16="http://schemas.microsoft.com/office/drawing/2014/main" val="20001"/>
                    </a:ext>
                  </a:extLst>
                </a:gridCol>
                <a:gridCol w="742912">
                  <a:extLst>
                    <a:ext uri="{9D8B030D-6E8A-4147-A177-3AD203B41FA5}">
                      <a16:colId xmlns:a16="http://schemas.microsoft.com/office/drawing/2014/main" val="20002"/>
                    </a:ext>
                  </a:extLst>
                </a:gridCol>
                <a:gridCol w="924690">
                  <a:extLst>
                    <a:ext uri="{9D8B030D-6E8A-4147-A177-3AD203B41FA5}">
                      <a16:colId xmlns:a16="http://schemas.microsoft.com/office/drawing/2014/main" val="20003"/>
                    </a:ext>
                  </a:extLst>
                </a:gridCol>
                <a:gridCol w="924690">
                  <a:extLst>
                    <a:ext uri="{9D8B030D-6E8A-4147-A177-3AD203B41FA5}">
                      <a16:colId xmlns:a16="http://schemas.microsoft.com/office/drawing/2014/main" val="2374355741"/>
                    </a:ext>
                  </a:extLst>
                </a:gridCol>
              </a:tblGrid>
              <a:tr h="249339">
                <a:tc>
                  <a:txBody>
                    <a:bodyPr/>
                    <a:lstStyle/>
                    <a:p>
                      <a:r>
                        <a:rPr kumimoji="1" lang="ja-JP" altLang="en-US" sz="1200" dirty="0">
                          <a:latin typeface="Meiryo UI" panose="020B0604030504040204" pitchFamily="50" charset="-128"/>
                          <a:ea typeface="Meiryo UI" panose="020B0604030504040204" pitchFamily="50" charset="-128"/>
                        </a:rPr>
                        <a:t>ビジネスルール</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65000"/>
                      </a:schemeClr>
                    </a:solidFill>
                  </a:tcPr>
                </a:tc>
                <a:tc>
                  <a:txBody>
                    <a:bodyPr/>
                    <a:lstStyle/>
                    <a:p>
                      <a:r>
                        <a:rPr kumimoji="1" lang="ja-JP" altLang="en-US" sz="1200" dirty="0">
                          <a:latin typeface="Meiryo UI" panose="020B0604030504040204" pitchFamily="50" charset="-128"/>
                          <a:ea typeface="Meiryo UI" panose="020B0604030504040204" pitchFamily="50" charset="-128"/>
                        </a:rPr>
                        <a:t>目標値</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65000"/>
                      </a:schemeClr>
                    </a:solidFill>
                  </a:tcPr>
                </a:tc>
                <a:tc>
                  <a:txBody>
                    <a:bodyPr/>
                    <a:lstStyle/>
                    <a:p>
                      <a:r>
                        <a:rPr kumimoji="1" lang="ja-JP" altLang="en-US" sz="1200" dirty="0">
                          <a:latin typeface="Meiryo UI" panose="020B0604030504040204" pitchFamily="50" charset="-128"/>
                          <a:ea typeface="Meiryo UI" panose="020B0604030504040204" pitchFamily="50" charset="-128"/>
                        </a:rPr>
                        <a:t>実績値</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65000"/>
                      </a:schemeClr>
                    </a:solidFill>
                  </a:tcPr>
                </a:tc>
                <a:tc>
                  <a:txBody>
                    <a:bodyPr/>
                    <a:lstStyle/>
                    <a:p>
                      <a:r>
                        <a:rPr kumimoji="1" lang="en-US" altLang="ja-JP" sz="1200" dirty="0">
                          <a:latin typeface="Meiryo UI" panose="020B0604030504040204" pitchFamily="50" charset="-128"/>
                          <a:ea typeface="Meiryo UI" panose="020B0604030504040204" pitchFamily="50" charset="-128"/>
                        </a:rPr>
                        <a:t>0</a:t>
                      </a:r>
                      <a:r>
                        <a:rPr kumimoji="1" lang="ja-JP" altLang="en-US" sz="1200" dirty="0">
                          <a:latin typeface="Meiryo UI" panose="020B0604030504040204" pitchFamily="50" charset="-128"/>
                          <a:ea typeface="Meiryo UI" panose="020B0604030504040204" pitchFamily="50" charset="-128"/>
                        </a:rPr>
                        <a:t>％</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65000"/>
                      </a:schemeClr>
                    </a:solidFill>
                  </a:tcPr>
                </a:tc>
                <a:tc>
                  <a:txBody>
                    <a:bodyPr/>
                    <a:lstStyle/>
                    <a:p>
                      <a:pPr algn="r"/>
                      <a:r>
                        <a:rPr kumimoji="1" lang="en-US" altLang="ja-JP" sz="1200" dirty="0">
                          <a:latin typeface="Meiryo UI" panose="020B0604030504040204" pitchFamily="50" charset="-128"/>
                          <a:ea typeface="Meiryo UI" panose="020B0604030504040204" pitchFamily="50" charset="-128"/>
                        </a:rPr>
                        <a:t>100</a:t>
                      </a:r>
                      <a:r>
                        <a:rPr kumimoji="1" lang="ja-JP" altLang="en-US" sz="1200" dirty="0">
                          <a:latin typeface="Meiryo UI" panose="020B0604030504040204" pitchFamily="50" charset="-128"/>
                          <a:ea typeface="Meiryo UI" panose="020B0604030504040204" pitchFamily="50" charset="-128"/>
                        </a:rPr>
                        <a:t>％</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0000"/>
                  </a:ext>
                </a:extLst>
              </a:tr>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社員の一意性（契約形態変更前後）平均</a:t>
                      </a:r>
                      <a:endParaRPr lang="ja-JP" altLang="en-US" sz="1000" dirty="0">
                        <a:solidFill>
                          <a:srgbClr val="000000"/>
                        </a:solidFill>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90</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95</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gridSpan="2">
                  <a:txBody>
                    <a:bodyPr/>
                    <a:lstStyle/>
                    <a:p>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001"/>
                  </a:ext>
                </a:extLst>
              </a:tr>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rgbClr val="000000"/>
                          </a:solidFill>
                          <a:latin typeface="Meiryo UI" panose="020B0604030504040204" pitchFamily="50" charset="-128"/>
                          <a:ea typeface="Meiryo UI" panose="020B0604030504040204" pitchFamily="50" charset="-128"/>
                        </a:rPr>
                        <a:t>研修時間の有効性</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98</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90</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gridSpan="2">
                  <a:txBody>
                    <a:bodyPr/>
                    <a:lstStyle/>
                    <a:p>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002"/>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研修分類の完全性（登録漏れ防止）</a:t>
                      </a:r>
                      <a:endParaRPr lang="en-US" altLang="ja-JP" sz="10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98</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98</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gridSpan="2">
                  <a:txBody>
                    <a:bodyPr/>
                    <a:lstStyle/>
                    <a:p>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003"/>
                  </a:ext>
                </a:extLst>
              </a:tr>
              <a:tr h="3657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入社年次の妥当性</a:t>
                      </a:r>
                      <a:endParaRPr lang="en-US" altLang="ja-JP" sz="10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100</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98</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gridSpan="2">
                  <a:txBody>
                    <a:bodyPr/>
                    <a:lstStyle/>
                    <a:p>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004"/>
                  </a:ext>
                </a:extLst>
              </a:tr>
            </a:tbl>
          </a:graphicData>
        </a:graphic>
      </p:graphicFrame>
      <p:sp>
        <p:nvSpPr>
          <p:cNvPr id="81" name="正方形/長方形 80">
            <a:extLst>
              <a:ext uri="{FF2B5EF4-FFF2-40B4-BE49-F238E27FC236}">
                <a16:creationId xmlns:a16="http://schemas.microsoft.com/office/drawing/2014/main" id="{92C1B6A7-DABC-6B9C-29DD-4BF6C2EC2341}"/>
              </a:ext>
            </a:extLst>
          </p:cNvPr>
          <p:cNvSpPr/>
          <p:nvPr/>
        </p:nvSpPr>
        <p:spPr>
          <a:xfrm>
            <a:off x="9674533" y="2770647"/>
            <a:ext cx="1152128" cy="108000"/>
          </a:xfrm>
          <a:prstGeom prst="rect">
            <a:avLst/>
          </a:prstGeom>
          <a:solidFill>
            <a:schemeClr val="bg1">
              <a:lumMod val="50000"/>
            </a:schemeClr>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3" name="正方形/長方形 82">
            <a:extLst>
              <a:ext uri="{FF2B5EF4-FFF2-40B4-BE49-F238E27FC236}">
                <a16:creationId xmlns:a16="http://schemas.microsoft.com/office/drawing/2014/main" id="{CC20BDC6-0DF5-3629-C261-69201AFC456B}"/>
              </a:ext>
            </a:extLst>
          </p:cNvPr>
          <p:cNvSpPr/>
          <p:nvPr/>
        </p:nvSpPr>
        <p:spPr>
          <a:xfrm>
            <a:off x="9674533" y="2903615"/>
            <a:ext cx="1224000" cy="108000"/>
          </a:xfrm>
          <a:prstGeom prst="rect">
            <a:avLst/>
          </a:prstGeom>
          <a:solidFill>
            <a:srgbClr val="00B0F0"/>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6" name="正方形/長方形 85">
            <a:extLst>
              <a:ext uri="{FF2B5EF4-FFF2-40B4-BE49-F238E27FC236}">
                <a16:creationId xmlns:a16="http://schemas.microsoft.com/office/drawing/2014/main" id="{56A4B0B6-0E6C-3EC2-539C-6120C1620BDE}"/>
              </a:ext>
            </a:extLst>
          </p:cNvPr>
          <p:cNvSpPr/>
          <p:nvPr/>
        </p:nvSpPr>
        <p:spPr>
          <a:xfrm>
            <a:off x="9674533" y="3140594"/>
            <a:ext cx="1296000" cy="108000"/>
          </a:xfrm>
          <a:prstGeom prst="rect">
            <a:avLst/>
          </a:prstGeom>
          <a:solidFill>
            <a:schemeClr val="bg1">
              <a:lumMod val="50000"/>
            </a:schemeClr>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正方形/長方形 86">
            <a:extLst>
              <a:ext uri="{FF2B5EF4-FFF2-40B4-BE49-F238E27FC236}">
                <a16:creationId xmlns:a16="http://schemas.microsoft.com/office/drawing/2014/main" id="{AE3EECDB-64D7-A03D-B1C4-59E625A3E950}"/>
              </a:ext>
            </a:extLst>
          </p:cNvPr>
          <p:cNvSpPr/>
          <p:nvPr/>
        </p:nvSpPr>
        <p:spPr>
          <a:xfrm>
            <a:off x="9674533" y="3273562"/>
            <a:ext cx="1044000" cy="108000"/>
          </a:xfrm>
          <a:prstGeom prst="rect">
            <a:avLst/>
          </a:prstGeom>
          <a:solidFill>
            <a:srgbClr val="FF0000"/>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9" name="正方形/長方形 88">
            <a:extLst>
              <a:ext uri="{FF2B5EF4-FFF2-40B4-BE49-F238E27FC236}">
                <a16:creationId xmlns:a16="http://schemas.microsoft.com/office/drawing/2014/main" id="{788F10DE-6EB0-7DE2-09DD-0FD461E02BBC}"/>
              </a:ext>
            </a:extLst>
          </p:cNvPr>
          <p:cNvSpPr/>
          <p:nvPr/>
        </p:nvSpPr>
        <p:spPr>
          <a:xfrm>
            <a:off x="9674533" y="3625687"/>
            <a:ext cx="1296000" cy="108000"/>
          </a:xfrm>
          <a:prstGeom prst="rect">
            <a:avLst/>
          </a:prstGeom>
          <a:solidFill>
            <a:srgbClr val="00B0F0"/>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正方形/長方形 89">
            <a:extLst>
              <a:ext uri="{FF2B5EF4-FFF2-40B4-BE49-F238E27FC236}">
                <a16:creationId xmlns:a16="http://schemas.microsoft.com/office/drawing/2014/main" id="{4F5CC84B-6E61-5154-6642-BDFAE16C2987}"/>
              </a:ext>
            </a:extLst>
          </p:cNvPr>
          <p:cNvSpPr/>
          <p:nvPr/>
        </p:nvSpPr>
        <p:spPr>
          <a:xfrm>
            <a:off x="9674533" y="3492719"/>
            <a:ext cx="1296000" cy="108000"/>
          </a:xfrm>
          <a:prstGeom prst="rect">
            <a:avLst/>
          </a:prstGeom>
          <a:solidFill>
            <a:schemeClr val="bg1">
              <a:lumMod val="50000"/>
            </a:schemeClr>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正方形/長方形 92">
            <a:extLst>
              <a:ext uri="{FF2B5EF4-FFF2-40B4-BE49-F238E27FC236}">
                <a16:creationId xmlns:a16="http://schemas.microsoft.com/office/drawing/2014/main" id="{6D3977C6-C6C8-CED7-E5C6-9A3624D9365C}"/>
              </a:ext>
            </a:extLst>
          </p:cNvPr>
          <p:cNvSpPr/>
          <p:nvPr/>
        </p:nvSpPr>
        <p:spPr>
          <a:xfrm>
            <a:off x="9674533" y="3969257"/>
            <a:ext cx="1296000" cy="108000"/>
          </a:xfrm>
          <a:prstGeom prst="rect">
            <a:avLst/>
          </a:prstGeom>
          <a:solidFill>
            <a:srgbClr val="FF0000"/>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ja-JP" altLang="en-US"/>
          </a:p>
        </p:txBody>
      </p:sp>
      <p:sp>
        <p:nvSpPr>
          <p:cNvPr id="95" name="正方形/長方形 94">
            <a:extLst>
              <a:ext uri="{FF2B5EF4-FFF2-40B4-BE49-F238E27FC236}">
                <a16:creationId xmlns:a16="http://schemas.microsoft.com/office/drawing/2014/main" id="{C56E8B51-E18F-CDB3-F153-7A222BBA4BA9}"/>
              </a:ext>
            </a:extLst>
          </p:cNvPr>
          <p:cNvSpPr/>
          <p:nvPr/>
        </p:nvSpPr>
        <p:spPr>
          <a:xfrm>
            <a:off x="9674533" y="3836289"/>
            <a:ext cx="1368000" cy="108000"/>
          </a:xfrm>
          <a:prstGeom prst="rect">
            <a:avLst/>
          </a:prstGeom>
          <a:solidFill>
            <a:schemeClr val="bg1">
              <a:lumMod val="50000"/>
            </a:schemeClr>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6" name="テキスト ボックス 95">
            <a:extLst>
              <a:ext uri="{FF2B5EF4-FFF2-40B4-BE49-F238E27FC236}">
                <a16:creationId xmlns:a16="http://schemas.microsoft.com/office/drawing/2014/main" id="{A34C90E8-996B-E4CD-3E02-062F5A5F96C7}"/>
              </a:ext>
            </a:extLst>
          </p:cNvPr>
          <p:cNvSpPr txBox="1"/>
          <p:nvPr/>
        </p:nvSpPr>
        <p:spPr>
          <a:xfrm>
            <a:off x="6541926" y="4240776"/>
            <a:ext cx="5181005" cy="276999"/>
          </a:xfrm>
          <a:prstGeom prst="rect">
            <a:avLst/>
          </a:prstGeom>
          <a:noFill/>
        </p:spPr>
        <p:txBody>
          <a:bodyPr wrap="squar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さらに登録部門別にブレイクダウンすると部門別の品質傾向を参照可能</a:t>
            </a:r>
            <a:endParaRPr kumimoji="1" lang="ja-JP" altLang="en-US" sz="1200" dirty="0">
              <a:latin typeface="Meiryo UI" panose="020B0604030504040204" pitchFamily="50" charset="-128"/>
              <a:ea typeface="Meiryo UI" panose="020B0604030504040204" pitchFamily="50" charset="-128"/>
            </a:endParaRPr>
          </a:p>
        </p:txBody>
      </p:sp>
      <p:sp>
        <p:nvSpPr>
          <p:cNvPr id="97" name="テキスト ボックス 96">
            <a:extLst>
              <a:ext uri="{FF2B5EF4-FFF2-40B4-BE49-F238E27FC236}">
                <a16:creationId xmlns:a16="http://schemas.microsoft.com/office/drawing/2014/main" id="{DCB693EA-7BCE-A8E2-EC88-4691F8800676}"/>
              </a:ext>
            </a:extLst>
          </p:cNvPr>
          <p:cNvSpPr txBox="1"/>
          <p:nvPr/>
        </p:nvSpPr>
        <p:spPr>
          <a:xfrm>
            <a:off x="9136863" y="5304137"/>
            <a:ext cx="553167" cy="198034"/>
          </a:xfrm>
          <a:prstGeom prst="rect">
            <a:avLst/>
          </a:prstGeom>
          <a:noFill/>
        </p:spPr>
        <p:txBody>
          <a:bodyPr wrap="square" rtlCol="0">
            <a:spAutoFit/>
          </a:bodyPr>
          <a:lstStyle/>
          <a:p>
            <a:pPr algn="r"/>
            <a:r>
              <a:rPr kumimoji="1" lang="en-US" altLang="ja-JP" sz="600" dirty="0"/>
              <a:t>100%</a:t>
            </a:r>
            <a:endParaRPr kumimoji="1" lang="ja-JP" altLang="en-US" sz="600" dirty="0"/>
          </a:p>
        </p:txBody>
      </p:sp>
      <p:sp>
        <p:nvSpPr>
          <p:cNvPr id="99" name="テキスト ボックス 98">
            <a:extLst>
              <a:ext uri="{FF2B5EF4-FFF2-40B4-BE49-F238E27FC236}">
                <a16:creationId xmlns:a16="http://schemas.microsoft.com/office/drawing/2014/main" id="{2A0DB2C8-9A7D-72F0-8225-99394817FD1E}"/>
              </a:ext>
            </a:extLst>
          </p:cNvPr>
          <p:cNvSpPr txBox="1"/>
          <p:nvPr/>
        </p:nvSpPr>
        <p:spPr>
          <a:xfrm>
            <a:off x="9136863" y="5516369"/>
            <a:ext cx="553167" cy="198034"/>
          </a:xfrm>
          <a:prstGeom prst="rect">
            <a:avLst/>
          </a:prstGeom>
          <a:noFill/>
        </p:spPr>
        <p:txBody>
          <a:bodyPr wrap="square" rtlCol="0">
            <a:spAutoFit/>
          </a:bodyPr>
          <a:lstStyle/>
          <a:p>
            <a:pPr algn="r"/>
            <a:r>
              <a:rPr kumimoji="1" lang="en-US" altLang="ja-JP" sz="600" dirty="0"/>
              <a:t>95%</a:t>
            </a:r>
            <a:endParaRPr kumimoji="1" lang="ja-JP" altLang="en-US" sz="600" dirty="0"/>
          </a:p>
        </p:txBody>
      </p:sp>
      <p:sp>
        <p:nvSpPr>
          <p:cNvPr id="100" name="テキスト ボックス 99">
            <a:extLst>
              <a:ext uri="{FF2B5EF4-FFF2-40B4-BE49-F238E27FC236}">
                <a16:creationId xmlns:a16="http://schemas.microsoft.com/office/drawing/2014/main" id="{C0EB0137-8215-2DEE-114D-41A98B223878}"/>
              </a:ext>
            </a:extLst>
          </p:cNvPr>
          <p:cNvSpPr txBox="1"/>
          <p:nvPr/>
        </p:nvSpPr>
        <p:spPr>
          <a:xfrm>
            <a:off x="9136863" y="5723869"/>
            <a:ext cx="553167" cy="198034"/>
          </a:xfrm>
          <a:prstGeom prst="rect">
            <a:avLst/>
          </a:prstGeom>
          <a:noFill/>
        </p:spPr>
        <p:txBody>
          <a:bodyPr wrap="square" rtlCol="0">
            <a:spAutoFit/>
          </a:bodyPr>
          <a:lstStyle/>
          <a:p>
            <a:pPr algn="r"/>
            <a:r>
              <a:rPr kumimoji="1" lang="en-US" altLang="ja-JP" sz="600" dirty="0"/>
              <a:t>90%</a:t>
            </a:r>
            <a:endParaRPr kumimoji="1" lang="ja-JP" altLang="en-US" sz="600" dirty="0"/>
          </a:p>
        </p:txBody>
      </p:sp>
      <p:sp>
        <p:nvSpPr>
          <p:cNvPr id="102" name="円柱 101">
            <a:extLst>
              <a:ext uri="{FF2B5EF4-FFF2-40B4-BE49-F238E27FC236}">
                <a16:creationId xmlns:a16="http://schemas.microsoft.com/office/drawing/2014/main" id="{76C9907B-CF04-34DC-02FC-526108617E47}"/>
              </a:ext>
            </a:extLst>
          </p:cNvPr>
          <p:cNvSpPr/>
          <p:nvPr/>
        </p:nvSpPr>
        <p:spPr>
          <a:xfrm>
            <a:off x="234523" y="2632887"/>
            <a:ext cx="771632" cy="513909"/>
          </a:xfrm>
          <a:prstGeom prst="can">
            <a:avLst/>
          </a:prstGeom>
          <a:solidFill>
            <a:schemeClr val="bg1">
              <a:lumMod val="65000"/>
            </a:schemeClr>
          </a:solidFill>
          <a:ln>
            <a:solidFill>
              <a:schemeClr val="bg1"/>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bg1"/>
                </a:solidFill>
              </a:rPr>
              <a:t>研修受講</a:t>
            </a:r>
            <a:endParaRPr kumimoji="1" lang="en-US" altLang="ja-JP" sz="1050" dirty="0">
              <a:solidFill>
                <a:schemeClr val="bg1"/>
              </a:solidFill>
            </a:endParaRPr>
          </a:p>
          <a:p>
            <a:pPr algn="ctr"/>
            <a:r>
              <a:rPr kumimoji="1" lang="ja-JP" altLang="en-US" sz="1050" dirty="0">
                <a:solidFill>
                  <a:schemeClr val="bg1"/>
                </a:solidFill>
              </a:rPr>
              <a:t>データ</a:t>
            </a:r>
          </a:p>
        </p:txBody>
      </p:sp>
      <p:graphicFrame>
        <p:nvGraphicFramePr>
          <p:cNvPr id="103" name="表 102">
            <a:extLst>
              <a:ext uri="{FF2B5EF4-FFF2-40B4-BE49-F238E27FC236}">
                <a16:creationId xmlns:a16="http://schemas.microsoft.com/office/drawing/2014/main" id="{2D032D91-28B6-0E90-638A-569F6475B68B}"/>
              </a:ext>
            </a:extLst>
          </p:cNvPr>
          <p:cNvGraphicFramePr>
            <a:graphicFrameLocks noGrp="1"/>
          </p:cNvGraphicFramePr>
          <p:nvPr>
            <p:extLst>
              <p:ext uri="{D42A27DB-BD31-4B8C-83A1-F6EECF244321}">
                <p14:modId xmlns:p14="http://schemas.microsoft.com/office/powerpoint/2010/main" val="1411599141"/>
              </p:ext>
            </p:extLst>
          </p:nvPr>
        </p:nvGraphicFramePr>
        <p:xfrm>
          <a:off x="6366750" y="5288542"/>
          <a:ext cx="2765679" cy="975360"/>
        </p:xfrm>
        <a:graphic>
          <a:graphicData uri="http://schemas.openxmlformats.org/drawingml/2006/table">
            <a:tbl>
              <a:tblPr>
                <a:tableStyleId>{8EC20E35-A176-4012-BC5E-935CFFF8708E}</a:tableStyleId>
              </a:tblPr>
              <a:tblGrid>
                <a:gridCol w="2478670">
                  <a:extLst>
                    <a:ext uri="{9D8B030D-6E8A-4147-A177-3AD203B41FA5}">
                      <a16:colId xmlns:a16="http://schemas.microsoft.com/office/drawing/2014/main" val="20000"/>
                    </a:ext>
                  </a:extLst>
                </a:gridCol>
                <a:gridCol w="287009">
                  <a:extLst>
                    <a:ext uri="{9D8B030D-6E8A-4147-A177-3AD203B41FA5}">
                      <a16:colId xmlns:a16="http://schemas.microsoft.com/office/drawing/2014/main" val="20001"/>
                    </a:ext>
                  </a:extLst>
                </a:gridCol>
              </a:tblGrid>
              <a:tr h="205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社員の一意性（契約形態変更前後）平均</a:t>
                      </a:r>
                      <a:endParaRPr lang="ja-JP" altLang="en-US" sz="1000" dirty="0">
                        <a:solidFill>
                          <a:srgbClr val="000000"/>
                        </a:solidFill>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kumimoji="1" lang="ja-JP" altLang="en-US" sz="7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1822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rgbClr val="000000"/>
                          </a:solidFill>
                          <a:latin typeface="Meiryo UI" panose="020B0604030504040204" pitchFamily="50" charset="-128"/>
                          <a:ea typeface="Meiryo UI" panose="020B0604030504040204" pitchFamily="50" charset="-128"/>
                        </a:rPr>
                        <a:t>研修時間の有効性</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kumimoji="1" lang="ja-JP" altLang="en-US" sz="7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1822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研修分類の完全性（登録漏れ防止）</a:t>
                      </a:r>
                      <a:endParaRPr lang="en-US" altLang="ja-JP" sz="10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kumimoji="1" lang="ja-JP" altLang="en-US" sz="7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1822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入社年次の妥当性</a:t>
                      </a:r>
                      <a:endParaRPr lang="en-US" altLang="ja-JP" sz="10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endParaRPr kumimoji="1" lang="ja-JP" altLang="en-US" sz="7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cxnSp>
        <p:nvCxnSpPr>
          <p:cNvPr id="105" name="直線コネクタ 104">
            <a:extLst>
              <a:ext uri="{FF2B5EF4-FFF2-40B4-BE49-F238E27FC236}">
                <a16:creationId xmlns:a16="http://schemas.microsoft.com/office/drawing/2014/main" id="{2BE02D5F-F63A-1E5D-8653-6DBCFE229B18}"/>
              </a:ext>
            </a:extLst>
          </p:cNvPr>
          <p:cNvCxnSpPr/>
          <p:nvPr/>
        </p:nvCxnSpPr>
        <p:spPr>
          <a:xfrm>
            <a:off x="8863712" y="6115916"/>
            <a:ext cx="239915" cy="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106" name="直線コネクタ 105">
            <a:extLst>
              <a:ext uri="{FF2B5EF4-FFF2-40B4-BE49-F238E27FC236}">
                <a16:creationId xmlns:a16="http://schemas.microsoft.com/office/drawing/2014/main" id="{8C865C12-1A72-3C14-341C-C03281937754}"/>
              </a:ext>
            </a:extLst>
          </p:cNvPr>
          <p:cNvCxnSpPr/>
          <p:nvPr/>
        </p:nvCxnSpPr>
        <p:spPr>
          <a:xfrm>
            <a:off x="8863712" y="5635999"/>
            <a:ext cx="239915" cy="0"/>
          </a:xfrm>
          <a:prstGeom prst="line">
            <a:avLst/>
          </a:prstGeom>
          <a:ln>
            <a:solidFill>
              <a:schemeClr val="accent2"/>
            </a:solidFill>
          </a:ln>
        </p:spPr>
        <p:style>
          <a:lnRef idx="1">
            <a:schemeClr val="dk1"/>
          </a:lnRef>
          <a:fillRef idx="0">
            <a:schemeClr val="dk1"/>
          </a:fillRef>
          <a:effectRef idx="0">
            <a:schemeClr val="dk1"/>
          </a:effectRef>
          <a:fontRef idx="minor">
            <a:schemeClr val="tx1"/>
          </a:fontRef>
        </p:style>
      </p:cxnSp>
      <p:cxnSp>
        <p:nvCxnSpPr>
          <p:cNvPr id="107" name="直線コネクタ 106">
            <a:extLst>
              <a:ext uri="{FF2B5EF4-FFF2-40B4-BE49-F238E27FC236}">
                <a16:creationId xmlns:a16="http://schemas.microsoft.com/office/drawing/2014/main" id="{0AD8D30C-F4B0-6612-474F-B91B2610AB73}"/>
              </a:ext>
            </a:extLst>
          </p:cNvPr>
          <p:cNvCxnSpPr/>
          <p:nvPr/>
        </p:nvCxnSpPr>
        <p:spPr>
          <a:xfrm>
            <a:off x="8863712" y="5876515"/>
            <a:ext cx="239915"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cxnSp>
        <p:nvCxnSpPr>
          <p:cNvPr id="108" name="直線コネクタ 107">
            <a:extLst>
              <a:ext uri="{FF2B5EF4-FFF2-40B4-BE49-F238E27FC236}">
                <a16:creationId xmlns:a16="http://schemas.microsoft.com/office/drawing/2014/main" id="{21531C9A-93A2-1333-5454-BD20E497F9B7}"/>
              </a:ext>
            </a:extLst>
          </p:cNvPr>
          <p:cNvCxnSpPr/>
          <p:nvPr/>
        </p:nvCxnSpPr>
        <p:spPr>
          <a:xfrm>
            <a:off x="8863712" y="5399223"/>
            <a:ext cx="239915" cy="0"/>
          </a:xfrm>
          <a:prstGeom prst="line">
            <a:avLst/>
          </a:prstGeom>
          <a:ln>
            <a:solidFill>
              <a:srgbClr val="00B0F0"/>
            </a:solidFill>
          </a:ln>
        </p:spPr>
        <p:style>
          <a:lnRef idx="1">
            <a:schemeClr val="dk1"/>
          </a:lnRef>
          <a:fillRef idx="0">
            <a:schemeClr val="dk1"/>
          </a:fillRef>
          <a:effectRef idx="0">
            <a:schemeClr val="dk1"/>
          </a:effectRef>
          <a:fontRef idx="minor">
            <a:schemeClr val="tx1"/>
          </a:fontRef>
        </p:style>
      </p:cxnSp>
      <p:grpSp>
        <p:nvGrpSpPr>
          <p:cNvPr id="109" name="グループ化 108">
            <a:extLst>
              <a:ext uri="{FF2B5EF4-FFF2-40B4-BE49-F238E27FC236}">
                <a16:creationId xmlns:a16="http://schemas.microsoft.com/office/drawing/2014/main" id="{7FAE9D07-0979-E924-4826-5E23701C55CE}"/>
              </a:ext>
            </a:extLst>
          </p:cNvPr>
          <p:cNvGrpSpPr/>
          <p:nvPr/>
        </p:nvGrpSpPr>
        <p:grpSpPr>
          <a:xfrm>
            <a:off x="9340288" y="5252446"/>
            <a:ext cx="2518561" cy="1010755"/>
            <a:chOff x="9082772" y="4585335"/>
            <a:chExt cx="3404136" cy="835334"/>
          </a:xfrm>
        </p:grpSpPr>
        <p:sp>
          <p:nvSpPr>
            <p:cNvPr id="110" name="正方形/長方形 109">
              <a:extLst>
                <a:ext uri="{FF2B5EF4-FFF2-40B4-BE49-F238E27FC236}">
                  <a16:creationId xmlns:a16="http://schemas.microsoft.com/office/drawing/2014/main" id="{F152F4EC-EE0A-6A25-66FB-8DB48F4E3164}"/>
                </a:ext>
              </a:extLst>
            </p:cNvPr>
            <p:cNvSpPr/>
            <p:nvPr/>
          </p:nvSpPr>
          <p:spPr>
            <a:xfrm>
              <a:off x="9082772" y="4585335"/>
              <a:ext cx="3404136" cy="835334"/>
            </a:xfrm>
            <a:prstGeom prst="rect">
              <a:avLst/>
            </a:prstGeom>
            <a:solidFill>
              <a:schemeClr val="bg1"/>
            </a:solidFill>
            <a:ln w="28575">
              <a:solidFill>
                <a:schemeClr val="bg1">
                  <a:lumMod val="75000"/>
                </a:schemeClr>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1" name="テキスト ボックス 110">
              <a:extLst>
                <a:ext uri="{FF2B5EF4-FFF2-40B4-BE49-F238E27FC236}">
                  <a16:creationId xmlns:a16="http://schemas.microsoft.com/office/drawing/2014/main" id="{FC85AD2E-568D-B76E-2684-ED03A4AC294D}"/>
                </a:ext>
              </a:extLst>
            </p:cNvPr>
            <p:cNvSpPr txBox="1"/>
            <p:nvPr/>
          </p:nvSpPr>
          <p:spPr>
            <a:xfrm>
              <a:off x="9537414" y="5200517"/>
              <a:ext cx="669331" cy="203488"/>
            </a:xfrm>
            <a:prstGeom prst="rect">
              <a:avLst/>
            </a:prstGeom>
            <a:noFill/>
          </p:spPr>
          <p:txBody>
            <a:bodyPr wrap="square" rtlCol="0">
              <a:spAutoFit/>
            </a:bodyPr>
            <a:lstStyle/>
            <a:p>
              <a:r>
                <a:rPr kumimoji="1" lang="en-US" altLang="ja-JP" sz="1000" dirty="0"/>
                <a:t>9</a:t>
              </a:r>
              <a:r>
                <a:rPr lang="en-US" altLang="ja-JP" sz="1000" dirty="0"/>
                <a:t>/</a:t>
              </a:r>
              <a:r>
                <a:rPr kumimoji="1" lang="en-US" altLang="ja-JP" sz="1000" dirty="0"/>
                <a:t>1</a:t>
              </a:r>
              <a:endParaRPr kumimoji="1" lang="ja-JP" altLang="en-US" sz="1000" dirty="0"/>
            </a:p>
          </p:txBody>
        </p:sp>
        <p:sp>
          <p:nvSpPr>
            <p:cNvPr id="112" name="テキスト ボックス 111">
              <a:extLst>
                <a:ext uri="{FF2B5EF4-FFF2-40B4-BE49-F238E27FC236}">
                  <a16:creationId xmlns:a16="http://schemas.microsoft.com/office/drawing/2014/main" id="{4A057AA1-1F37-B8F7-7AA2-4512B1BDB629}"/>
                </a:ext>
              </a:extLst>
            </p:cNvPr>
            <p:cNvSpPr txBox="1"/>
            <p:nvPr/>
          </p:nvSpPr>
          <p:spPr>
            <a:xfrm>
              <a:off x="10531953" y="5195081"/>
              <a:ext cx="669331" cy="203488"/>
            </a:xfrm>
            <a:prstGeom prst="rect">
              <a:avLst/>
            </a:prstGeom>
            <a:noFill/>
          </p:spPr>
          <p:txBody>
            <a:bodyPr wrap="square" rtlCol="0">
              <a:spAutoFit/>
            </a:bodyPr>
            <a:lstStyle/>
            <a:p>
              <a:r>
                <a:rPr kumimoji="1" lang="en-US" altLang="ja-JP" sz="1000" dirty="0"/>
                <a:t>10</a:t>
              </a:r>
              <a:r>
                <a:rPr lang="en-US" altLang="ja-JP" sz="1000" dirty="0"/>
                <a:t>/</a:t>
              </a:r>
              <a:r>
                <a:rPr kumimoji="1" lang="en-US" altLang="ja-JP" sz="1000" dirty="0"/>
                <a:t>1</a:t>
              </a:r>
              <a:endParaRPr kumimoji="1" lang="ja-JP" altLang="en-US" sz="1000" dirty="0"/>
            </a:p>
          </p:txBody>
        </p:sp>
        <p:sp>
          <p:nvSpPr>
            <p:cNvPr id="113" name="テキスト ボックス 112">
              <a:extLst>
                <a:ext uri="{FF2B5EF4-FFF2-40B4-BE49-F238E27FC236}">
                  <a16:creationId xmlns:a16="http://schemas.microsoft.com/office/drawing/2014/main" id="{E1BD6946-F2D7-21C7-4978-B0AED7161B4F}"/>
                </a:ext>
              </a:extLst>
            </p:cNvPr>
            <p:cNvSpPr txBox="1"/>
            <p:nvPr/>
          </p:nvSpPr>
          <p:spPr>
            <a:xfrm>
              <a:off x="11741205" y="5195081"/>
              <a:ext cx="736266" cy="203488"/>
            </a:xfrm>
            <a:prstGeom prst="rect">
              <a:avLst/>
            </a:prstGeom>
            <a:noFill/>
          </p:spPr>
          <p:txBody>
            <a:bodyPr wrap="square" rtlCol="0">
              <a:spAutoFit/>
            </a:bodyPr>
            <a:lstStyle/>
            <a:p>
              <a:r>
                <a:rPr kumimoji="1" lang="en-US" altLang="ja-JP" sz="1000" dirty="0"/>
                <a:t>11</a:t>
              </a:r>
              <a:r>
                <a:rPr lang="en-US" altLang="ja-JP" sz="1000" dirty="0"/>
                <a:t>/</a:t>
              </a:r>
              <a:r>
                <a:rPr kumimoji="1" lang="en-US" altLang="ja-JP" sz="1000" dirty="0"/>
                <a:t>1</a:t>
              </a:r>
              <a:endParaRPr kumimoji="1" lang="ja-JP" altLang="en-US" sz="1000" dirty="0"/>
            </a:p>
          </p:txBody>
        </p:sp>
        <p:cxnSp>
          <p:nvCxnSpPr>
            <p:cNvPr id="114" name="直線コネクタ 113">
              <a:extLst>
                <a:ext uri="{FF2B5EF4-FFF2-40B4-BE49-F238E27FC236}">
                  <a16:creationId xmlns:a16="http://schemas.microsoft.com/office/drawing/2014/main" id="{F2BEF9BC-1CD3-B824-B53B-30377092696E}"/>
                </a:ext>
              </a:extLst>
            </p:cNvPr>
            <p:cNvCxnSpPr>
              <a:stCxn id="124" idx="6"/>
              <a:endCxn id="127" idx="2"/>
            </p:cNvCxnSpPr>
            <p:nvPr/>
          </p:nvCxnSpPr>
          <p:spPr>
            <a:xfrm>
              <a:off x="10898736" y="4671660"/>
              <a:ext cx="1244892" cy="0"/>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cxnSp>
          <p:nvCxnSpPr>
            <p:cNvPr id="115" name="直線コネクタ 114">
              <a:extLst>
                <a:ext uri="{FF2B5EF4-FFF2-40B4-BE49-F238E27FC236}">
                  <a16:creationId xmlns:a16="http://schemas.microsoft.com/office/drawing/2014/main" id="{2F3331C1-0D6C-D71D-9C7F-BC1FDA466B40}"/>
                </a:ext>
              </a:extLst>
            </p:cNvPr>
            <p:cNvCxnSpPr>
              <a:stCxn id="118" idx="6"/>
              <a:endCxn id="119" idx="2"/>
            </p:cNvCxnSpPr>
            <p:nvPr/>
          </p:nvCxnSpPr>
          <p:spPr>
            <a:xfrm flipV="1">
              <a:off x="10894302" y="4896478"/>
              <a:ext cx="1249326" cy="39390"/>
            </a:xfrm>
            <a:prstGeom prst="line">
              <a:avLst/>
            </a:prstGeom>
            <a:ln>
              <a:solidFill>
                <a:schemeClr val="accent2"/>
              </a:solidFill>
            </a:ln>
          </p:spPr>
          <p:style>
            <a:lnRef idx="1">
              <a:schemeClr val="dk1"/>
            </a:lnRef>
            <a:fillRef idx="0">
              <a:schemeClr val="dk1"/>
            </a:fillRef>
            <a:effectRef idx="0">
              <a:schemeClr val="dk1"/>
            </a:effectRef>
            <a:fontRef idx="minor">
              <a:schemeClr val="tx1"/>
            </a:fontRef>
          </p:style>
        </p:cxnSp>
        <p:cxnSp>
          <p:nvCxnSpPr>
            <p:cNvPr id="116" name="直線コネクタ 115">
              <a:extLst>
                <a:ext uri="{FF2B5EF4-FFF2-40B4-BE49-F238E27FC236}">
                  <a16:creationId xmlns:a16="http://schemas.microsoft.com/office/drawing/2014/main" id="{74023C12-50E7-A7A5-4957-D094F733DB04}"/>
                </a:ext>
              </a:extLst>
            </p:cNvPr>
            <p:cNvCxnSpPr>
              <a:cxnSpLocks/>
              <a:stCxn id="128" idx="6"/>
            </p:cNvCxnSpPr>
            <p:nvPr/>
          </p:nvCxnSpPr>
          <p:spPr>
            <a:xfrm flipV="1">
              <a:off x="10894301" y="4938038"/>
              <a:ext cx="1249326" cy="127115"/>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cxnSp>
          <p:nvCxnSpPr>
            <p:cNvPr id="117" name="直線コネクタ 116">
              <a:extLst>
                <a:ext uri="{FF2B5EF4-FFF2-40B4-BE49-F238E27FC236}">
                  <a16:creationId xmlns:a16="http://schemas.microsoft.com/office/drawing/2014/main" id="{5486A31B-FD53-A8C3-AF96-78164156F058}"/>
                </a:ext>
              </a:extLst>
            </p:cNvPr>
            <p:cNvCxnSpPr>
              <a:cxnSpLocks/>
              <a:stCxn id="133" idx="6"/>
              <a:endCxn id="132" idx="2"/>
            </p:cNvCxnSpPr>
            <p:nvPr/>
          </p:nvCxnSpPr>
          <p:spPr>
            <a:xfrm flipV="1">
              <a:off x="9809980" y="4682088"/>
              <a:ext cx="1023249" cy="65480"/>
            </a:xfrm>
            <a:prstGeom prst="line">
              <a:avLst/>
            </a:prstGeom>
            <a:ln>
              <a:solidFill>
                <a:srgbClr val="00B0F0"/>
              </a:solidFill>
            </a:ln>
          </p:spPr>
          <p:style>
            <a:lnRef idx="1">
              <a:schemeClr val="dk1"/>
            </a:lnRef>
            <a:fillRef idx="0">
              <a:schemeClr val="dk1"/>
            </a:fillRef>
            <a:effectRef idx="0">
              <a:schemeClr val="dk1"/>
            </a:effectRef>
            <a:fontRef idx="minor">
              <a:schemeClr val="tx1"/>
            </a:fontRef>
          </p:style>
        </p:cxnSp>
        <p:sp>
          <p:nvSpPr>
            <p:cNvPr id="118" name="円/楕円 62">
              <a:extLst>
                <a:ext uri="{FF2B5EF4-FFF2-40B4-BE49-F238E27FC236}">
                  <a16:creationId xmlns:a16="http://schemas.microsoft.com/office/drawing/2014/main" id="{30258A68-BC97-E4EA-064A-85FD6DB787F1}"/>
                </a:ext>
              </a:extLst>
            </p:cNvPr>
            <p:cNvSpPr/>
            <p:nvPr/>
          </p:nvSpPr>
          <p:spPr>
            <a:xfrm>
              <a:off x="10833229" y="4908316"/>
              <a:ext cx="61073" cy="55103"/>
            </a:xfrm>
            <a:prstGeom prst="ellipse">
              <a:avLst/>
            </a:prstGeom>
            <a:solidFill>
              <a:schemeClr val="bg1"/>
            </a:solidFill>
            <a:ln>
              <a:solidFill>
                <a:schemeClr val="accent2"/>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9" name="円/楕円 65">
              <a:extLst>
                <a:ext uri="{FF2B5EF4-FFF2-40B4-BE49-F238E27FC236}">
                  <a16:creationId xmlns:a16="http://schemas.microsoft.com/office/drawing/2014/main" id="{7AC5819F-A443-8CF6-614C-4358B5BA3C80}"/>
                </a:ext>
              </a:extLst>
            </p:cNvPr>
            <p:cNvSpPr/>
            <p:nvPr/>
          </p:nvSpPr>
          <p:spPr>
            <a:xfrm>
              <a:off x="12143628" y="4868926"/>
              <a:ext cx="61073" cy="55103"/>
            </a:xfrm>
            <a:prstGeom prst="ellipse">
              <a:avLst/>
            </a:prstGeom>
            <a:solidFill>
              <a:schemeClr val="bg1"/>
            </a:solidFill>
            <a:ln>
              <a:solidFill>
                <a:schemeClr val="accent2"/>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0" name="円/楕円 69">
              <a:extLst>
                <a:ext uri="{FF2B5EF4-FFF2-40B4-BE49-F238E27FC236}">
                  <a16:creationId xmlns:a16="http://schemas.microsoft.com/office/drawing/2014/main" id="{65C2B82A-0E6A-2F4B-5B26-FD9A89655B58}"/>
                </a:ext>
              </a:extLst>
            </p:cNvPr>
            <p:cNvSpPr/>
            <p:nvPr/>
          </p:nvSpPr>
          <p:spPr>
            <a:xfrm>
              <a:off x="9763534" y="4833980"/>
              <a:ext cx="61073" cy="55103"/>
            </a:xfrm>
            <a:prstGeom prst="ellipse">
              <a:avLst/>
            </a:prstGeom>
            <a:solidFill>
              <a:schemeClr val="bg1"/>
            </a:solidFill>
            <a:ln>
              <a:solidFill>
                <a:schemeClr val="accent2"/>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21" name="直線コネクタ 120">
              <a:extLst>
                <a:ext uri="{FF2B5EF4-FFF2-40B4-BE49-F238E27FC236}">
                  <a16:creationId xmlns:a16="http://schemas.microsoft.com/office/drawing/2014/main" id="{74FA0266-3A67-347E-2A54-05204E7B1E3F}"/>
                </a:ext>
              </a:extLst>
            </p:cNvPr>
            <p:cNvCxnSpPr>
              <a:stCxn id="120" idx="6"/>
              <a:endCxn id="118" idx="2"/>
            </p:cNvCxnSpPr>
            <p:nvPr/>
          </p:nvCxnSpPr>
          <p:spPr>
            <a:xfrm>
              <a:off x="9824607" y="4861532"/>
              <a:ext cx="1008622" cy="74336"/>
            </a:xfrm>
            <a:prstGeom prst="line">
              <a:avLst/>
            </a:prstGeom>
            <a:ln>
              <a:solidFill>
                <a:schemeClr val="accent2"/>
              </a:solidFill>
            </a:ln>
          </p:spPr>
          <p:style>
            <a:lnRef idx="1">
              <a:schemeClr val="dk1"/>
            </a:lnRef>
            <a:fillRef idx="0">
              <a:schemeClr val="dk1"/>
            </a:fillRef>
            <a:effectRef idx="0">
              <a:schemeClr val="dk1"/>
            </a:effectRef>
            <a:fontRef idx="minor">
              <a:schemeClr val="tx1"/>
            </a:fontRef>
          </p:style>
        </p:cxnSp>
        <p:sp>
          <p:nvSpPr>
            <p:cNvPr id="124" name="円/楕円 74">
              <a:extLst>
                <a:ext uri="{FF2B5EF4-FFF2-40B4-BE49-F238E27FC236}">
                  <a16:creationId xmlns:a16="http://schemas.microsoft.com/office/drawing/2014/main" id="{13DC9974-CEAD-F360-F92F-5F8FE3CC2DA6}"/>
                </a:ext>
              </a:extLst>
            </p:cNvPr>
            <p:cNvSpPr/>
            <p:nvPr/>
          </p:nvSpPr>
          <p:spPr>
            <a:xfrm>
              <a:off x="10837663" y="4644108"/>
              <a:ext cx="61073" cy="55103"/>
            </a:xfrm>
            <a:prstGeom prst="ellipse">
              <a:avLst/>
            </a:prstGeom>
            <a:solidFill>
              <a:schemeClr val="bg1"/>
            </a:solidFill>
            <a:ln>
              <a:solidFill>
                <a:schemeClr val="accent1"/>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5" name="円/楕円 75">
              <a:extLst>
                <a:ext uri="{FF2B5EF4-FFF2-40B4-BE49-F238E27FC236}">
                  <a16:creationId xmlns:a16="http://schemas.microsoft.com/office/drawing/2014/main" id="{9C238CE8-4355-95F1-FCF3-C8DEEF42E45C}"/>
                </a:ext>
              </a:extLst>
            </p:cNvPr>
            <p:cNvSpPr/>
            <p:nvPr/>
          </p:nvSpPr>
          <p:spPr>
            <a:xfrm>
              <a:off x="9748907" y="4674751"/>
              <a:ext cx="61073" cy="55103"/>
            </a:xfrm>
            <a:prstGeom prst="ellipse">
              <a:avLst/>
            </a:prstGeom>
            <a:solidFill>
              <a:schemeClr val="bg1"/>
            </a:solidFill>
            <a:ln>
              <a:solidFill>
                <a:schemeClr val="accent1"/>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26" name="直線コネクタ 125">
              <a:extLst>
                <a:ext uri="{FF2B5EF4-FFF2-40B4-BE49-F238E27FC236}">
                  <a16:creationId xmlns:a16="http://schemas.microsoft.com/office/drawing/2014/main" id="{4D522954-1937-602D-90E7-0D5A78E46C3F}"/>
                </a:ext>
              </a:extLst>
            </p:cNvPr>
            <p:cNvCxnSpPr>
              <a:stCxn id="125" idx="6"/>
              <a:endCxn id="124" idx="2"/>
            </p:cNvCxnSpPr>
            <p:nvPr/>
          </p:nvCxnSpPr>
          <p:spPr>
            <a:xfrm flipV="1">
              <a:off x="9809980" y="4671660"/>
              <a:ext cx="1027683" cy="30643"/>
            </a:xfrm>
            <a:prstGeom prst="line">
              <a:avLst/>
            </a:prstGeom>
            <a:ln>
              <a:solidFill>
                <a:schemeClr val="tx2"/>
              </a:solidFill>
            </a:ln>
          </p:spPr>
          <p:style>
            <a:lnRef idx="1">
              <a:schemeClr val="dk1"/>
            </a:lnRef>
            <a:fillRef idx="0">
              <a:schemeClr val="dk1"/>
            </a:fillRef>
            <a:effectRef idx="0">
              <a:schemeClr val="dk1"/>
            </a:effectRef>
            <a:fontRef idx="minor">
              <a:schemeClr val="tx1"/>
            </a:fontRef>
          </p:style>
        </p:cxnSp>
        <p:sp>
          <p:nvSpPr>
            <p:cNvPr id="127" name="円/楕円 81">
              <a:extLst>
                <a:ext uri="{FF2B5EF4-FFF2-40B4-BE49-F238E27FC236}">
                  <a16:creationId xmlns:a16="http://schemas.microsoft.com/office/drawing/2014/main" id="{42956E50-5782-367E-01E3-EB947A51C509}"/>
                </a:ext>
              </a:extLst>
            </p:cNvPr>
            <p:cNvSpPr/>
            <p:nvPr/>
          </p:nvSpPr>
          <p:spPr>
            <a:xfrm>
              <a:off x="12143628" y="4644108"/>
              <a:ext cx="61073" cy="55103"/>
            </a:xfrm>
            <a:prstGeom prst="ellipse">
              <a:avLst/>
            </a:prstGeom>
            <a:solidFill>
              <a:schemeClr val="bg1"/>
            </a:solidFill>
            <a:ln>
              <a:solidFill>
                <a:schemeClr val="accent1"/>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8" name="円/楕円 84">
              <a:extLst>
                <a:ext uri="{FF2B5EF4-FFF2-40B4-BE49-F238E27FC236}">
                  <a16:creationId xmlns:a16="http://schemas.microsoft.com/office/drawing/2014/main" id="{0D0BB80C-0B1B-898A-F3C9-3F31A2A055A9}"/>
                </a:ext>
              </a:extLst>
            </p:cNvPr>
            <p:cNvSpPr/>
            <p:nvPr/>
          </p:nvSpPr>
          <p:spPr>
            <a:xfrm>
              <a:off x="10833228" y="5037601"/>
              <a:ext cx="61073" cy="55103"/>
            </a:xfrm>
            <a:prstGeom prst="ellipse">
              <a:avLst/>
            </a:prstGeom>
            <a:solidFill>
              <a:schemeClr val="bg1"/>
            </a:solidFill>
            <a:ln>
              <a:solidFill>
                <a:schemeClr val="accent3"/>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9" name="円/楕円 85">
              <a:extLst>
                <a:ext uri="{FF2B5EF4-FFF2-40B4-BE49-F238E27FC236}">
                  <a16:creationId xmlns:a16="http://schemas.microsoft.com/office/drawing/2014/main" id="{74764E08-C1C3-329A-C4C2-7D6DA4988655}"/>
                </a:ext>
              </a:extLst>
            </p:cNvPr>
            <p:cNvSpPr/>
            <p:nvPr/>
          </p:nvSpPr>
          <p:spPr>
            <a:xfrm>
              <a:off x="9767968" y="5117860"/>
              <a:ext cx="61073" cy="55103"/>
            </a:xfrm>
            <a:prstGeom prst="ellipse">
              <a:avLst/>
            </a:prstGeom>
            <a:solidFill>
              <a:schemeClr val="bg1"/>
            </a:solidFill>
            <a:ln>
              <a:solidFill>
                <a:schemeClr val="accent3"/>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30" name="直線コネクタ 129">
              <a:extLst>
                <a:ext uri="{FF2B5EF4-FFF2-40B4-BE49-F238E27FC236}">
                  <a16:creationId xmlns:a16="http://schemas.microsoft.com/office/drawing/2014/main" id="{AB7A38BE-8F13-9EDE-FD8E-CE7D30522C5C}"/>
                </a:ext>
              </a:extLst>
            </p:cNvPr>
            <p:cNvCxnSpPr>
              <a:stCxn id="129" idx="6"/>
              <a:endCxn id="128" idx="2"/>
            </p:cNvCxnSpPr>
            <p:nvPr/>
          </p:nvCxnSpPr>
          <p:spPr>
            <a:xfrm flipV="1">
              <a:off x="9829041" y="5065153"/>
              <a:ext cx="1004187" cy="80259"/>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
          <p:nvSpPr>
            <p:cNvPr id="131" name="円/楕円 93">
              <a:extLst>
                <a:ext uri="{FF2B5EF4-FFF2-40B4-BE49-F238E27FC236}">
                  <a16:creationId xmlns:a16="http://schemas.microsoft.com/office/drawing/2014/main" id="{B6603065-6423-311C-28D7-82364AED5A83}"/>
                </a:ext>
              </a:extLst>
            </p:cNvPr>
            <p:cNvSpPr/>
            <p:nvPr/>
          </p:nvSpPr>
          <p:spPr>
            <a:xfrm>
              <a:off x="12143628" y="4648462"/>
              <a:ext cx="61073" cy="55103"/>
            </a:xfrm>
            <a:prstGeom prst="ellipse">
              <a:avLst/>
            </a:prstGeom>
            <a:solidFill>
              <a:schemeClr val="bg1"/>
            </a:solidFill>
            <a:ln>
              <a:solidFill>
                <a:srgbClr val="00B0F0"/>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2" name="円/楕円 94">
              <a:extLst>
                <a:ext uri="{FF2B5EF4-FFF2-40B4-BE49-F238E27FC236}">
                  <a16:creationId xmlns:a16="http://schemas.microsoft.com/office/drawing/2014/main" id="{16681ECA-6166-D4BC-CF78-427E84D7ED6F}"/>
                </a:ext>
              </a:extLst>
            </p:cNvPr>
            <p:cNvSpPr/>
            <p:nvPr/>
          </p:nvSpPr>
          <p:spPr>
            <a:xfrm>
              <a:off x="10833229" y="4654536"/>
              <a:ext cx="61073" cy="55103"/>
            </a:xfrm>
            <a:prstGeom prst="ellipse">
              <a:avLst/>
            </a:prstGeom>
            <a:solidFill>
              <a:schemeClr val="bg1"/>
            </a:solidFill>
            <a:ln>
              <a:solidFill>
                <a:srgbClr val="00B0F0"/>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3" name="円/楕円 95">
              <a:extLst>
                <a:ext uri="{FF2B5EF4-FFF2-40B4-BE49-F238E27FC236}">
                  <a16:creationId xmlns:a16="http://schemas.microsoft.com/office/drawing/2014/main" id="{A145E67A-1D3E-4EE9-246B-A36A56255476}"/>
                </a:ext>
              </a:extLst>
            </p:cNvPr>
            <p:cNvSpPr/>
            <p:nvPr/>
          </p:nvSpPr>
          <p:spPr>
            <a:xfrm>
              <a:off x="9748907" y="4720016"/>
              <a:ext cx="61073" cy="55103"/>
            </a:xfrm>
            <a:prstGeom prst="ellipse">
              <a:avLst/>
            </a:prstGeom>
            <a:solidFill>
              <a:schemeClr val="bg1"/>
            </a:solidFill>
            <a:ln>
              <a:solidFill>
                <a:srgbClr val="00B0F0"/>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34" name="直線コネクタ 133">
              <a:extLst>
                <a:ext uri="{FF2B5EF4-FFF2-40B4-BE49-F238E27FC236}">
                  <a16:creationId xmlns:a16="http://schemas.microsoft.com/office/drawing/2014/main" id="{7C456049-F1D2-B578-61C4-6044D5334C8B}"/>
                </a:ext>
              </a:extLst>
            </p:cNvPr>
            <p:cNvCxnSpPr>
              <a:stCxn id="132" idx="6"/>
              <a:endCxn id="131" idx="2"/>
            </p:cNvCxnSpPr>
            <p:nvPr/>
          </p:nvCxnSpPr>
          <p:spPr>
            <a:xfrm flipV="1">
              <a:off x="10894302" y="4676014"/>
              <a:ext cx="1249326" cy="6074"/>
            </a:xfrm>
            <a:prstGeom prst="line">
              <a:avLst/>
            </a:prstGeom>
            <a:ln>
              <a:solidFill>
                <a:srgbClr val="00B0F0"/>
              </a:solidFill>
            </a:ln>
          </p:spPr>
          <p:style>
            <a:lnRef idx="1">
              <a:schemeClr val="dk1"/>
            </a:lnRef>
            <a:fillRef idx="0">
              <a:schemeClr val="dk1"/>
            </a:fillRef>
            <a:effectRef idx="0">
              <a:schemeClr val="dk1"/>
            </a:effectRef>
            <a:fontRef idx="minor">
              <a:schemeClr val="tx1"/>
            </a:fontRef>
          </p:style>
        </p:cxnSp>
        <p:sp>
          <p:nvSpPr>
            <p:cNvPr id="135" name="円/楕円 65">
              <a:extLst>
                <a:ext uri="{FF2B5EF4-FFF2-40B4-BE49-F238E27FC236}">
                  <a16:creationId xmlns:a16="http://schemas.microsoft.com/office/drawing/2014/main" id="{E6A1B585-06E3-1EC0-1995-92BEA4F6F02D}"/>
                </a:ext>
              </a:extLst>
            </p:cNvPr>
            <p:cNvSpPr/>
            <p:nvPr/>
          </p:nvSpPr>
          <p:spPr>
            <a:xfrm>
              <a:off x="12143628" y="4913732"/>
              <a:ext cx="61073" cy="55103"/>
            </a:xfrm>
            <a:prstGeom prst="ellipse">
              <a:avLst/>
            </a:prstGeom>
            <a:ln>
              <a:solidFill>
                <a:schemeClr val="accent3"/>
              </a:solidFill>
            </a:ln>
          </p:spPr>
          <p:style>
            <a:lnRef idx="1">
              <a:schemeClr val="dk1"/>
            </a:lnRef>
            <a:fillRef idx="0">
              <a:schemeClr val="dk1"/>
            </a:fillRef>
            <a:effectRef idx="0">
              <a:schemeClr val="dk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36" name="テキスト ボックス 135">
            <a:extLst>
              <a:ext uri="{FF2B5EF4-FFF2-40B4-BE49-F238E27FC236}">
                <a16:creationId xmlns:a16="http://schemas.microsoft.com/office/drawing/2014/main" id="{12E25200-1664-90D0-D57F-6C52C855211D}"/>
              </a:ext>
            </a:extLst>
          </p:cNvPr>
          <p:cNvSpPr txBox="1"/>
          <p:nvPr/>
        </p:nvSpPr>
        <p:spPr>
          <a:xfrm>
            <a:off x="266240" y="1972298"/>
            <a:ext cx="1705295" cy="5025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rPr>
              <a:t>対象テーブル別の</a:t>
            </a:r>
            <a:br>
              <a:rPr lang="en-US" altLang="ja-JP" sz="1400">
                <a:solidFill>
                  <a:schemeClr val="bg1"/>
                </a:solidFill>
                <a:latin typeface="Meiryo UI" panose="020B0604030504040204" pitchFamily="50" charset="-128"/>
                <a:ea typeface="Meiryo UI" panose="020B0604030504040204" pitchFamily="50" charset="-128"/>
              </a:rPr>
            </a:br>
            <a:r>
              <a:rPr lang="ja-JP" altLang="en-US" sz="1400">
                <a:solidFill>
                  <a:schemeClr val="bg1"/>
                </a:solidFill>
                <a:latin typeface="Meiryo UI" panose="020B0604030504040204" pitchFamily="50" charset="-128"/>
                <a:ea typeface="Meiryo UI" panose="020B0604030504040204" pitchFamily="50" charset="-128"/>
              </a:rPr>
              <a:t>モニタリング</a:t>
            </a:r>
            <a:r>
              <a:rPr lang="ja-JP" altLang="en-US" sz="1400" dirty="0">
                <a:solidFill>
                  <a:schemeClr val="bg1"/>
                </a:solidFill>
                <a:latin typeface="Meiryo UI" panose="020B0604030504040204" pitchFamily="50" charset="-128"/>
                <a:ea typeface="Meiryo UI" panose="020B0604030504040204" pitchFamily="50" charset="-128"/>
              </a:rPr>
              <a:t>結果</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137" name="テキスト ボックス 136">
            <a:extLst>
              <a:ext uri="{FF2B5EF4-FFF2-40B4-BE49-F238E27FC236}">
                <a16:creationId xmlns:a16="http://schemas.microsoft.com/office/drawing/2014/main" id="{D7845DEF-3C37-2D0E-C686-C7795660361E}"/>
              </a:ext>
            </a:extLst>
          </p:cNvPr>
          <p:cNvSpPr txBox="1"/>
          <p:nvPr/>
        </p:nvSpPr>
        <p:spPr>
          <a:xfrm>
            <a:off x="227826" y="4158619"/>
            <a:ext cx="1705295" cy="50252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lang="ja-JP" altLang="en-US" sz="1400" dirty="0">
                <a:solidFill>
                  <a:schemeClr val="bg1"/>
                </a:solidFill>
                <a:latin typeface="Meiryo UI" panose="020B0604030504040204" pitchFamily="50" charset="-128"/>
                <a:ea typeface="Meiryo UI" panose="020B0604030504040204" pitchFamily="50" charset="-128"/>
              </a:rPr>
              <a:t>品質指標</a:t>
            </a:r>
            <a:r>
              <a:rPr lang="en-US" altLang="ja-JP" sz="1400" dirty="0">
                <a:solidFill>
                  <a:schemeClr val="bg1"/>
                </a:solidFill>
                <a:latin typeface="Meiryo UI" panose="020B0604030504040204" pitchFamily="50" charset="-128"/>
                <a:ea typeface="Meiryo UI" panose="020B0604030504040204" pitchFamily="50" charset="-128"/>
              </a:rPr>
              <a:t>×</a:t>
            </a:r>
            <a:br>
              <a:rPr lang="en-US" altLang="ja-JP" sz="1400" dirty="0">
                <a:solidFill>
                  <a:schemeClr val="bg1"/>
                </a:solidFill>
                <a:latin typeface="Meiryo UI" panose="020B0604030504040204" pitchFamily="50" charset="-128"/>
                <a:ea typeface="Meiryo UI" panose="020B0604030504040204" pitchFamily="50" charset="-128"/>
              </a:rPr>
            </a:br>
            <a:r>
              <a:rPr lang="ja-JP" altLang="en-US" sz="1400" dirty="0">
                <a:solidFill>
                  <a:schemeClr val="bg1"/>
                </a:solidFill>
                <a:latin typeface="Meiryo UI" panose="020B0604030504040204" pitchFamily="50" charset="-128"/>
                <a:ea typeface="Meiryo UI" panose="020B0604030504040204" pitchFamily="50" charset="-128"/>
              </a:rPr>
              <a:t>対象テーブル</a:t>
            </a:r>
            <a:endParaRPr kumimoji="1" lang="ja-JP" altLang="en-US" sz="1400" dirty="0">
              <a:solidFill>
                <a:schemeClr val="bg1"/>
              </a:solidFill>
              <a:latin typeface="Meiryo UI" panose="020B0604030504040204" pitchFamily="50" charset="-128"/>
              <a:ea typeface="Meiryo UI" panose="020B0604030504040204" pitchFamily="50" charset="-128"/>
            </a:endParaRPr>
          </a:p>
        </p:txBody>
      </p:sp>
      <p:sp>
        <p:nvSpPr>
          <p:cNvPr id="138" name="テキスト ボックス 137">
            <a:extLst>
              <a:ext uri="{FF2B5EF4-FFF2-40B4-BE49-F238E27FC236}">
                <a16:creationId xmlns:a16="http://schemas.microsoft.com/office/drawing/2014/main" id="{0D4F42EB-0308-3AE8-7137-64A9AC62985A}"/>
              </a:ext>
            </a:extLst>
          </p:cNvPr>
          <p:cNvSpPr txBox="1"/>
          <p:nvPr/>
        </p:nvSpPr>
        <p:spPr>
          <a:xfrm>
            <a:off x="1907366" y="4162024"/>
            <a:ext cx="4158666" cy="461665"/>
          </a:xfrm>
          <a:prstGeom prst="rect">
            <a:avLst/>
          </a:prstGeom>
          <a:noFill/>
        </p:spPr>
        <p:txBody>
          <a:bodyPr wrap="square" rtlCol="0">
            <a:spAutoFit/>
          </a:bodyPr>
          <a:lstStyle/>
          <a:p>
            <a:r>
              <a:rPr lang="en-US" altLang="ja-JP" sz="1200" dirty="0">
                <a:solidFill>
                  <a:schemeClr val="tx1"/>
                </a:solidFill>
                <a:latin typeface="Meiryo UI" panose="020B0604030504040204" pitchFamily="50" charset="-128"/>
                <a:ea typeface="Meiryo UI" panose="020B0604030504040204" pitchFamily="50" charset="-128"/>
              </a:rPr>
              <a:t>Step3.1</a:t>
            </a:r>
            <a:r>
              <a:rPr lang="ja-JP" altLang="en-US" sz="1200" dirty="0">
                <a:solidFill>
                  <a:schemeClr val="tx1"/>
                </a:solidFill>
                <a:latin typeface="Meiryo UI" panose="020B0604030504040204" pitchFamily="50" charset="-128"/>
                <a:ea typeface="Meiryo UI" panose="020B0604030504040204" pitchFamily="50" charset="-128"/>
              </a:rPr>
              <a:t>で定義したビジネスルールの結果を品質指標ごとにサマリ</a:t>
            </a:r>
            <a:endParaRPr lang="en-US" altLang="ja-JP" sz="1200" dirty="0">
              <a:latin typeface="Meiryo UI" panose="020B0604030504040204" pitchFamily="50" charset="-128"/>
              <a:ea typeface="Meiryo UI" panose="020B0604030504040204" pitchFamily="50" charset="-128"/>
            </a:endParaRPr>
          </a:p>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改善の切り口のための分析例</a:t>
            </a:r>
            <a:endParaRPr kumimoji="1" lang="ja-JP" altLang="en-US" sz="1200" dirty="0">
              <a:latin typeface="Meiryo UI" panose="020B0604030504040204" pitchFamily="50" charset="-128"/>
              <a:ea typeface="Meiryo UI" panose="020B0604030504040204" pitchFamily="50" charset="-128"/>
            </a:endParaRPr>
          </a:p>
        </p:txBody>
      </p:sp>
      <p:sp>
        <p:nvSpPr>
          <p:cNvPr id="139" name="円柱 138">
            <a:extLst>
              <a:ext uri="{FF2B5EF4-FFF2-40B4-BE49-F238E27FC236}">
                <a16:creationId xmlns:a16="http://schemas.microsoft.com/office/drawing/2014/main" id="{8307D14F-E830-970A-7A7B-B1618D00D52C}"/>
              </a:ext>
            </a:extLst>
          </p:cNvPr>
          <p:cNvSpPr/>
          <p:nvPr/>
        </p:nvSpPr>
        <p:spPr>
          <a:xfrm>
            <a:off x="401849" y="5342774"/>
            <a:ext cx="771632" cy="513909"/>
          </a:xfrm>
          <a:prstGeom prst="can">
            <a:avLst/>
          </a:prstGeom>
          <a:solidFill>
            <a:schemeClr val="bg1">
              <a:lumMod val="65000"/>
            </a:schemeClr>
          </a:solidFill>
          <a:ln>
            <a:solidFill>
              <a:schemeClr val="bg1"/>
            </a:solid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bg1"/>
                </a:solidFill>
              </a:rPr>
              <a:t>研修受講</a:t>
            </a:r>
            <a:endParaRPr kumimoji="1" lang="en-US" altLang="ja-JP" sz="1050" dirty="0">
              <a:solidFill>
                <a:schemeClr val="bg1"/>
              </a:solidFill>
            </a:endParaRPr>
          </a:p>
          <a:p>
            <a:pPr algn="ctr"/>
            <a:r>
              <a:rPr kumimoji="1" lang="ja-JP" altLang="en-US" sz="1050" dirty="0">
                <a:solidFill>
                  <a:schemeClr val="bg1"/>
                </a:solidFill>
              </a:rPr>
              <a:t>データ</a:t>
            </a:r>
          </a:p>
        </p:txBody>
      </p:sp>
      <p:graphicFrame>
        <p:nvGraphicFramePr>
          <p:cNvPr id="140" name="表 139">
            <a:extLst>
              <a:ext uri="{FF2B5EF4-FFF2-40B4-BE49-F238E27FC236}">
                <a16:creationId xmlns:a16="http://schemas.microsoft.com/office/drawing/2014/main" id="{898DFF68-A251-391D-B1AA-978A7EE5A8FE}"/>
              </a:ext>
            </a:extLst>
          </p:cNvPr>
          <p:cNvGraphicFramePr>
            <a:graphicFrameLocks noGrp="1"/>
          </p:cNvGraphicFramePr>
          <p:nvPr>
            <p:extLst>
              <p:ext uri="{D42A27DB-BD31-4B8C-83A1-F6EECF244321}">
                <p14:modId xmlns:p14="http://schemas.microsoft.com/office/powerpoint/2010/main" val="2423965218"/>
              </p:ext>
            </p:extLst>
          </p:nvPr>
        </p:nvGraphicFramePr>
        <p:xfrm>
          <a:off x="1173481" y="4708211"/>
          <a:ext cx="4078116" cy="1522340"/>
        </p:xfrm>
        <a:graphic>
          <a:graphicData uri="http://schemas.openxmlformats.org/drawingml/2006/table">
            <a:tbl>
              <a:tblPr firstRow="1">
                <a:tableStyleId>{8EC20E35-A176-4012-BC5E-935CFFF8708E}</a:tableStyleId>
              </a:tblPr>
              <a:tblGrid>
                <a:gridCol w="1485824">
                  <a:extLst>
                    <a:ext uri="{9D8B030D-6E8A-4147-A177-3AD203B41FA5}">
                      <a16:colId xmlns:a16="http://schemas.microsoft.com/office/drawing/2014/main" val="20000"/>
                    </a:ext>
                  </a:extLst>
                </a:gridCol>
                <a:gridCol w="742912">
                  <a:extLst>
                    <a:ext uri="{9D8B030D-6E8A-4147-A177-3AD203B41FA5}">
                      <a16:colId xmlns:a16="http://schemas.microsoft.com/office/drawing/2014/main" val="20002"/>
                    </a:ext>
                  </a:extLst>
                </a:gridCol>
                <a:gridCol w="924690">
                  <a:extLst>
                    <a:ext uri="{9D8B030D-6E8A-4147-A177-3AD203B41FA5}">
                      <a16:colId xmlns:a16="http://schemas.microsoft.com/office/drawing/2014/main" val="20003"/>
                    </a:ext>
                  </a:extLst>
                </a:gridCol>
                <a:gridCol w="924690">
                  <a:extLst>
                    <a:ext uri="{9D8B030D-6E8A-4147-A177-3AD203B41FA5}">
                      <a16:colId xmlns:a16="http://schemas.microsoft.com/office/drawing/2014/main" val="2374355741"/>
                    </a:ext>
                  </a:extLst>
                </a:gridCol>
              </a:tblGrid>
              <a:tr h="234003">
                <a:tc>
                  <a:txBody>
                    <a:bodyPr/>
                    <a:lstStyle/>
                    <a:p>
                      <a:r>
                        <a:rPr kumimoji="1" lang="ja-JP" altLang="en-US" sz="1200" dirty="0">
                          <a:latin typeface="Meiryo UI" panose="020B0604030504040204" pitchFamily="50" charset="-128"/>
                          <a:ea typeface="Meiryo UI" panose="020B0604030504040204" pitchFamily="50" charset="-128"/>
                        </a:rPr>
                        <a:t>品質指標</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65000"/>
                      </a:schemeClr>
                    </a:solidFill>
                  </a:tcPr>
                </a:tc>
                <a:tc>
                  <a:txBody>
                    <a:bodyPr/>
                    <a:lstStyle/>
                    <a:p>
                      <a:r>
                        <a:rPr kumimoji="1" lang="ja-JP" altLang="en-US" sz="1200" dirty="0">
                          <a:latin typeface="Meiryo UI" panose="020B0604030504040204" pitchFamily="50" charset="-128"/>
                          <a:ea typeface="Meiryo UI" panose="020B0604030504040204" pitchFamily="50" charset="-128"/>
                        </a:rPr>
                        <a:t>実績値</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65000"/>
                      </a:schemeClr>
                    </a:solidFill>
                  </a:tcPr>
                </a:tc>
                <a:tc>
                  <a:txBody>
                    <a:bodyPr/>
                    <a:lstStyle/>
                    <a:p>
                      <a:r>
                        <a:rPr kumimoji="1" lang="en-US" altLang="ja-JP" sz="1200" dirty="0">
                          <a:latin typeface="Meiryo UI" panose="020B0604030504040204" pitchFamily="50" charset="-128"/>
                          <a:ea typeface="Meiryo UI" panose="020B0604030504040204" pitchFamily="50" charset="-128"/>
                        </a:rPr>
                        <a:t>0</a:t>
                      </a:r>
                      <a:r>
                        <a:rPr kumimoji="1" lang="ja-JP" altLang="en-US" sz="1200" dirty="0">
                          <a:latin typeface="Meiryo UI" panose="020B0604030504040204" pitchFamily="50" charset="-128"/>
                          <a:ea typeface="Meiryo UI" panose="020B0604030504040204" pitchFamily="50" charset="-128"/>
                        </a:rPr>
                        <a:t>％</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65000"/>
                      </a:schemeClr>
                    </a:solidFill>
                  </a:tcPr>
                </a:tc>
                <a:tc>
                  <a:txBody>
                    <a:bodyPr/>
                    <a:lstStyle/>
                    <a:p>
                      <a:pPr algn="r"/>
                      <a:r>
                        <a:rPr kumimoji="1" lang="en-US" altLang="ja-JP" sz="1200" dirty="0">
                          <a:latin typeface="Meiryo UI" panose="020B0604030504040204" pitchFamily="50" charset="-128"/>
                          <a:ea typeface="Meiryo UI" panose="020B0604030504040204" pitchFamily="50" charset="-128"/>
                        </a:rPr>
                        <a:t>100</a:t>
                      </a:r>
                      <a:r>
                        <a:rPr kumimoji="1" lang="ja-JP" altLang="en-US" sz="1200" dirty="0">
                          <a:latin typeface="Meiryo UI" panose="020B0604030504040204" pitchFamily="50" charset="-128"/>
                          <a:ea typeface="Meiryo UI" panose="020B0604030504040204" pitchFamily="50" charset="-128"/>
                        </a:rPr>
                        <a:t>％</a:t>
                      </a:r>
                    </a:p>
                  </a:txBody>
                  <a:tcP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lumMod val="65000"/>
                      </a:schemeClr>
                    </a:solidFill>
                  </a:tcPr>
                </a:tc>
                <a:extLst>
                  <a:ext uri="{0D108BD9-81ED-4DB2-BD59-A6C34878D82A}">
                    <a16:rowId xmlns:a16="http://schemas.microsoft.com/office/drawing/2014/main" val="10000"/>
                  </a:ext>
                </a:extLst>
              </a:tr>
              <a:tr h="3120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一意性</a:t>
                      </a:r>
                      <a:endParaRPr lang="ja-JP" altLang="en-US" sz="1000" dirty="0">
                        <a:solidFill>
                          <a:srgbClr val="000000"/>
                        </a:solidFill>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98</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gridSpan="2">
                  <a:txBody>
                    <a:bodyPr/>
                    <a:lstStyle/>
                    <a:p>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001"/>
                  </a:ext>
                </a:extLst>
              </a:tr>
              <a:tr h="3120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ja-JP" altLang="en-US" sz="1000" dirty="0">
                          <a:solidFill>
                            <a:srgbClr val="000000"/>
                          </a:solidFill>
                          <a:latin typeface="Meiryo UI" panose="020B0604030504040204" pitchFamily="50" charset="-128"/>
                          <a:ea typeface="Meiryo UI" panose="020B0604030504040204" pitchFamily="50" charset="-128"/>
                        </a:rPr>
                        <a:t>有効性</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90</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gridSpan="2">
                  <a:txBody>
                    <a:bodyPr/>
                    <a:lstStyle/>
                    <a:p>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002"/>
                  </a:ext>
                </a:extLst>
              </a:tr>
              <a:tr h="3120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完全性</a:t>
                      </a:r>
                      <a:endParaRPr lang="en-US" altLang="ja-JP" sz="10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78</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gridSpan="2">
                  <a:txBody>
                    <a:bodyPr/>
                    <a:lstStyle/>
                    <a:p>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003"/>
                  </a:ext>
                </a:extLst>
              </a:tr>
              <a:tr h="3120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latin typeface="Meiryo UI" panose="020B0604030504040204" pitchFamily="50" charset="-128"/>
                          <a:ea typeface="Meiryo UI" panose="020B0604030504040204" pitchFamily="50" charset="-128"/>
                        </a:rPr>
                        <a:t>妥当性</a:t>
                      </a:r>
                      <a:endParaRPr lang="en-US" altLang="ja-JP" sz="10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r>
                        <a:rPr kumimoji="1" lang="en-US" altLang="ja-JP" sz="1000" dirty="0">
                          <a:latin typeface="Meiryo UI" panose="020B0604030504040204" pitchFamily="50" charset="-128"/>
                          <a:ea typeface="Meiryo UI" panose="020B0604030504040204" pitchFamily="50" charset="-128"/>
                        </a:rPr>
                        <a:t>100</a:t>
                      </a:r>
                      <a:r>
                        <a:rPr kumimoji="1" lang="ja-JP" altLang="en-US" sz="1000" dirty="0">
                          <a:latin typeface="Meiryo UI" panose="020B0604030504040204" pitchFamily="50" charset="-128"/>
                          <a:ea typeface="Meiryo UI" panose="020B0604030504040204" pitchFamily="50" charset="-128"/>
                        </a:rPr>
                        <a: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2">
                        <a:lumMod val="20000"/>
                        <a:lumOff val="80000"/>
                      </a:schemeClr>
                    </a:solidFill>
                  </a:tcPr>
                </a:tc>
                <a:tc gridSpan="2">
                  <a:txBody>
                    <a:bodyPr/>
                    <a:lstStyle/>
                    <a:p>
                      <a:endParaRPr kumimoji="1" lang="ja-JP" altLang="en-US" sz="800" dirty="0">
                        <a:latin typeface="Meiryo UI" panose="020B0604030504040204" pitchFamily="50" charset="-128"/>
                        <a:ea typeface="Meiryo UI" panose="020B0604030504040204" pitchFamily="50" charset="-128"/>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10004"/>
                  </a:ext>
                </a:extLst>
              </a:tr>
            </a:tbl>
          </a:graphicData>
        </a:graphic>
      </p:graphicFrame>
      <p:sp>
        <p:nvSpPr>
          <p:cNvPr id="141" name="正方形/長方形 140">
            <a:extLst>
              <a:ext uri="{FF2B5EF4-FFF2-40B4-BE49-F238E27FC236}">
                <a16:creationId xmlns:a16="http://schemas.microsoft.com/office/drawing/2014/main" id="{D4DADDD3-B149-E6D7-1E45-F62DD2617071}"/>
              </a:ext>
            </a:extLst>
          </p:cNvPr>
          <p:cNvSpPr/>
          <p:nvPr/>
        </p:nvSpPr>
        <p:spPr>
          <a:xfrm>
            <a:off x="3448508" y="5086148"/>
            <a:ext cx="1577838" cy="108000"/>
          </a:xfrm>
          <a:prstGeom prst="rect">
            <a:avLst/>
          </a:prstGeom>
          <a:solidFill>
            <a:srgbClr val="00B0F0"/>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2" name="正方形/長方形 141">
            <a:extLst>
              <a:ext uri="{FF2B5EF4-FFF2-40B4-BE49-F238E27FC236}">
                <a16:creationId xmlns:a16="http://schemas.microsoft.com/office/drawing/2014/main" id="{84346CCC-989F-0243-190B-0BA09C487550}"/>
              </a:ext>
            </a:extLst>
          </p:cNvPr>
          <p:cNvSpPr/>
          <p:nvPr/>
        </p:nvSpPr>
        <p:spPr>
          <a:xfrm>
            <a:off x="3448508" y="5710110"/>
            <a:ext cx="1044000" cy="108000"/>
          </a:xfrm>
          <a:prstGeom prst="rect">
            <a:avLst/>
          </a:prstGeom>
          <a:solidFill>
            <a:srgbClr val="FF0000"/>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3" name="正方形/長方形 142">
            <a:extLst>
              <a:ext uri="{FF2B5EF4-FFF2-40B4-BE49-F238E27FC236}">
                <a16:creationId xmlns:a16="http://schemas.microsoft.com/office/drawing/2014/main" id="{2833B76F-B690-BAAD-A997-80710CA20BF0}"/>
              </a:ext>
            </a:extLst>
          </p:cNvPr>
          <p:cNvSpPr/>
          <p:nvPr/>
        </p:nvSpPr>
        <p:spPr>
          <a:xfrm>
            <a:off x="3448507" y="5405364"/>
            <a:ext cx="1422263" cy="108000"/>
          </a:xfrm>
          <a:prstGeom prst="rect">
            <a:avLst/>
          </a:prstGeom>
          <a:solidFill>
            <a:srgbClr val="00B0F0"/>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4" name="正方形/長方形 143">
            <a:extLst>
              <a:ext uri="{FF2B5EF4-FFF2-40B4-BE49-F238E27FC236}">
                <a16:creationId xmlns:a16="http://schemas.microsoft.com/office/drawing/2014/main" id="{A6A21459-9F9F-34BD-0D5E-7A06E9AB34B3}"/>
              </a:ext>
            </a:extLst>
          </p:cNvPr>
          <p:cNvSpPr/>
          <p:nvPr/>
        </p:nvSpPr>
        <p:spPr>
          <a:xfrm>
            <a:off x="3448508" y="6012007"/>
            <a:ext cx="1620000" cy="108000"/>
          </a:xfrm>
          <a:prstGeom prst="rect">
            <a:avLst/>
          </a:prstGeom>
          <a:solidFill>
            <a:srgbClr val="00B0F0"/>
          </a:solidFill>
          <a:ln>
            <a:noFill/>
          </a:ln>
        </p:spPr>
        <p:style>
          <a:lnRef idx="1">
            <a:schemeClr val="accent1"/>
          </a:lnRef>
          <a:fillRef idx="1001">
            <a:schemeClr val="lt2"/>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7" name="テキスト ボックス 146">
            <a:extLst>
              <a:ext uri="{FF2B5EF4-FFF2-40B4-BE49-F238E27FC236}">
                <a16:creationId xmlns:a16="http://schemas.microsoft.com/office/drawing/2014/main" id="{E67A1D61-B5AD-4C37-8708-8785C6CB6B76}"/>
              </a:ext>
            </a:extLst>
          </p:cNvPr>
          <p:cNvSpPr txBox="1"/>
          <p:nvPr/>
        </p:nvSpPr>
        <p:spPr>
          <a:xfrm>
            <a:off x="2054964" y="1985477"/>
            <a:ext cx="2353403" cy="450617"/>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nchor="ctr">
            <a:noAutofit/>
          </a:bodyPr>
          <a:lstStyle>
            <a:defPPr rtl="0">
              <a:defRPr lang="ja-jp"/>
            </a:defPPr>
            <a:lvl1pPr algn="ctr">
              <a:defRPr sz="1400">
                <a:solidFill>
                  <a:schemeClr val="bg1"/>
                </a:solidFill>
                <a:latin typeface="Meiryo UI" panose="020B0604030504040204" pitchFamily="50" charset="-128"/>
                <a:ea typeface="Meiryo UI" panose="020B0604030504040204" pitchFamily="50" charset="-128"/>
              </a:defRPr>
            </a:lvl1pPr>
          </a:lstStyle>
          <a:p>
            <a:endParaRPr lang="ja-JP" altLang="en-US" dirty="0">
              <a:solidFill>
                <a:schemeClr val="tx1"/>
              </a:solidFill>
            </a:endParaRPr>
          </a:p>
        </p:txBody>
      </p:sp>
      <p:sp>
        <p:nvSpPr>
          <p:cNvPr id="148" name="テキスト ボックス 147">
            <a:extLst>
              <a:ext uri="{FF2B5EF4-FFF2-40B4-BE49-F238E27FC236}">
                <a16:creationId xmlns:a16="http://schemas.microsoft.com/office/drawing/2014/main" id="{E137BC8E-3573-6EA8-17D0-41FAA9A81FCA}"/>
              </a:ext>
            </a:extLst>
          </p:cNvPr>
          <p:cNvSpPr txBox="1"/>
          <p:nvPr/>
        </p:nvSpPr>
        <p:spPr>
          <a:xfrm>
            <a:off x="2047650" y="2069042"/>
            <a:ext cx="3610200" cy="276999"/>
          </a:xfrm>
          <a:prstGeom prst="rect">
            <a:avLst/>
          </a:prstGeom>
          <a:noFill/>
        </p:spPr>
        <p:txBody>
          <a:bodyPr wrap="square" rtlCol="0">
            <a:spAutoFit/>
          </a:bodyPr>
          <a:lstStyle/>
          <a:p>
            <a:r>
              <a:rPr lang="en-US" altLang="ja-JP" sz="1200" dirty="0">
                <a:solidFill>
                  <a:schemeClr val="tx1"/>
                </a:solidFill>
                <a:latin typeface="Meiryo UI" panose="020B0604030504040204" pitchFamily="50" charset="-128"/>
                <a:ea typeface="Meiryo UI" panose="020B0604030504040204" pitchFamily="50" charset="-128"/>
              </a:rPr>
              <a:t>Step3.4</a:t>
            </a:r>
            <a:r>
              <a:rPr lang="ja-JP" altLang="en-US" sz="1200" dirty="0">
                <a:solidFill>
                  <a:schemeClr val="tx1"/>
                </a:solidFill>
                <a:latin typeface="Meiryo UI" panose="020B0604030504040204" pitchFamily="50" charset="-128"/>
                <a:ea typeface="Meiryo UI" panose="020B0604030504040204" pitchFamily="50" charset="-128"/>
              </a:rPr>
              <a:t>で決めたタイミング</a:t>
            </a:r>
            <a:r>
              <a:rPr lang="ja-JP" altLang="en-US" sz="1200" dirty="0">
                <a:latin typeface="Meiryo UI" panose="020B0604030504040204" pitchFamily="50" charset="-128"/>
                <a:ea typeface="Meiryo UI" panose="020B0604030504040204" pitchFamily="50" charset="-128"/>
              </a:rPr>
              <a:t>でのモニタリング結果の概要</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50" name="テキスト ボックス 149">
            <a:extLst>
              <a:ext uri="{FF2B5EF4-FFF2-40B4-BE49-F238E27FC236}">
                <a16:creationId xmlns:a16="http://schemas.microsoft.com/office/drawing/2014/main" id="{5440E270-5435-6A94-ACE7-B354D0EDA049}"/>
              </a:ext>
            </a:extLst>
          </p:cNvPr>
          <p:cNvSpPr txBox="1"/>
          <p:nvPr/>
        </p:nvSpPr>
        <p:spPr>
          <a:xfrm>
            <a:off x="8305798" y="1945217"/>
            <a:ext cx="3733801" cy="461665"/>
          </a:xfrm>
          <a:prstGeom prst="rect">
            <a:avLst/>
          </a:prstGeom>
          <a:noFill/>
        </p:spPr>
        <p:txBody>
          <a:bodyPr wrap="square" rtlCol="0">
            <a:spAutoFit/>
          </a:bodyPr>
          <a:lstStyle/>
          <a:p>
            <a:r>
              <a:rPr lang="en-US" altLang="ja-JP" sz="1200" dirty="0">
                <a:solidFill>
                  <a:schemeClr val="tx1"/>
                </a:solidFill>
                <a:latin typeface="Meiryo UI" panose="020B0604030504040204" pitchFamily="50" charset="-128"/>
                <a:ea typeface="Meiryo UI" panose="020B0604030504040204" pitchFamily="50" charset="-128"/>
              </a:rPr>
              <a:t>Step3.1</a:t>
            </a:r>
            <a:r>
              <a:rPr lang="ja-JP" altLang="en-US" sz="1200" dirty="0">
                <a:solidFill>
                  <a:schemeClr val="tx1"/>
                </a:solidFill>
                <a:latin typeface="Meiryo UI" panose="020B0604030504040204" pitchFamily="50" charset="-128"/>
                <a:ea typeface="Meiryo UI" panose="020B0604030504040204" pitchFamily="50" charset="-128"/>
              </a:rPr>
              <a:t>で定義したビジネスルールごとの</a:t>
            </a:r>
            <a:r>
              <a:rPr lang="ja-JP" altLang="en-US" sz="1200" dirty="0">
                <a:latin typeface="Meiryo UI" panose="020B0604030504040204" pitchFamily="50" charset="-128"/>
                <a:ea typeface="Meiryo UI" panose="020B0604030504040204" pitchFamily="50" charset="-128"/>
              </a:rPr>
              <a:t>モニタリング結果</a:t>
            </a:r>
            <a:endParaRPr lang="en-US" altLang="ja-JP" sz="1200" dirty="0">
              <a:latin typeface="Meiryo UI" panose="020B0604030504040204" pitchFamily="50" charset="-128"/>
              <a:ea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rPr>
              <a:t>Step3.5</a:t>
            </a:r>
            <a:r>
              <a:rPr lang="ja-JP" altLang="en-US" sz="1200" dirty="0">
                <a:solidFill>
                  <a:schemeClr val="tx1"/>
                </a:solidFill>
                <a:latin typeface="Meiryo UI" panose="020B0604030504040204" pitchFamily="50" charset="-128"/>
                <a:ea typeface="Meiryo UI" panose="020B0604030504040204" pitchFamily="50" charset="-128"/>
              </a:rPr>
              <a:t>で決めた閾値を下回った場合はアラート表示</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52" name="テキスト ボックス 151">
            <a:extLst>
              <a:ext uri="{FF2B5EF4-FFF2-40B4-BE49-F238E27FC236}">
                <a16:creationId xmlns:a16="http://schemas.microsoft.com/office/drawing/2014/main" id="{45578A74-D341-85CC-EE11-0A25FFBF3A00}"/>
              </a:ext>
            </a:extLst>
          </p:cNvPr>
          <p:cNvSpPr txBox="1"/>
          <p:nvPr/>
        </p:nvSpPr>
        <p:spPr>
          <a:xfrm>
            <a:off x="8304962" y="4678960"/>
            <a:ext cx="3733801" cy="461665"/>
          </a:xfrm>
          <a:prstGeom prst="rect">
            <a:avLst/>
          </a:prstGeom>
          <a:noFill/>
        </p:spPr>
        <p:txBody>
          <a:bodyPr wrap="square" rtlCol="0">
            <a:spAutoFit/>
          </a:bodyPr>
          <a:lstStyle/>
          <a:p>
            <a:r>
              <a:rPr lang="en-US" altLang="ja-JP" sz="1200" dirty="0">
                <a:solidFill>
                  <a:schemeClr val="tx1"/>
                </a:solidFill>
                <a:latin typeface="Meiryo UI" panose="020B0604030504040204" pitchFamily="50" charset="-128"/>
                <a:ea typeface="Meiryo UI" panose="020B0604030504040204" pitchFamily="50" charset="-128"/>
              </a:rPr>
              <a:t>Step3.1</a:t>
            </a:r>
            <a:r>
              <a:rPr lang="ja-JP" altLang="en-US" sz="1200" dirty="0">
                <a:solidFill>
                  <a:schemeClr val="tx1"/>
                </a:solidFill>
                <a:latin typeface="Meiryo UI" panose="020B0604030504040204" pitchFamily="50" charset="-128"/>
                <a:ea typeface="Meiryo UI" panose="020B0604030504040204" pitchFamily="50" charset="-128"/>
              </a:rPr>
              <a:t>で定義したビジネスルールごとの</a:t>
            </a:r>
            <a:r>
              <a:rPr lang="ja-JP" altLang="en-US" sz="1200" dirty="0">
                <a:latin typeface="Meiryo UI" panose="020B0604030504040204" pitchFamily="50" charset="-128"/>
                <a:ea typeface="Meiryo UI" panose="020B0604030504040204" pitchFamily="50" charset="-128"/>
              </a:rPr>
              <a:t>モニタリング結果</a:t>
            </a:r>
            <a:endParaRPr lang="en-US" altLang="ja-JP" sz="1200" dirty="0">
              <a:latin typeface="Meiryo UI" panose="020B0604030504040204" pitchFamily="50" charset="-128"/>
              <a:ea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rPr>
              <a:t>Step3.4</a:t>
            </a:r>
            <a:r>
              <a:rPr lang="ja-JP" altLang="en-US" sz="1200" dirty="0">
                <a:solidFill>
                  <a:schemeClr val="tx1"/>
                </a:solidFill>
                <a:latin typeface="Meiryo UI" panose="020B0604030504040204" pitchFamily="50" charset="-128"/>
                <a:ea typeface="Meiryo UI" panose="020B0604030504040204" pitchFamily="50" charset="-128"/>
              </a:rPr>
              <a:t>で決めたタイミング</a:t>
            </a:r>
            <a:r>
              <a:rPr lang="ja-JP" altLang="en-US" sz="1200" dirty="0">
                <a:latin typeface="Meiryo UI" panose="020B0604030504040204" pitchFamily="50" charset="-128"/>
                <a:ea typeface="Meiryo UI" panose="020B0604030504040204" pitchFamily="50" charset="-128"/>
              </a:rPr>
              <a:t>での推移</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45" name="フッター プレースホルダー 44">
            <a:extLst>
              <a:ext uri="{FF2B5EF4-FFF2-40B4-BE49-F238E27FC236}">
                <a16:creationId xmlns:a16="http://schemas.microsoft.com/office/drawing/2014/main" id="{5535B0D7-3F8E-FEE6-9EB7-8EA205CF95DE}"/>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47" name="スライド番号プレースホルダー 46">
            <a:extLst>
              <a:ext uri="{FF2B5EF4-FFF2-40B4-BE49-F238E27FC236}">
                <a16:creationId xmlns:a16="http://schemas.microsoft.com/office/drawing/2014/main" id="{26EFE7E1-467C-684F-6EA9-EE0700BA77FD}"/>
              </a:ext>
            </a:extLst>
          </p:cNvPr>
          <p:cNvSpPr>
            <a:spLocks noGrp="1"/>
          </p:cNvSpPr>
          <p:nvPr>
            <p:ph type="sldNum" sz="quarter" idx="12"/>
          </p:nvPr>
        </p:nvSpPr>
        <p:spPr/>
        <p:txBody>
          <a:bodyPr/>
          <a:lstStyle/>
          <a:p>
            <a:pPr rtl="0"/>
            <a:fld id="{3A98EE3D-8CD1-4C3F-BD1C-C98C9596463C}" type="slidenum">
              <a:rPr lang="en-US" smtClean="0"/>
              <a:t>60</a:t>
            </a:fld>
            <a:endParaRPr lang="en-US" dirty="0"/>
          </a:p>
        </p:txBody>
      </p:sp>
    </p:spTree>
    <p:extLst>
      <p:ext uri="{BB962C8B-B14F-4D97-AF65-F5344CB8AC3E}">
        <p14:creationId xmlns:p14="http://schemas.microsoft.com/office/powerpoint/2010/main" val="39112061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3309CCDB-3C87-4F47-BFFD-55AA3B4B9381}"/>
              </a:ext>
            </a:extLst>
          </p:cNvPr>
          <p:cNvSpPr txBox="1"/>
          <p:nvPr/>
        </p:nvSpPr>
        <p:spPr>
          <a:xfrm>
            <a:off x="794327" y="932880"/>
            <a:ext cx="10935855" cy="3549370"/>
          </a:xfrm>
          <a:prstGeom prst="rect">
            <a:avLst/>
          </a:prstGeom>
          <a:noFill/>
        </p:spPr>
        <p:txBody>
          <a:bodyPr wrap="square" rtlCol="0">
            <a:spAutoFit/>
          </a:bodyPr>
          <a:lstStyle/>
          <a:p>
            <a:r>
              <a:rPr kumimoji="1" lang="en-US" altLang="ja-JP"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Appendix</a:t>
            </a:r>
            <a:endParaRPr kumimoji="1" lang="en-US" altLang="ja-JP" sz="36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200000"/>
              </a:lnSpc>
            </a:pP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本ドキュメントをご覧いただくにあたり、基本的なページ構成の説明を示します。</a:t>
            </a:r>
            <a:endPar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200000"/>
              </a:lnSpc>
            </a:pPr>
            <a:r>
              <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本ドキュメントの基本構成</a:t>
            </a:r>
          </a:p>
          <a:p>
            <a:pPr>
              <a:lnSpc>
                <a:spcPct val="200000"/>
              </a:lnSpc>
            </a:pPr>
            <a:r>
              <a:rPr kumimoji="1" lang="ja-JP" altLang="en-US" sz="2800" spc="-50" dirty="0">
                <a:solidFill>
                  <a:srgbClr val="000000">
                    <a:lumMod val="75000"/>
                    <a:lumOff val="25000"/>
                  </a:srgbClr>
                </a:solidFill>
                <a:latin typeface="Meiryo UI" panose="020B0604030504040204" pitchFamily="50" charset="-128"/>
                <a:ea typeface="Meiryo UI" panose="020B0604030504040204" pitchFamily="50" charset="-128"/>
                <a:cs typeface="+mj-cs"/>
              </a:rPr>
              <a:t>　　　　スライドひな型</a:t>
            </a:r>
            <a:endParaRPr kumimoji="1" lang="en-US" altLang="ja-JP" sz="28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150000"/>
              </a:lnSpc>
            </a:pPr>
            <a:endParaRPr kumimoji="1" lang="en-US" altLang="ja-JP" sz="1600" dirty="0">
              <a:latin typeface="Meiryo UI" panose="020B0604030504040204" pitchFamily="50" charset="-128"/>
              <a:ea typeface="Meiryo UI" panose="020B0604030504040204" pitchFamily="50" charset="-128"/>
            </a:endParaRPr>
          </a:p>
        </p:txBody>
      </p:sp>
      <p:sp>
        <p:nvSpPr>
          <p:cNvPr id="4" name="フッター プレースホルダー 3">
            <a:extLst>
              <a:ext uri="{FF2B5EF4-FFF2-40B4-BE49-F238E27FC236}">
                <a16:creationId xmlns:a16="http://schemas.microsoft.com/office/drawing/2014/main" id="{3CC164E2-22C6-B227-110C-0D4AEF39AA18}"/>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B8A79354-B9C4-3239-BD2F-DAB38152C5F1}"/>
              </a:ext>
            </a:extLst>
          </p:cNvPr>
          <p:cNvSpPr>
            <a:spLocks noGrp="1"/>
          </p:cNvSpPr>
          <p:nvPr>
            <p:ph type="sldNum" sz="quarter" idx="12"/>
          </p:nvPr>
        </p:nvSpPr>
        <p:spPr/>
        <p:txBody>
          <a:bodyPr/>
          <a:lstStyle/>
          <a:p>
            <a:pPr rtl="0"/>
            <a:fld id="{3A98EE3D-8CD1-4C3F-BD1C-C98C9596463C}" type="slidenum">
              <a:rPr lang="en-US" smtClean="0"/>
              <a:t>61</a:t>
            </a:fld>
            <a:endParaRPr lang="en-US" dirty="0"/>
          </a:p>
        </p:txBody>
      </p:sp>
    </p:spTree>
    <p:extLst>
      <p:ext uri="{BB962C8B-B14F-4D97-AF65-F5344CB8AC3E}">
        <p14:creationId xmlns:p14="http://schemas.microsoft.com/office/powerpoint/2010/main" val="234114501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D15FD735-1AF9-A148-880B-83F6383EF302}"/>
              </a:ext>
            </a:extLst>
          </p:cNvPr>
          <p:cNvGrpSpPr/>
          <p:nvPr/>
        </p:nvGrpSpPr>
        <p:grpSpPr>
          <a:xfrm>
            <a:off x="213937" y="1143000"/>
            <a:ext cx="6369049" cy="4960029"/>
            <a:chOff x="213937" y="371642"/>
            <a:chExt cx="6369049" cy="5731387"/>
          </a:xfrm>
        </p:grpSpPr>
        <p:sp>
          <p:nvSpPr>
            <p:cNvPr id="5" name="正方形/長方形 4">
              <a:extLst>
                <a:ext uri="{FF2B5EF4-FFF2-40B4-BE49-F238E27FC236}">
                  <a16:creationId xmlns:a16="http://schemas.microsoft.com/office/drawing/2014/main" id="{495D2695-114E-44D0-B7EA-6C87DFF573AE}"/>
                </a:ext>
              </a:extLst>
            </p:cNvPr>
            <p:cNvSpPr/>
            <p:nvPr/>
          </p:nvSpPr>
          <p:spPr>
            <a:xfrm>
              <a:off x="1479702" y="1087059"/>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シート単位　目次</a:t>
              </a:r>
            </a:p>
          </p:txBody>
        </p:sp>
        <p:sp>
          <p:nvSpPr>
            <p:cNvPr id="8" name="正方形/長方形 7">
              <a:extLst>
                <a:ext uri="{FF2B5EF4-FFF2-40B4-BE49-F238E27FC236}">
                  <a16:creationId xmlns:a16="http://schemas.microsoft.com/office/drawing/2014/main" id="{27A39879-3CFD-4FB3-9F69-BE7D2A9C90D5}"/>
                </a:ext>
              </a:extLst>
            </p:cNvPr>
            <p:cNvSpPr/>
            <p:nvPr/>
          </p:nvSpPr>
          <p:spPr>
            <a:xfrm>
              <a:off x="1479702" y="1675500"/>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シート概説</a:t>
              </a:r>
            </a:p>
          </p:txBody>
        </p:sp>
        <p:sp>
          <p:nvSpPr>
            <p:cNvPr id="9" name="正方形/長方形 8">
              <a:extLst>
                <a:ext uri="{FF2B5EF4-FFF2-40B4-BE49-F238E27FC236}">
                  <a16:creationId xmlns:a16="http://schemas.microsoft.com/office/drawing/2014/main" id="{7BE23A59-049C-4699-9BF2-07D6880B6B1B}"/>
                </a:ext>
              </a:extLst>
            </p:cNvPr>
            <p:cNvSpPr/>
            <p:nvPr/>
          </p:nvSpPr>
          <p:spPr>
            <a:xfrm>
              <a:off x="2781454" y="2382459"/>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WS</a:t>
              </a:r>
              <a:r>
                <a:rPr kumimoji="1" lang="ja-JP" altLang="en-US" dirty="0"/>
                <a:t>ブロック単位　解説</a:t>
              </a:r>
            </a:p>
          </p:txBody>
        </p:sp>
        <p:sp>
          <p:nvSpPr>
            <p:cNvPr id="10" name="正方形/長方形 9">
              <a:extLst>
                <a:ext uri="{FF2B5EF4-FFF2-40B4-BE49-F238E27FC236}">
                  <a16:creationId xmlns:a16="http://schemas.microsoft.com/office/drawing/2014/main" id="{DDAD6A0C-3B87-4F67-B870-D2A32218ED14}"/>
                </a:ext>
              </a:extLst>
            </p:cNvPr>
            <p:cNvSpPr/>
            <p:nvPr/>
          </p:nvSpPr>
          <p:spPr>
            <a:xfrm>
              <a:off x="4758420" y="2382458"/>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関連</a:t>
              </a:r>
              <a:r>
                <a:rPr kumimoji="1" lang="en-US" altLang="ja-JP" dirty="0"/>
                <a:t>Tips</a:t>
              </a:r>
              <a:endParaRPr kumimoji="1" lang="ja-JP" altLang="en-US" dirty="0"/>
            </a:p>
          </p:txBody>
        </p:sp>
        <p:sp>
          <p:nvSpPr>
            <p:cNvPr id="11" name="正方形/長方形 10">
              <a:extLst>
                <a:ext uri="{FF2B5EF4-FFF2-40B4-BE49-F238E27FC236}">
                  <a16:creationId xmlns:a16="http://schemas.microsoft.com/office/drawing/2014/main" id="{15A89C5B-99CB-4AAF-9C41-B535808CCA98}"/>
                </a:ext>
              </a:extLst>
            </p:cNvPr>
            <p:cNvSpPr/>
            <p:nvPr/>
          </p:nvSpPr>
          <p:spPr>
            <a:xfrm>
              <a:off x="2781454" y="2970900"/>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WS</a:t>
              </a:r>
              <a:r>
                <a:rPr kumimoji="1" lang="ja-JP" altLang="en-US" dirty="0"/>
                <a:t>ブロック単位　解説</a:t>
              </a:r>
            </a:p>
          </p:txBody>
        </p:sp>
        <p:sp>
          <p:nvSpPr>
            <p:cNvPr id="12" name="正方形/長方形 11">
              <a:extLst>
                <a:ext uri="{FF2B5EF4-FFF2-40B4-BE49-F238E27FC236}">
                  <a16:creationId xmlns:a16="http://schemas.microsoft.com/office/drawing/2014/main" id="{DE6EF028-5E8B-4259-B0E9-2658B84B0C68}"/>
                </a:ext>
              </a:extLst>
            </p:cNvPr>
            <p:cNvSpPr/>
            <p:nvPr/>
          </p:nvSpPr>
          <p:spPr>
            <a:xfrm>
              <a:off x="4758420" y="2970899"/>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関連</a:t>
              </a:r>
              <a:r>
                <a:rPr kumimoji="1" lang="en-US" altLang="ja-JP" dirty="0"/>
                <a:t>Tips</a:t>
              </a:r>
              <a:endParaRPr kumimoji="1" lang="ja-JP" altLang="en-US" dirty="0"/>
            </a:p>
          </p:txBody>
        </p:sp>
        <p:sp>
          <p:nvSpPr>
            <p:cNvPr id="13" name="正方形/長方形 12">
              <a:extLst>
                <a:ext uri="{FF2B5EF4-FFF2-40B4-BE49-F238E27FC236}">
                  <a16:creationId xmlns:a16="http://schemas.microsoft.com/office/drawing/2014/main" id="{4E5D1C5A-0B98-4FF5-BDAE-0BD0016A25A8}"/>
                </a:ext>
              </a:extLst>
            </p:cNvPr>
            <p:cNvSpPr/>
            <p:nvPr/>
          </p:nvSpPr>
          <p:spPr>
            <a:xfrm>
              <a:off x="2781454" y="3559341"/>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WS</a:t>
              </a:r>
              <a:r>
                <a:rPr kumimoji="1" lang="ja-JP" altLang="en-US" dirty="0"/>
                <a:t>ブロック単位　解説</a:t>
              </a:r>
            </a:p>
          </p:txBody>
        </p:sp>
        <p:sp>
          <p:nvSpPr>
            <p:cNvPr id="14" name="正方形/長方形 13">
              <a:extLst>
                <a:ext uri="{FF2B5EF4-FFF2-40B4-BE49-F238E27FC236}">
                  <a16:creationId xmlns:a16="http://schemas.microsoft.com/office/drawing/2014/main" id="{BBFAE5DE-C308-4559-ABE3-A32E2A1AA8BA}"/>
                </a:ext>
              </a:extLst>
            </p:cNvPr>
            <p:cNvSpPr/>
            <p:nvPr/>
          </p:nvSpPr>
          <p:spPr>
            <a:xfrm>
              <a:off x="4758420" y="3559340"/>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関連</a:t>
              </a:r>
              <a:r>
                <a:rPr kumimoji="1" lang="en-US" altLang="ja-JP" dirty="0"/>
                <a:t>Tips</a:t>
              </a:r>
              <a:endParaRPr kumimoji="1" lang="ja-JP" altLang="en-US" dirty="0"/>
            </a:p>
          </p:txBody>
        </p:sp>
        <p:sp>
          <p:nvSpPr>
            <p:cNvPr id="15" name="正方形/長方形 14">
              <a:extLst>
                <a:ext uri="{FF2B5EF4-FFF2-40B4-BE49-F238E27FC236}">
                  <a16:creationId xmlns:a16="http://schemas.microsoft.com/office/drawing/2014/main" id="{81B982CE-F807-4B45-8064-73F36C36F92C}"/>
                </a:ext>
              </a:extLst>
            </p:cNvPr>
            <p:cNvSpPr/>
            <p:nvPr/>
          </p:nvSpPr>
          <p:spPr>
            <a:xfrm>
              <a:off x="213937" y="371642"/>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全体概要</a:t>
              </a:r>
            </a:p>
          </p:txBody>
        </p:sp>
        <p:sp>
          <p:nvSpPr>
            <p:cNvPr id="16" name="正方形/長方形 15">
              <a:extLst>
                <a:ext uri="{FF2B5EF4-FFF2-40B4-BE49-F238E27FC236}">
                  <a16:creationId xmlns:a16="http://schemas.microsoft.com/office/drawing/2014/main" id="{F219BC65-7409-49DD-BB48-BB67CF52F7D5}"/>
                </a:ext>
              </a:extLst>
            </p:cNvPr>
            <p:cNvSpPr/>
            <p:nvPr/>
          </p:nvSpPr>
          <p:spPr>
            <a:xfrm>
              <a:off x="1479702" y="4262057"/>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シート単位　目次</a:t>
              </a:r>
            </a:p>
          </p:txBody>
        </p:sp>
        <p:sp>
          <p:nvSpPr>
            <p:cNvPr id="17" name="正方形/長方形 16">
              <a:extLst>
                <a:ext uri="{FF2B5EF4-FFF2-40B4-BE49-F238E27FC236}">
                  <a16:creationId xmlns:a16="http://schemas.microsoft.com/office/drawing/2014/main" id="{52EF8384-E7C0-4872-ABFC-E8978B10E71E}"/>
                </a:ext>
              </a:extLst>
            </p:cNvPr>
            <p:cNvSpPr/>
            <p:nvPr/>
          </p:nvSpPr>
          <p:spPr>
            <a:xfrm>
              <a:off x="1479702" y="4850498"/>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シート概説</a:t>
              </a:r>
            </a:p>
          </p:txBody>
        </p:sp>
        <p:sp>
          <p:nvSpPr>
            <p:cNvPr id="18" name="正方形/長方形 17">
              <a:extLst>
                <a:ext uri="{FF2B5EF4-FFF2-40B4-BE49-F238E27FC236}">
                  <a16:creationId xmlns:a16="http://schemas.microsoft.com/office/drawing/2014/main" id="{033C988B-DA1A-49B7-A946-8339AF89E8F7}"/>
                </a:ext>
              </a:extLst>
            </p:cNvPr>
            <p:cNvSpPr/>
            <p:nvPr/>
          </p:nvSpPr>
          <p:spPr>
            <a:xfrm>
              <a:off x="2781454" y="5514588"/>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WS</a:t>
              </a:r>
              <a:r>
                <a:rPr kumimoji="1" lang="ja-JP" altLang="en-US" dirty="0"/>
                <a:t>ブロック単位　解説</a:t>
              </a:r>
            </a:p>
          </p:txBody>
        </p:sp>
        <p:sp>
          <p:nvSpPr>
            <p:cNvPr id="19" name="正方形/長方形 18">
              <a:extLst>
                <a:ext uri="{FF2B5EF4-FFF2-40B4-BE49-F238E27FC236}">
                  <a16:creationId xmlns:a16="http://schemas.microsoft.com/office/drawing/2014/main" id="{1A1A2216-BE1F-4C58-988F-7EAEC50939A8}"/>
                </a:ext>
              </a:extLst>
            </p:cNvPr>
            <p:cNvSpPr/>
            <p:nvPr/>
          </p:nvSpPr>
          <p:spPr>
            <a:xfrm>
              <a:off x="4758420" y="5514587"/>
              <a:ext cx="1824566" cy="5884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関連</a:t>
              </a:r>
              <a:r>
                <a:rPr kumimoji="1" lang="en-US" altLang="ja-JP" dirty="0"/>
                <a:t>Tips</a:t>
              </a:r>
              <a:endParaRPr kumimoji="1" lang="ja-JP" altLang="en-US" dirty="0"/>
            </a:p>
          </p:txBody>
        </p:sp>
        <p:cxnSp>
          <p:nvCxnSpPr>
            <p:cNvPr id="20" name="コネクタ: カギ線 19">
              <a:extLst>
                <a:ext uri="{FF2B5EF4-FFF2-40B4-BE49-F238E27FC236}">
                  <a16:creationId xmlns:a16="http://schemas.microsoft.com/office/drawing/2014/main" id="{ADECDA35-CFE0-4EDC-A39B-807BA5143BCF}"/>
                </a:ext>
              </a:extLst>
            </p:cNvPr>
            <p:cNvCxnSpPr>
              <a:stCxn id="15" idx="2"/>
              <a:endCxn id="5" idx="1"/>
            </p:cNvCxnSpPr>
            <p:nvPr/>
          </p:nvCxnSpPr>
          <p:spPr>
            <a:xfrm rot="16200000" flipH="1">
              <a:off x="1092363" y="993940"/>
              <a:ext cx="421197" cy="35348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1" name="コネクタ: カギ線 20">
              <a:extLst>
                <a:ext uri="{FF2B5EF4-FFF2-40B4-BE49-F238E27FC236}">
                  <a16:creationId xmlns:a16="http://schemas.microsoft.com/office/drawing/2014/main" id="{3D4B225F-2E8B-4D7F-950A-01756206CC8A}"/>
                </a:ext>
              </a:extLst>
            </p:cNvPr>
            <p:cNvCxnSpPr>
              <a:cxnSpLocks/>
              <a:stCxn id="15" idx="2"/>
              <a:endCxn id="8" idx="1"/>
            </p:cNvCxnSpPr>
            <p:nvPr/>
          </p:nvCxnSpPr>
          <p:spPr>
            <a:xfrm rot="16200000" flipH="1">
              <a:off x="798142" y="1288161"/>
              <a:ext cx="1009638" cy="35348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4" name="コネクタ: カギ線 23">
              <a:extLst>
                <a:ext uri="{FF2B5EF4-FFF2-40B4-BE49-F238E27FC236}">
                  <a16:creationId xmlns:a16="http://schemas.microsoft.com/office/drawing/2014/main" id="{B2FC3102-4E45-4590-B36A-4E43D7A02195}"/>
                </a:ext>
              </a:extLst>
            </p:cNvPr>
            <p:cNvCxnSpPr>
              <a:cxnSpLocks/>
              <a:stCxn id="15" idx="2"/>
              <a:endCxn id="16" idx="1"/>
            </p:cNvCxnSpPr>
            <p:nvPr/>
          </p:nvCxnSpPr>
          <p:spPr>
            <a:xfrm rot="16200000" flipH="1">
              <a:off x="-495136" y="2581439"/>
              <a:ext cx="3596195" cy="35348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27" name="コネクタ: カギ線 26">
              <a:extLst>
                <a:ext uri="{FF2B5EF4-FFF2-40B4-BE49-F238E27FC236}">
                  <a16:creationId xmlns:a16="http://schemas.microsoft.com/office/drawing/2014/main" id="{925CE114-83B4-4BC7-A0B3-AC6FE5F8B5F5}"/>
                </a:ext>
              </a:extLst>
            </p:cNvPr>
            <p:cNvCxnSpPr>
              <a:cxnSpLocks/>
              <a:stCxn id="15" idx="2"/>
              <a:endCxn id="17" idx="1"/>
            </p:cNvCxnSpPr>
            <p:nvPr/>
          </p:nvCxnSpPr>
          <p:spPr>
            <a:xfrm rot="16200000" flipH="1">
              <a:off x="-789357" y="2875660"/>
              <a:ext cx="4184636" cy="35348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0" name="コネクタ: カギ線 29">
              <a:extLst>
                <a:ext uri="{FF2B5EF4-FFF2-40B4-BE49-F238E27FC236}">
                  <a16:creationId xmlns:a16="http://schemas.microsoft.com/office/drawing/2014/main" id="{4F7A2E54-6AF6-4927-8351-A6D8ADAAE124}"/>
                </a:ext>
              </a:extLst>
            </p:cNvPr>
            <p:cNvCxnSpPr>
              <a:cxnSpLocks/>
              <a:stCxn id="8" idx="2"/>
              <a:endCxn id="9" idx="1"/>
            </p:cNvCxnSpPr>
            <p:nvPr/>
          </p:nvCxnSpPr>
          <p:spPr>
            <a:xfrm rot="16200000" flipH="1">
              <a:off x="2380350" y="2275575"/>
              <a:ext cx="412739" cy="38946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3" name="コネクタ: カギ線 32">
              <a:extLst>
                <a:ext uri="{FF2B5EF4-FFF2-40B4-BE49-F238E27FC236}">
                  <a16:creationId xmlns:a16="http://schemas.microsoft.com/office/drawing/2014/main" id="{EA58D468-800D-4725-A876-3AA982C4D479}"/>
                </a:ext>
              </a:extLst>
            </p:cNvPr>
            <p:cNvCxnSpPr>
              <a:cxnSpLocks/>
              <a:stCxn id="8" idx="2"/>
              <a:endCxn id="11" idx="1"/>
            </p:cNvCxnSpPr>
            <p:nvPr/>
          </p:nvCxnSpPr>
          <p:spPr>
            <a:xfrm rot="16200000" flipH="1">
              <a:off x="2086129" y="2569796"/>
              <a:ext cx="1001180" cy="38946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8836366C-F5E1-4B49-B6C5-1AB4ED52A665}"/>
                </a:ext>
              </a:extLst>
            </p:cNvPr>
            <p:cNvCxnSpPr>
              <a:cxnSpLocks/>
              <a:stCxn id="8" idx="2"/>
              <a:endCxn id="13" idx="1"/>
            </p:cNvCxnSpPr>
            <p:nvPr/>
          </p:nvCxnSpPr>
          <p:spPr>
            <a:xfrm rot="16200000" flipH="1">
              <a:off x="1791909" y="2864016"/>
              <a:ext cx="1589621" cy="38946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39" name="コネクタ: カギ線 38">
              <a:extLst>
                <a:ext uri="{FF2B5EF4-FFF2-40B4-BE49-F238E27FC236}">
                  <a16:creationId xmlns:a16="http://schemas.microsoft.com/office/drawing/2014/main" id="{270C711E-56FB-44EE-AA06-64AFBF97DB1D}"/>
                </a:ext>
              </a:extLst>
            </p:cNvPr>
            <p:cNvCxnSpPr>
              <a:cxnSpLocks/>
              <a:stCxn id="17" idx="2"/>
              <a:endCxn id="18" idx="1"/>
            </p:cNvCxnSpPr>
            <p:nvPr/>
          </p:nvCxnSpPr>
          <p:spPr>
            <a:xfrm rot="16200000" flipH="1">
              <a:off x="2401784" y="5429139"/>
              <a:ext cx="369870" cy="389469"/>
            </a:xfrm>
            <a:prstGeom prst="bentConnector2">
              <a:avLst/>
            </a:prstGeom>
          </p:spPr>
          <p:style>
            <a:lnRef idx="1">
              <a:schemeClr val="accent1"/>
            </a:lnRef>
            <a:fillRef idx="0">
              <a:schemeClr val="accent1"/>
            </a:fillRef>
            <a:effectRef idx="0">
              <a:schemeClr val="accent1"/>
            </a:effectRef>
            <a:fontRef idx="minor">
              <a:schemeClr val="tx1"/>
            </a:fontRef>
          </p:style>
        </p:cxnSp>
      </p:grpSp>
      <p:sp>
        <p:nvSpPr>
          <p:cNvPr id="6" name="フッター プレースホルダー 5">
            <a:extLst>
              <a:ext uri="{FF2B5EF4-FFF2-40B4-BE49-F238E27FC236}">
                <a16:creationId xmlns:a16="http://schemas.microsoft.com/office/drawing/2014/main" id="{5EB02329-1302-7337-805D-C8EBB8AD1D13}"/>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22" name="スライド番号プレースホルダー 21">
            <a:extLst>
              <a:ext uri="{FF2B5EF4-FFF2-40B4-BE49-F238E27FC236}">
                <a16:creationId xmlns:a16="http://schemas.microsoft.com/office/drawing/2014/main" id="{60E96D42-9CB8-557E-94C3-DA93E244C7E2}"/>
              </a:ext>
            </a:extLst>
          </p:cNvPr>
          <p:cNvSpPr>
            <a:spLocks noGrp="1"/>
          </p:cNvSpPr>
          <p:nvPr>
            <p:ph type="sldNum" sz="quarter" idx="12"/>
          </p:nvPr>
        </p:nvSpPr>
        <p:spPr/>
        <p:txBody>
          <a:bodyPr/>
          <a:lstStyle/>
          <a:p>
            <a:pPr rtl="0"/>
            <a:fld id="{3A98EE3D-8CD1-4C3F-BD1C-C98C9596463C}" type="slidenum">
              <a:rPr lang="en-US" smtClean="0"/>
              <a:t>62</a:t>
            </a:fld>
            <a:endParaRPr lang="en-US" dirty="0"/>
          </a:p>
        </p:txBody>
      </p:sp>
      <p:sp>
        <p:nvSpPr>
          <p:cNvPr id="31" name="Title 1">
            <a:extLst>
              <a:ext uri="{FF2B5EF4-FFF2-40B4-BE49-F238E27FC236}">
                <a16:creationId xmlns:a16="http://schemas.microsoft.com/office/drawing/2014/main" id="{7F28ACAC-6FFD-D34C-4C0C-82EBE6CA304E}"/>
              </a:ext>
            </a:extLst>
          </p:cNvPr>
          <p:cNvSpPr txBox="1">
            <a:spLocks/>
          </p:cNvSpPr>
          <p:nvPr/>
        </p:nvSpPr>
        <p:spPr>
          <a:xfrm>
            <a:off x="532737" y="286604"/>
            <a:ext cx="10622943" cy="504506"/>
          </a:xfrm>
          <a:prstGeom prst="rect">
            <a:avLst/>
          </a:prstGeom>
        </p:spPr>
        <p:txBody>
          <a:bodyPr anchor="b" anchorCtr="0">
            <a:noAutofit/>
          </a:bodyPr>
          <a:lstStyle>
            <a:defPPr rtl="0">
              <a:defRPr lang="ja-jp"/>
            </a:defPPr>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ja-JP" altLang="en-US" dirty="0"/>
              <a:t>本ドキュメントの基本構成</a:t>
            </a:r>
            <a:endParaRPr lang="en-US" dirty="0"/>
          </a:p>
        </p:txBody>
      </p:sp>
      <p:sp>
        <p:nvSpPr>
          <p:cNvPr id="25" name="テキスト ボックス 24">
            <a:extLst>
              <a:ext uri="{FF2B5EF4-FFF2-40B4-BE49-F238E27FC236}">
                <a16:creationId xmlns:a16="http://schemas.microsoft.com/office/drawing/2014/main" id="{607151E0-7D03-01F1-26B4-9CC8606B31EE}"/>
              </a:ext>
            </a:extLst>
          </p:cNvPr>
          <p:cNvSpPr txBox="1"/>
          <p:nvPr/>
        </p:nvSpPr>
        <p:spPr>
          <a:xfrm>
            <a:off x="1985858" y="1121245"/>
            <a:ext cx="3002702" cy="276999"/>
          </a:xfrm>
          <a:prstGeom prst="rect">
            <a:avLst/>
          </a:prstGeom>
          <a:noFill/>
        </p:spPr>
        <p:txBody>
          <a:bodyPr wrap="square" rtlCol="0">
            <a:spAutoFit/>
          </a:bodyPr>
          <a:lstStyle/>
          <a:p>
            <a:r>
              <a:rPr kumimoji="1" lang="en-US" altLang="ja-JP" sz="1200" dirty="0">
                <a:solidFill>
                  <a:schemeClr val="accent1"/>
                </a:solidFill>
                <a:latin typeface="Meiryo UI" panose="020B0604030504040204" pitchFamily="50" charset="-128"/>
                <a:ea typeface="Meiryo UI" panose="020B0604030504040204" pitchFamily="50" charset="-128"/>
              </a:rPr>
              <a:t>※</a:t>
            </a:r>
            <a:r>
              <a:rPr kumimoji="1" lang="ja-JP" altLang="en-US" sz="1200" dirty="0">
                <a:solidFill>
                  <a:schemeClr val="accent1"/>
                </a:solidFill>
                <a:latin typeface="Meiryo UI" panose="020B0604030504040204" pitchFamily="50" charset="-128"/>
                <a:ea typeface="Meiryo UI" panose="020B0604030504040204" pitchFamily="50" charset="-128"/>
              </a:rPr>
              <a:t>本ドキュメントの位置づけ・オーバービューなど</a:t>
            </a:r>
          </a:p>
        </p:txBody>
      </p:sp>
      <p:pic>
        <p:nvPicPr>
          <p:cNvPr id="42" name="図 41">
            <a:extLst>
              <a:ext uri="{FF2B5EF4-FFF2-40B4-BE49-F238E27FC236}">
                <a16:creationId xmlns:a16="http://schemas.microsoft.com/office/drawing/2014/main" id="{52F2AC96-9EBB-C1AD-BB87-75D07C9D4F8F}"/>
              </a:ext>
            </a:extLst>
          </p:cNvPr>
          <p:cNvPicPr>
            <a:picLocks noChangeAspect="1"/>
          </p:cNvPicPr>
          <p:nvPr/>
        </p:nvPicPr>
        <p:blipFill>
          <a:blip r:embed="rId2"/>
          <a:stretch>
            <a:fillRect/>
          </a:stretch>
        </p:blipFill>
        <p:spPr>
          <a:xfrm>
            <a:off x="5508287" y="967672"/>
            <a:ext cx="3156610" cy="1785491"/>
          </a:xfrm>
          <a:prstGeom prst="rect">
            <a:avLst/>
          </a:prstGeom>
          <a:ln>
            <a:solidFill>
              <a:schemeClr val="accent1"/>
            </a:solidFill>
          </a:ln>
        </p:spPr>
      </p:pic>
      <p:pic>
        <p:nvPicPr>
          <p:cNvPr id="44" name="図 43">
            <a:extLst>
              <a:ext uri="{FF2B5EF4-FFF2-40B4-BE49-F238E27FC236}">
                <a16:creationId xmlns:a16="http://schemas.microsoft.com/office/drawing/2014/main" id="{145FE38C-C17E-39EC-3679-0D5CB6FF89CF}"/>
              </a:ext>
            </a:extLst>
          </p:cNvPr>
          <p:cNvPicPr>
            <a:picLocks noChangeAspect="1"/>
          </p:cNvPicPr>
          <p:nvPr/>
        </p:nvPicPr>
        <p:blipFill>
          <a:blip r:embed="rId3"/>
          <a:stretch>
            <a:fillRect/>
          </a:stretch>
        </p:blipFill>
        <p:spPr>
          <a:xfrm>
            <a:off x="7057863" y="3650625"/>
            <a:ext cx="3626226" cy="2038866"/>
          </a:xfrm>
          <a:prstGeom prst="rect">
            <a:avLst/>
          </a:prstGeom>
          <a:ln>
            <a:solidFill>
              <a:schemeClr val="accent1"/>
            </a:solidFill>
          </a:ln>
        </p:spPr>
      </p:pic>
      <p:sp>
        <p:nvSpPr>
          <p:cNvPr id="45" name="テキスト ボックス 44">
            <a:extLst>
              <a:ext uri="{FF2B5EF4-FFF2-40B4-BE49-F238E27FC236}">
                <a16:creationId xmlns:a16="http://schemas.microsoft.com/office/drawing/2014/main" id="{6EC3E734-96ED-3D4B-A285-66FD5AA1B947}"/>
              </a:ext>
            </a:extLst>
          </p:cNvPr>
          <p:cNvSpPr txBox="1"/>
          <p:nvPr/>
        </p:nvSpPr>
        <p:spPr>
          <a:xfrm>
            <a:off x="3416368" y="1629167"/>
            <a:ext cx="2302457" cy="461665"/>
          </a:xfrm>
          <a:prstGeom prst="rect">
            <a:avLst/>
          </a:prstGeom>
          <a:noFill/>
        </p:spPr>
        <p:txBody>
          <a:bodyPr wrap="square" rtlCol="0">
            <a:spAutoFit/>
          </a:bodyPr>
          <a:lstStyle/>
          <a:p>
            <a:r>
              <a:rPr kumimoji="1" lang="en-US" altLang="ja-JP" sz="1200" dirty="0">
                <a:solidFill>
                  <a:schemeClr val="accent1"/>
                </a:solidFill>
                <a:latin typeface="Meiryo UI" panose="020B0604030504040204" pitchFamily="50" charset="-128"/>
                <a:ea typeface="Meiryo UI" panose="020B0604030504040204" pitchFamily="50" charset="-128"/>
              </a:rPr>
              <a:t>※Step1~</a:t>
            </a:r>
            <a:r>
              <a:rPr kumimoji="1" lang="ja-JP" altLang="en-US" sz="1200" dirty="0">
                <a:solidFill>
                  <a:schemeClr val="accent1"/>
                </a:solidFill>
                <a:latin typeface="Meiryo UI" panose="020B0604030504040204" pitchFamily="50" charset="-128"/>
                <a:ea typeface="Meiryo UI" panose="020B0604030504040204" pitchFamily="50" charset="-128"/>
              </a:rPr>
              <a:t>４の単位</a:t>
            </a:r>
            <a:br>
              <a:rPr kumimoji="1" lang="en-US" altLang="ja-JP" sz="1200" dirty="0">
                <a:solidFill>
                  <a:schemeClr val="accent1"/>
                </a:solidFill>
                <a:latin typeface="Meiryo UI" panose="020B0604030504040204" pitchFamily="50" charset="-128"/>
                <a:ea typeface="Meiryo UI" panose="020B0604030504040204" pitchFamily="50" charset="-128"/>
              </a:rPr>
            </a:br>
            <a:r>
              <a:rPr kumimoji="1" lang="ja-JP" altLang="en-US" sz="1200" dirty="0">
                <a:solidFill>
                  <a:schemeClr val="accent1"/>
                </a:solidFill>
                <a:latin typeface="Meiryo UI" panose="020B0604030504040204" pitchFamily="50" charset="-128"/>
                <a:ea typeface="Meiryo UI" panose="020B0604030504040204" pitchFamily="50" charset="-128"/>
              </a:rPr>
              <a:t>（ワークシートの各シートに対応）</a:t>
            </a:r>
          </a:p>
        </p:txBody>
      </p:sp>
      <p:pic>
        <p:nvPicPr>
          <p:cNvPr id="47" name="図 46">
            <a:extLst>
              <a:ext uri="{FF2B5EF4-FFF2-40B4-BE49-F238E27FC236}">
                <a16:creationId xmlns:a16="http://schemas.microsoft.com/office/drawing/2014/main" id="{4967E241-106B-81BA-F881-B4935CE1A9C5}"/>
              </a:ext>
            </a:extLst>
          </p:cNvPr>
          <p:cNvPicPr>
            <a:picLocks noChangeAspect="1"/>
          </p:cNvPicPr>
          <p:nvPr/>
        </p:nvPicPr>
        <p:blipFill>
          <a:blip r:embed="rId4"/>
          <a:stretch>
            <a:fillRect/>
          </a:stretch>
        </p:blipFill>
        <p:spPr>
          <a:xfrm>
            <a:off x="8859523" y="4838524"/>
            <a:ext cx="2649311" cy="1488337"/>
          </a:xfrm>
          <a:prstGeom prst="rect">
            <a:avLst/>
          </a:prstGeom>
          <a:ln>
            <a:solidFill>
              <a:schemeClr val="accent1"/>
            </a:solidFill>
          </a:ln>
        </p:spPr>
      </p:pic>
      <p:sp>
        <p:nvSpPr>
          <p:cNvPr id="48" name="テキスト ボックス 47">
            <a:extLst>
              <a:ext uri="{FF2B5EF4-FFF2-40B4-BE49-F238E27FC236}">
                <a16:creationId xmlns:a16="http://schemas.microsoft.com/office/drawing/2014/main" id="{151C8C5F-3449-0AB0-AB5E-449E21CB6944}"/>
              </a:ext>
            </a:extLst>
          </p:cNvPr>
          <p:cNvSpPr txBox="1"/>
          <p:nvPr/>
        </p:nvSpPr>
        <p:spPr>
          <a:xfrm>
            <a:off x="6781119" y="3114808"/>
            <a:ext cx="3547516" cy="461665"/>
          </a:xfrm>
          <a:prstGeom prst="rect">
            <a:avLst/>
          </a:prstGeom>
          <a:noFill/>
        </p:spPr>
        <p:txBody>
          <a:bodyPr wrap="square" rtlCol="0">
            <a:spAutoFit/>
          </a:bodyPr>
          <a:lstStyle/>
          <a:p>
            <a:r>
              <a:rPr kumimoji="1" lang="en-US" altLang="ja-JP" sz="1200" dirty="0">
                <a:solidFill>
                  <a:schemeClr val="accent1"/>
                </a:solidFill>
                <a:latin typeface="Meiryo UI" panose="020B0604030504040204" pitchFamily="50" charset="-128"/>
                <a:ea typeface="Meiryo UI" panose="020B0604030504040204" pitchFamily="50" charset="-128"/>
              </a:rPr>
              <a:t>※</a:t>
            </a:r>
            <a:r>
              <a:rPr kumimoji="1" lang="ja-JP" altLang="en-US" sz="1200" dirty="0">
                <a:solidFill>
                  <a:schemeClr val="accent1"/>
                </a:solidFill>
                <a:latin typeface="Meiryo UI" panose="020B0604030504040204" pitchFamily="50" charset="-128"/>
                <a:ea typeface="Meiryo UI" panose="020B0604030504040204" pitchFamily="50" charset="-128"/>
              </a:rPr>
              <a:t>各</a:t>
            </a:r>
            <a:r>
              <a:rPr kumimoji="1" lang="en-US" altLang="ja-JP" sz="1200" dirty="0">
                <a:solidFill>
                  <a:schemeClr val="accent1"/>
                </a:solidFill>
                <a:latin typeface="Meiryo UI" panose="020B0604030504040204" pitchFamily="50" charset="-128"/>
                <a:ea typeface="Meiryo UI" panose="020B0604030504040204" pitchFamily="50" charset="-128"/>
              </a:rPr>
              <a:t>Step</a:t>
            </a:r>
            <a:r>
              <a:rPr kumimoji="1" lang="ja-JP" altLang="en-US" sz="1200" dirty="0">
                <a:solidFill>
                  <a:schemeClr val="accent1"/>
                </a:solidFill>
                <a:latin typeface="Meiryo UI" panose="020B0604030504040204" pitchFamily="50" charset="-128"/>
                <a:ea typeface="Meiryo UI" panose="020B0604030504040204" pitchFamily="50" charset="-128"/>
              </a:rPr>
              <a:t>内で実施する作業＆関連する</a:t>
            </a:r>
            <a:r>
              <a:rPr kumimoji="1" lang="en-US" altLang="ja-JP" sz="1200" dirty="0">
                <a:solidFill>
                  <a:schemeClr val="accent1"/>
                </a:solidFill>
                <a:latin typeface="Meiryo UI" panose="020B0604030504040204" pitchFamily="50" charset="-128"/>
                <a:ea typeface="Meiryo UI" panose="020B0604030504040204" pitchFamily="50" charset="-128"/>
              </a:rPr>
              <a:t>Tips</a:t>
            </a:r>
            <a:br>
              <a:rPr kumimoji="1" lang="en-US" altLang="ja-JP" sz="1200" dirty="0">
                <a:solidFill>
                  <a:schemeClr val="accent1"/>
                </a:solidFill>
                <a:latin typeface="Meiryo UI" panose="020B0604030504040204" pitchFamily="50" charset="-128"/>
                <a:ea typeface="Meiryo UI" panose="020B0604030504040204" pitchFamily="50" charset="-128"/>
              </a:rPr>
            </a:br>
            <a:r>
              <a:rPr kumimoji="1" lang="ja-JP" altLang="en-US" sz="1200" dirty="0">
                <a:solidFill>
                  <a:schemeClr val="accent1"/>
                </a:solidFill>
                <a:latin typeface="Meiryo UI" panose="020B0604030504040204" pitchFamily="50" charset="-128"/>
                <a:ea typeface="Meiryo UI" panose="020B0604030504040204" pitchFamily="50" charset="-128"/>
              </a:rPr>
              <a:t>（ワークシートの項目ブロックに対応）</a:t>
            </a:r>
          </a:p>
        </p:txBody>
      </p:sp>
      <p:sp>
        <p:nvSpPr>
          <p:cNvPr id="62" name="左中かっこ 61">
            <a:extLst>
              <a:ext uri="{FF2B5EF4-FFF2-40B4-BE49-F238E27FC236}">
                <a16:creationId xmlns:a16="http://schemas.microsoft.com/office/drawing/2014/main" id="{3273F2A7-405B-69ED-AF19-FE41DB5867B5}"/>
              </a:ext>
            </a:extLst>
          </p:cNvPr>
          <p:cNvSpPr/>
          <p:nvPr/>
        </p:nvSpPr>
        <p:spPr>
          <a:xfrm rot="10800000">
            <a:off x="6589738" y="2927682"/>
            <a:ext cx="200238" cy="1433795"/>
          </a:xfrm>
          <a:prstGeom prst="leftBrace">
            <a:avLst>
              <a:gd name="adj1" fmla="val 8333"/>
              <a:gd name="adj2" fmla="val 6660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3" name="左中かっこ 62">
            <a:extLst>
              <a:ext uri="{FF2B5EF4-FFF2-40B4-BE49-F238E27FC236}">
                <a16:creationId xmlns:a16="http://schemas.microsoft.com/office/drawing/2014/main" id="{4E0055C7-F008-D2DD-07D7-3A5F1CDFDCC7}"/>
              </a:ext>
            </a:extLst>
          </p:cNvPr>
          <p:cNvSpPr/>
          <p:nvPr/>
        </p:nvSpPr>
        <p:spPr>
          <a:xfrm rot="10800000">
            <a:off x="3324266" y="1750552"/>
            <a:ext cx="200238" cy="979303"/>
          </a:xfrm>
          <a:prstGeom prst="leftBrace">
            <a:avLst>
              <a:gd name="adj1" fmla="val 8333"/>
              <a:gd name="adj2" fmla="val 84213"/>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65" name="直線コネクタ 64">
            <a:extLst>
              <a:ext uri="{FF2B5EF4-FFF2-40B4-BE49-F238E27FC236}">
                <a16:creationId xmlns:a16="http://schemas.microsoft.com/office/drawing/2014/main" id="{72617DA8-B593-6BE9-25FC-917526E2FEB7}"/>
              </a:ext>
            </a:extLst>
          </p:cNvPr>
          <p:cNvCxnSpPr/>
          <p:nvPr/>
        </p:nvCxnSpPr>
        <p:spPr>
          <a:xfrm>
            <a:off x="5542234" y="1637790"/>
            <a:ext cx="731014"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BEFB227D-7CE8-6454-A80A-36BFCE8CFD09}"/>
              </a:ext>
            </a:extLst>
          </p:cNvPr>
          <p:cNvCxnSpPr/>
          <p:nvPr/>
        </p:nvCxnSpPr>
        <p:spPr>
          <a:xfrm>
            <a:off x="7121788" y="4375381"/>
            <a:ext cx="66455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180085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err="1"/>
              <a:t>StepX</a:t>
            </a:r>
            <a:r>
              <a:rPr lang="ja-JP" altLang="en-US" sz="3600" dirty="0"/>
              <a:t>　ワークシートでの作業タイトル　</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対象項目ワークシート名</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en-US" altLang="ja-JP" dirty="0"/>
              <a:t>x.</a:t>
            </a:r>
            <a:r>
              <a:rPr lang="ja-JP" altLang="en-US" dirty="0"/>
              <a:t>　ワークシートで行うタスク概要</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5"/>
            <a:ext cx="5903872" cy="3693603"/>
          </a:xfrm>
        </p:spPr>
        <p:txBody>
          <a:bodyPr>
            <a:normAutofit/>
          </a:bodyPr>
          <a:lstStyle/>
          <a:p>
            <a:pPr marL="0" indent="0">
              <a:buNone/>
            </a:pPr>
            <a:r>
              <a:rPr lang="en-US" altLang="ja-JP" dirty="0"/>
              <a:t>DMBOK</a:t>
            </a:r>
            <a:r>
              <a:rPr lang="ja-JP" altLang="en-US" dirty="0"/>
              <a:t>記載のアクティビティの説明を踏まえるて記載しています。</a:t>
            </a:r>
            <a:endParaRPr lang="en-US" altLang="ja-JP" dirty="0"/>
          </a:p>
          <a:p>
            <a:pPr marL="0" indent="0">
              <a:buNone/>
            </a:pPr>
            <a:r>
              <a:rPr lang="ja-JP" altLang="en-US" dirty="0"/>
              <a:t>その上で、このワークシートで何をまとめるのかの目的と、実施するタスクの概要を記載しています。</a:t>
            </a:r>
            <a:endParaRPr lang="en-US" altLang="ja-JP"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このワークシートでは何を行うのかの概要を説明しています。</a:t>
            </a:r>
            <a:endParaRPr kumimoji="1" lang="en-US" altLang="ja-JP" dirty="0"/>
          </a:p>
          <a:p>
            <a:r>
              <a:rPr kumimoji="1" lang="ja-JP" altLang="en-US" dirty="0"/>
              <a:t>必要に応じて、その作業を行う意味を書いています。</a:t>
            </a:r>
            <a:endParaRPr kumimoji="1" lang="en-US" altLang="ja-JP" dirty="0"/>
          </a:p>
          <a:p>
            <a:r>
              <a:rPr kumimoji="1" lang="en-US" altLang="ja-JP" dirty="0"/>
              <a:t>DMBOK</a:t>
            </a:r>
            <a:r>
              <a:rPr kumimoji="1" lang="ja-JP" altLang="en-US" dirty="0"/>
              <a:t>のどの辺なのかのマッピングも必要に応じて記載しています。</a:t>
            </a:r>
            <a:endParaRPr kumimoji="1" lang="en-US" altLang="ja-JP" dirty="0"/>
          </a:p>
        </p:txBody>
      </p:sp>
      <p:sp>
        <p:nvSpPr>
          <p:cNvPr id="2" name="四角形: 角を丸くする 1">
            <a:extLst>
              <a:ext uri="{FF2B5EF4-FFF2-40B4-BE49-F238E27FC236}">
                <a16:creationId xmlns:a16="http://schemas.microsoft.com/office/drawing/2014/main" id="{A7E9241E-5D99-4F66-B95A-A24EAF53A4FF}"/>
              </a:ext>
            </a:extLst>
          </p:cNvPr>
          <p:cNvSpPr/>
          <p:nvPr/>
        </p:nvSpPr>
        <p:spPr>
          <a:xfrm>
            <a:off x="952500" y="3429000"/>
            <a:ext cx="4037100" cy="2137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対象のワークシートを図として貼付</a:t>
            </a:r>
            <a:endParaRPr kumimoji="1" lang="en-US" altLang="ja-JP" dirty="0"/>
          </a:p>
        </p:txBody>
      </p:sp>
      <p:sp>
        <p:nvSpPr>
          <p:cNvPr id="4" name="フッター プレースホルダー 3">
            <a:extLst>
              <a:ext uri="{FF2B5EF4-FFF2-40B4-BE49-F238E27FC236}">
                <a16:creationId xmlns:a16="http://schemas.microsoft.com/office/drawing/2014/main" id="{D52D6923-5865-B352-DAED-C3ADDC0C90D7}"/>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6D46E429-A398-24E0-AE77-24286CCAEA86}"/>
              </a:ext>
            </a:extLst>
          </p:cNvPr>
          <p:cNvSpPr>
            <a:spLocks noGrp="1"/>
          </p:cNvSpPr>
          <p:nvPr>
            <p:ph type="sldNum" sz="quarter" idx="12"/>
          </p:nvPr>
        </p:nvSpPr>
        <p:spPr/>
        <p:txBody>
          <a:bodyPr/>
          <a:lstStyle/>
          <a:p>
            <a:pPr rtl="0"/>
            <a:fld id="{3A98EE3D-8CD1-4C3F-BD1C-C98C9596463C}" type="slidenum">
              <a:rPr lang="en-US" smtClean="0"/>
              <a:t>63</a:t>
            </a:fld>
            <a:endParaRPr lang="en-US" dirty="0"/>
          </a:p>
        </p:txBody>
      </p:sp>
      <p:sp>
        <p:nvSpPr>
          <p:cNvPr id="7" name="楕円 6">
            <a:extLst>
              <a:ext uri="{FF2B5EF4-FFF2-40B4-BE49-F238E27FC236}">
                <a16:creationId xmlns:a16="http://schemas.microsoft.com/office/drawing/2014/main" id="{A862F0DD-A2ED-D994-73A7-6CCF222EB15E}"/>
              </a:ext>
            </a:extLst>
          </p:cNvPr>
          <p:cNvSpPr/>
          <p:nvPr/>
        </p:nvSpPr>
        <p:spPr>
          <a:xfrm>
            <a:off x="10601325" y="134204"/>
            <a:ext cx="1429442" cy="5661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latin typeface="Meiryo UI" panose="020B0604030504040204" pitchFamily="50" charset="-128"/>
                <a:ea typeface="Meiryo UI" panose="020B0604030504040204" pitchFamily="50" charset="-128"/>
              </a:rPr>
              <a:t>スライド</a:t>
            </a:r>
            <a:br>
              <a:rPr kumimoji="1" lang="en-US" altLang="ja-JP" sz="1600" dirty="0">
                <a:latin typeface="Meiryo UI" panose="020B0604030504040204" pitchFamily="50" charset="-128"/>
                <a:ea typeface="Meiryo UI" panose="020B0604030504040204" pitchFamily="50" charset="-128"/>
              </a:rPr>
            </a:br>
            <a:r>
              <a:rPr kumimoji="1" lang="ja-JP" altLang="en-US" sz="1600" dirty="0">
                <a:latin typeface="Meiryo UI" panose="020B0604030504040204" pitchFamily="50" charset="-128"/>
                <a:ea typeface="Meiryo UI" panose="020B0604030504040204" pitchFamily="50" charset="-128"/>
              </a:rPr>
              <a:t>ひな型</a:t>
            </a:r>
          </a:p>
        </p:txBody>
      </p:sp>
    </p:spTree>
    <p:extLst>
      <p:ext uri="{BB962C8B-B14F-4D97-AF65-F5344CB8AC3E}">
        <p14:creationId xmlns:p14="http://schemas.microsoft.com/office/powerpoint/2010/main" val="34246002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51FAAE-2006-4D03-B053-D4E98C179CB9}"/>
              </a:ext>
            </a:extLst>
          </p:cNvPr>
          <p:cNvSpPr>
            <a:spLocks noGrp="1"/>
          </p:cNvSpPr>
          <p:nvPr>
            <p:ph type="title"/>
          </p:nvPr>
        </p:nvSpPr>
        <p:spPr>
          <a:xfrm>
            <a:off x="532737" y="286604"/>
            <a:ext cx="10622943" cy="504506"/>
          </a:xfrm>
        </p:spPr>
        <p:txBody>
          <a:bodyPr>
            <a:noAutofit/>
          </a:bodyPr>
          <a:lstStyle/>
          <a:p>
            <a:r>
              <a:rPr lang="en-US" altLang="ja-JP" sz="3600" dirty="0" err="1"/>
              <a:t>StepX</a:t>
            </a:r>
            <a:r>
              <a:rPr lang="ja-JP" altLang="en-US" sz="3600" dirty="0"/>
              <a:t>　ワークシートでの作業タイトル　</a:t>
            </a:r>
            <a:endParaRPr lang="en-US" sz="3600" dirty="0"/>
          </a:p>
        </p:txBody>
      </p:sp>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289650" cy="449495"/>
          </a:xfrm>
          <a:solidFill>
            <a:schemeClr val="accent5">
              <a:lumMod val="20000"/>
              <a:lumOff val="80000"/>
            </a:schemeClr>
          </a:solidFill>
        </p:spPr>
        <p:txBody>
          <a:bodyPr>
            <a:normAutofit/>
          </a:bodyPr>
          <a:lstStyle/>
          <a:p>
            <a:r>
              <a:rPr lang="ja-JP" altLang="en-US" dirty="0"/>
              <a:t>対象項目ブロック名</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42595" y="2057400"/>
            <a:ext cx="5889805" cy="449495"/>
          </a:xfrm>
          <a:solidFill>
            <a:schemeClr val="accent5">
              <a:lumMod val="20000"/>
              <a:lumOff val="80000"/>
            </a:schemeClr>
          </a:solidFill>
        </p:spPr>
        <p:txBody>
          <a:bodyPr>
            <a:noAutofit/>
          </a:bodyPr>
          <a:lstStyle/>
          <a:p>
            <a:r>
              <a:rPr lang="en-US" altLang="ja-JP" dirty="0" err="1"/>
              <a:t>x.x</a:t>
            </a:r>
            <a:r>
              <a:rPr lang="ja-JP" altLang="en-US" dirty="0"/>
              <a:t>　ブロックで行うタスクの概要</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5"/>
            <a:ext cx="5903872" cy="3693603"/>
          </a:xfrm>
        </p:spPr>
        <p:txBody>
          <a:bodyPr>
            <a:normAutofit/>
          </a:bodyPr>
          <a:lstStyle/>
          <a:p>
            <a:pPr marL="0" indent="0">
              <a:buNone/>
            </a:pPr>
            <a:r>
              <a:rPr lang="ja-JP" altLang="en-US" dirty="0"/>
              <a:t>記載内容は以下。</a:t>
            </a:r>
            <a:endParaRPr lang="en-US" altLang="ja-JP" dirty="0"/>
          </a:p>
          <a:p>
            <a:pPr marL="0" indent="0">
              <a:buNone/>
            </a:pPr>
            <a:r>
              <a:rPr lang="ja-JP" altLang="en-US" dirty="0"/>
              <a:t>・タスクで実施する作業内容</a:t>
            </a:r>
            <a:endParaRPr lang="en-US" altLang="ja-JP" dirty="0"/>
          </a:p>
          <a:p>
            <a:pPr marL="0" indent="0">
              <a:buNone/>
            </a:pPr>
            <a:r>
              <a:rPr lang="ja-JP" altLang="en-US" dirty="0"/>
              <a:t>・記載作業を行う上でのポイント</a:t>
            </a:r>
            <a:endParaRPr lang="en-US" altLang="ja-JP" dirty="0"/>
          </a:p>
          <a:p>
            <a:pPr marL="0" indent="0">
              <a:buNone/>
            </a:pPr>
            <a:r>
              <a:rPr lang="ja-JP" altLang="en-US" dirty="0"/>
              <a:t>・ポイントや具体例など、書ききれない場合は、</a:t>
            </a:r>
            <a:r>
              <a:rPr lang="en-US" altLang="ja-JP" dirty="0"/>
              <a:t>Tips</a:t>
            </a:r>
            <a:r>
              <a:rPr lang="ja-JP" altLang="en-US" dirty="0"/>
              <a:t>へ</a:t>
            </a:r>
            <a:endParaRPr lang="en-US" altLang="ja-JP"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項目ブロック単位で、どういう内容を記載するのかのタスク説明を行います。</a:t>
            </a:r>
            <a:endParaRPr kumimoji="1" lang="en-US" altLang="ja-JP" dirty="0"/>
          </a:p>
          <a:p>
            <a:r>
              <a:rPr kumimoji="1" lang="ja-JP" altLang="en-US" dirty="0"/>
              <a:t>記載する際の最重要のポイントも記載しています。</a:t>
            </a:r>
          </a:p>
          <a:p>
            <a:r>
              <a:rPr kumimoji="1" lang="ja-JP" altLang="en-US" dirty="0"/>
              <a:t>前後ページの記載内容を多少意識して、プロセスの流れを切らさないように考慮して記載しています。</a:t>
            </a:r>
            <a:endParaRPr kumimoji="1" lang="en-US" altLang="ja-JP" dirty="0"/>
          </a:p>
        </p:txBody>
      </p:sp>
      <p:sp>
        <p:nvSpPr>
          <p:cNvPr id="2" name="四角形: 角を丸くする 1">
            <a:extLst>
              <a:ext uri="{FF2B5EF4-FFF2-40B4-BE49-F238E27FC236}">
                <a16:creationId xmlns:a16="http://schemas.microsoft.com/office/drawing/2014/main" id="{A7E9241E-5D99-4F66-B95A-A24EAF53A4FF}"/>
              </a:ext>
            </a:extLst>
          </p:cNvPr>
          <p:cNvSpPr/>
          <p:nvPr/>
        </p:nvSpPr>
        <p:spPr>
          <a:xfrm>
            <a:off x="952500" y="3429000"/>
            <a:ext cx="4076700" cy="21378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ワークシートの対象項目ブロック</a:t>
            </a:r>
            <a:endParaRPr kumimoji="1" lang="en-US" altLang="ja-JP" dirty="0"/>
          </a:p>
          <a:p>
            <a:pPr algn="ctr"/>
            <a:r>
              <a:rPr kumimoji="1" lang="ja-JP" altLang="en-US" dirty="0"/>
              <a:t>およびサンプルの記載を図として貼付</a:t>
            </a:r>
            <a:endParaRPr kumimoji="1" lang="en-US" altLang="ja-JP" dirty="0"/>
          </a:p>
        </p:txBody>
      </p:sp>
      <p:sp>
        <p:nvSpPr>
          <p:cNvPr id="4" name="フッター プレースホルダー 3">
            <a:extLst>
              <a:ext uri="{FF2B5EF4-FFF2-40B4-BE49-F238E27FC236}">
                <a16:creationId xmlns:a16="http://schemas.microsoft.com/office/drawing/2014/main" id="{4DD750A1-AD8F-0ECA-BF72-F7117F674D68}"/>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7494D295-4130-E357-AAD4-1C806EAE9407}"/>
              </a:ext>
            </a:extLst>
          </p:cNvPr>
          <p:cNvSpPr>
            <a:spLocks noGrp="1"/>
          </p:cNvSpPr>
          <p:nvPr>
            <p:ph type="sldNum" sz="quarter" idx="12"/>
          </p:nvPr>
        </p:nvSpPr>
        <p:spPr/>
        <p:txBody>
          <a:bodyPr/>
          <a:lstStyle/>
          <a:p>
            <a:pPr rtl="0"/>
            <a:fld id="{3A98EE3D-8CD1-4C3F-BD1C-C98C9596463C}" type="slidenum">
              <a:rPr lang="en-US" smtClean="0"/>
              <a:t>64</a:t>
            </a:fld>
            <a:endParaRPr lang="en-US" dirty="0"/>
          </a:p>
        </p:txBody>
      </p:sp>
      <p:sp>
        <p:nvSpPr>
          <p:cNvPr id="15" name="楕円 14">
            <a:extLst>
              <a:ext uri="{FF2B5EF4-FFF2-40B4-BE49-F238E27FC236}">
                <a16:creationId xmlns:a16="http://schemas.microsoft.com/office/drawing/2014/main" id="{64C003FE-24E5-EAD5-68F9-058050B47EB6}"/>
              </a:ext>
            </a:extLst>
          </p:cNvPr>
          <p:cNvSpPr/>
          <p:nvPr/>
        </p:nvSpPr>
        <p:spPr>
          <a:xfrm>
            <a:off x="10601325" y="134204"/>
            <a:ext cx="1429442" cy="5661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latin typeface="Meiryo UI" panose="020B0604030504040204" pitchFamily="50" charset="-128"/>
                <a:ea typeface="Meiryo UI" panose="020B0604030504040204" pitchFamily="50" charset="-128"/>
              </a:rPr>
              <a:t>スライド</a:t>
            </a:r>
            <a:br>
              <a:rPr kumimoji="1" lang="en-US" altLang="ja-JP" sz="1600" dirty="0">
                <a:latin typeface="Meiryo UI" panose="020B0604030504040204" pitchFamily="50" charset="-128"/>
                <a:ea typeface="Meiryo UI" panose="020B0604030504040204" pitchFamily="50" charset="-128"/>
              </a:rPr>
            </a:br>
            <a:r>
              <a:rPr kumimoji="1" lang="ja-JP" altLang="en-US" sz="1600" dirty="0">
                <a:latin typeface="Meiryo UI" panose="020B0604030504040204" pitchFamily="50" charset="-128"/>
                <a:ea typeface="Meiryo UI" panose="020B0604030504040204" pitchFamily="50" charset="-128"/>
              </a:rPr>
              <a:t>ひな型</a:t>
            </a:r>
          </a:p>
        </p:txBody>
      </p:sp>
    </p:spTree>
    <p:extLst>
      <p:ext uri="{BB962C8B-B14F-4D97-AF65-F5344CB8AC3E}">
        <p14:creationId xmlns:p14="http://schemas.microsoft.com/office/powerpoint/2010/main" val="343196376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48B48B68-730F-41C5-873C-C7452EF40E2A}"/>
              </a:ext>
            </a:extLst>
          </p:cNvPr>
          <p:cNvSpPr txBox="1">
            <a:spLocks/>
          </p:cNvSpPr>
          <p:nvPr/>
        </p:nvSpPr>
        <p:spPr>
          <a:xfrm>
            <a:off x="532737" y="286604"/>
            <a:ext cx="10622943" cy="504506"/>
          </a:xfrm>
          <a:prstGeom prst="rect">
            <a:avLst/>
          </a:prstGeom>
        </p:spPr>
        <p:txBody>
          <a:bodyPr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err="1"/>
              <a:t>StepX</a:t>
            </a:r>
            <a:r>
              <a:rPr lang="ja-JP" altLang="en-US" sz="3600" dirty="0"/>
              <a:t>　同じタイトル</a:t>
            </a:r>
            <a:endParaRPr lang="en-US" sz="3600" dirty="0"/>
          </a:p>
        </p:txBody>
      </p:sp>
      <p:sp>
        <p:nvSpPr>
          <p:cNvPr id="4" name="テキスト ボックス 3">
            <a:extLst>
              <a:ext uri="{FF2B5EF4-FFF2-40B4-BE49-F238E27FC236}">
                <a16:creationId xmlns:a16="http://schemas.microsoft.com/office/drawing/2014/main" id="{BB5BC4B6-A1D5-4855-93D9-9402C6391449}"/>
              </a:ext>
            </a:extLst>
          </p:cNvPr>
          <p:cNvSpPr txBox="1"/>
          <p:nvPr/>
        </p:nvSpPr>
        <p:spPr>
          <a:xfrm>
            <a:off x="476871" y="852755"/>
            <a:ext cx="11239928" cy="954107"/>
          </a:xfrm>
          <a:prstGeom prst="rect">
            <a:avLst/>
          </a:prstGeom>
          <a:noFill/>
        </p:spPr>
        <p:txBody>
          <a:bodyPr wrap="square" rtlCol="0">
            <a:spAutoFit/>
          </a:bodyPr>
          <a:lstStyle/>
          <a:p>
            <a:r>
              <a:rPr kumimoji="1" lang="en-US" altLang="ja-JP" sz="2000" i="1" dirty="0">
                <a:solidFill>
                  <a:srgbClr val="0070C0"/>
                </a:solidFill>
              </a:rPr>
              <a:t>【Tips】</a:t>
            </a:r>
            <a:r>
              <a:rPr kumimoji="1" lang="ja-JP" altLang="en-US" sz="2000" i="1" dirty="0">
                <a:solidFill>
                  <a:srgbClr val="0070C0"/>
                </a:solidFill>
              </a:rPr>
              <a:t>タイトル　（青字イタリック）</a:t>
            </a:r>
            <a:endParaRPr kumimoji="1" lang="en-US" altLang="ja-JP" sz="2000" i="1" dirty="0">
              <a:solidFill>
                <a:srgbClr val="0070C0"/>
              </a:solidFill>
            </a:endParaRPr>
          </a:p>
          <a:p>
            <a:r>
              <a:rPr kumimoji="1" lang="ja-JP" altLang="en-US" dirty="0"/>
              <a:t>メインの解説ページのみでは、わかりにくい場合に補足解説を記載しています。</a:t>
            </a:r>
            <a:endParaRPr kumimoji="1" lang="en-US" altLang="ja-JP" dirty="0"/>
          </a:p>
          <a:p>
            <a:r>
              <a:rPr kumimoji="1" lang="ja-JP" altLang="en-US" dirty="0"/>
              <a:t>用語の定義や図示が必要なものなどを記載している場合もあります。</a:t>
            </a:r>
          </a:p>
        </p:txBody>
      </p:sp>
      <p:sp>
        <p:nvSpPr>
          <p:cNvPr id="7" name="Content Placeholder 5">
            <a:extLst>
              <a:ext uri="{FF2B5EF4-FFF2-40B4-BE49-F238E27FC236}">
                <a16:creationId xmlns:a16="http://schemas.microsoft.com/office/drawing/2014/main" id="{F2E56210-B2AE-48A0-9A3D-30A3ACCB9CB9}"/>
              </a:ext>
            </a:extLst>
          </p:cNvPr>
          <p:cNvSpPr txBox="1">
            <a:spLocks/>
          </p:cNvSpPr>
          <p:nvPr/>
        </p:nvSpPr>
        <p:spPr>
          <a:xfrm>
            <a:off x="476871" y="2228484"/>
            <a:ext cx="10583393" cy="2490504"/>
          </a:xfrm>
          <a:prstGeom prst="rect">
            <a:avLst/>
          </a:prstGeom>
        </p:spPr>
        <p:txBody>
          <a:bodyPr>
            <a:normAutofit/>
          </a:bodyPr>
          <a:lst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kumimoji="1" sz="1900" kern="1200">
                <a:solidFill>
                  <a:schemeClr val="tx1">
                    <a:lumMod val="75000"/>
                    <a:lumOff val="25000"/>
                  </a:schemeClr>
                </a:solidFill>
                <a:latin typeface="Meiryo UI" panose="020B0604030504040204" pitchFamily="50" charset="-128"/>
                <a:ea typeface="Meiryo UI" panose="020B0604030504040204" pitchFamily="50" charset="-128"/>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kumimoji="1" sz="1700" kern="1200">
                <a:solidFill>
                  <a:schemeClr val="tx1">
                    <a:lumMod val="75000"/>
                    <a:lumOff val="25000"/>
                  </a:schemeClr>
                </a:solidFill>
                <a:latin typeface="Meiryo UI" panose="020B0604030504040204" pitchFamily="50" charset="-128"/>
                <a:ea typeface="Meiryo UI" panose="020B0604030504040204" pitchFamily="50" charset="-128"/>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kumimoji="1" sz="1300" kern="1200">
                <a:solidFill>
                  <a:schemeClr val="tx1">
                    <a:lumMod val="75000"/>
                    <a:lumOff val="25000"/>
                  </a:schemeClr>
                </a:solidFill>
                <a:latin typeface="Meiryo UI" panose="020B0604030504040204" pitchFamily="50" charset="-128"/>
                <a:ea typeface="Meiryo UI" panose="020B0604030504040204" pitchFamily="50" charset="-128"/>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kumimoji="1" sz="1400" kern="1200">
                <a:solidFill>
                  <a:schemeClr val="tx1">
                    <a:lumMod val="75000"/>
                    <a:lumOff val="25000"/>
                  </a:schemeClr>
                </a:solidFill>
                <a:latin typeface="+mn-lt"/>
                <a:ea typeface="+mn-ea"/>
                <a:cs typeface="+mn-cs"/>
              </a:defRPr>
            </a:lvl9pPr>
          </a:lstStyle>
          <a:p>
            <a:pPr>
              <a:spcBef>
                <a:spcPts val="0"/>
              </a:spcBef>
            </a:pPr>
            <a:r>
              <a:rPr lang="ja-JP" altLang="en-US" dirty="0"/>
              <a:t>記載方法は</a:t>
            </a:r>
            <a:r>
              <a:rPr lang="en-US" altLang="ja-JP" dirty="0"/>
              <a:t>Free</a:t>
            </a:r>
            <a:r>
              <a:rPr lang="ja-JP" altLang="en-US" dirty="0"/>
              <a:t>フォーマットにしてあります。</a:t>
            </a:r>
            <a:endParaRPr lang="en-US" altLang="ja-JP" dirty="0"/>
          </a:p>
          <a:p>
            <a:pPr>
              <a:spcBef>
                <a:spcPts val="0"/>
              </a:spcBef>
            </a:pPr>
            <a:r>
              <a:rPr lang="ja-JP" altLang="en-US" dirty="0"/>
              <a:t>必要に応じて、図や文章を自由にレイアウトしています。</a:t>
            </a:r>
            <a:endParaRPr lang="en-US" altLang="ja-JP" dirty="0"/>
          </a:p>
          <a:p>
            <a:pPr marL="0" indent="0">
              <a:spcBef>
                <a:spcPts val="0"/>
              </a:spcBef>
              <a:buNone/>
            </a:pPr>
            <a:endParaRPr lang="en-US" dirty="0"/>
          </a:p>
        </p:txBody>
      </p:sp>
      <p:sp>
        <p:nvSpPr>
          <p:cNvPr id="8" name="フッター プレースホルダー 7">
            <a:extLst>
              <a:ext uri="{FF2B5EF4-FFF2-40B4-BE49-F238E27FC236}">
                <a16:creationId xmlns:a16="http://schemas.microsoft.com/office/drawing/2014/main" id="{977CDC17-F7AB-6180-6AF7-86FB28BF71F0}"/>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9" name="スライド番号プレースホルダー 8">
            <a:extLst>
              <a:ext uri="{FF2B5EF4-FFF2-40B4-BE49-F238E27FC236}">
                <a16:creationId xmlns:a16="http://schemas.microsoft.com/office/drawing/2014/main" id="{0F96A172-0937-F746-6096-C21B33229D2B}"/>
              </a:ext>
            </a:extLst>
          </p:cNvPr>
          <p:cNvSpPr>
            <a:spLocks noGrp="1"/>
          </p:cNvSpPr>
          <p:nvPr>
            <p:ph type="sldNum" sz="quarter" idx="12"/>
          </p:nvPr>
        </p:nvSpPr>
        <p:spPr/>
        <p:txBody>
          <a:bodyPr/>
          <a:lstStyle/>
          <a:p>
            <a:pPr rtl="0"/>
            <a:fld id="{3A98EE3D-8CD1-4C3F-BD1C-C98C9596463C}" type="slidenum">
              <a:rPr lang="en-US" smtClean="0"/>
              <a:t>65</a:t>
            </a:fld>
            <a:endParaRPr lang="en-US" dirty="0"/>
          </a:p>
        </p:txBody>
      </p:sp>
      <p:sp>
        <p:nvSpPr>
          <p:cNvPr id="11" name="楕円 10">
            <a:extLst>
              <a:ext uri="{FF2B5EF4-FFF2-40B4-BE49-F238E27FC236}">
                <a16:creationId xmlns:a16="http://schemas.microsoft.com/office/drawing/2014/main" id="{27AAEA5B-174E-0DD2-37B5-D6BE761A090F}"/>
              </a:ext>
            </a:extLst>
          </p:cNvPr>
          <p:cNvSpPr/>
          <p:nvPr/>
        </p:nvSpPr>
        <p:spPr>
          <a:xfrm>
            <a:off x="10601325" y="134204"/>
            <a:ext cx="1429442" cy="56615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latin typeface="Meiryo UI" panose="020B0604030504040204" pitchFamily="50" charset="-128"/>
                <a:ea typeface="Meiryo UI" panose="020B0604030504040204" pitchFamily="50" charset="-128"/>
              </a:rPr>
              <a:t>スライド</a:t>
            </a:r>
            <a:br>
              <a:rPr kumimoji="1" lang="en-US" altLang="ja-JP" sz="1600" dirty="0">
                <a:latin typeface="Meiryo UI" panose="020B0604030504040204" pitchFamily="50" charset="-128"/>
                <a:ea typeface="Meiryo UI" panose="020B0604030504040204" pitchFamily="50" charset="-128"/>
              </a:rPr>
            </a:br>
            <a:r>
              <a:rPr kumimoji="1" lang="ja-JP" altLang="en-US" sz="1600" dirty="0">
                <a:latin typeface="Meiryo UI" panose="020B0604030504040204" pitchFamily="50" charset="-128"/>
                <a:ea typeface="Meiryo UI" panose="020B0604030504040204" pitchFamily="50" charset="-128"/>
              </a:rPr>
              <a:t>ひな型</a:t>
            </a:r>
          </a:p>
        </p:txBody>
      </p:sp>
    </p:spTree>
    <p:extLst>
      <p:ext uri="{BB962C8B-B14F-4D97-AF65-F5344CB8AC3E}">
        <p14:creationId xmlns:p14="http://schemas.microsoft.com/office/powerpoint/2010/main" val="93277237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35C0D87-13D6-B333-1D0D-83EB828BF764}"/>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3" name="スライド番号プレースホルダー 2">
            <a:extLst>
              <a:ext uri="{FF2B5EF4-FFF2-40B4-BE49-F238E27FC236}">
                <a16:creationId xmlns:a16="http://schemas.microsoft.com/office/drawing/2014/main" id="{5E4AF099-0E54-43F3-3EB4-6FF443C11909}"/>
              </a:ext>
            </a:extLst>
          </p:cNvPr>
          <p:cNvSpPr>
            <a:spLocks noGrp="1"/>
          </p:cNvSpPr>
          <p:nvPr>
            <p:ph type="sldNum" sz="quarter" idx="12"/>
          </p:nvPr>
        </p:nvSpPr>
        <p:spPr/>
        <p:txBody>
          <a:bodyPr/>
          <a:lstStyle/>
          <a:p>
            <a:pPr rtl="0"/>
            <a:fld id="{3A98EE3D-8CD1-4C3F-BD1C-C98C9596463C}" type="slidenum">
              <a:rPr lang="en-US" smtClean="0"/>
              <a:t>66</a:t>
            </a:fld>
            <a:endParaRPr lang="en-US" dirty="0"/>
          </a:p>
        </p:txBody>
      </p:sp>
      <p:sp>
        <p:nvSpPr>
          <p:cNvPr id="4" name="Title 1">
            <a:extLst>
              <a:ext uri="{FF2B5EF4-FFF2-40B4-BE49-F238E27FC236}">
                <a16:creationId xmlns:a16="http://schemas.microsoft.com/office/drawing/2014/main" id="{A57C59EE-0595-8603-10C2-6F140113109F}"/>
              </a:ext>
            </a:extLst>
          </p:cNvPr>
          <p:cNvSpPr txBox="1">
            <a:spLocks/>
          </p:cNvSpPr>
          <p:nvPr/>
        </p:nvSpPr>
        <p:spPr>
          <a:xfrm>
            <a:off x="594235" y="869879"/>
            <a:ext cx="7305874" cy="504506"/>
          </a:xfrm>
          <a:prstGeom prst="rect">
            <a:avLst/>
          </a:prstGeom>
        </p:spPr>
        <p:txBody>
          <a:bodyPr anchor="b" anchorCtr="0">
            <a:noAutofit/>
          </a:bodyPr>
          <a:lstStyle>
            <a:defPPr rtl="0">
              <a:defRPr lang="ja-jp"/>
            </a:defPPr>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ja-JP" altLang="en-US" sz="1800" b="1" dirty="0">
                <a:latin typeface="Meiryo UI" panose="020B0604030504040204" pitchFamily="50" charset="-128"/>
                <a:ea typeface="Meiryo UI" panose="020B0604030504040204" pitchFamily="50" charset="-128"/>
              </a:rPr>
              <a:t>当チュートリアル資料の作成に当たって</a:t>
            </a:r>
            <a:endParaRPr lang="en-US" sz="1800" b="1" dirty="0">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F5FE67F7-5419-3424-6C59-F061FA7909D4}"/>
              </a:ext>
            </a:extLst>
          </p:cNvPr>
          <p:cNvSpPr txBox="1"/>
          <p:nvPr/>
        </p:nvSpPr>
        <p:spPr>
          <a:xfrm>
            <a:off x="847114" y="1415776"/>
            <a:ext cx="10391903" cy="369332"/>
          </a:xfrm>
          <a:prstGeom prst="rect">
            <a:avLst/>
          </a:prstGeom>
          <a:noFill/>
        </p:spPr>
        <p:txBody>
          <a:bodyPr wrap="square" rtlCol="0">
            <a:spAutoFit/>
          </a:bodyPr>
          <a:lstStyle/>
          <a:p>
            <a:r>
              <a:rPr kumimoji="1" lang="ja-JP" altLang="en-US" dirty="0">
                <a:latin typeface="Meiryo UI" panose="020B0604030504040204" pitchFamily="50" charset="-128"/>
                <a:ea typeface="Meiryo UI" panose="020B0604030504040204" pitchFamily="50" charset="-128"/>
              </a:rPr>
              <a:t>本資料は、</a:t>
            </a:r>
            <a:r>
              <a:rPr kumimoji="1" lang="en-US" altLang="ja-JP" dirty="0">
                <a:latin typeface="Meiryo UI" panose="020B0604030504040204" pitchFamily="50" charset="-128"/>
                <a:ea typeface="Meiryo UI" panose="020B0604030504040204" pitchFamily="50" charset="-128"/>
              </a:rPr>
              <a:t>DAMA</a:t>
            </a:r>
            <a:r>
              <a:rPr kumimoji="1" lang="ja-JP" altLang="en-US" dirty="0">
                <a:latin typeface="Meiryo UI" panose="020B0604030504040204" pitchFamily="50" charset="-128"/>
                <a:ea typeface="Meiryo UI" panose="020B0604030504040204" pitchFamily="50" charset="-128"/>
              </a:rPr>
              <a:t>日本支部　第</a:t>
            </a:r>
            <a:r>
              <a:rPr kumimoji="1" lang="en-US" altLang="ja-JP" dirty="0">
                <a:latin typeface="Meiryo UI" panose="020B0604030504040204" pitchFamily="50" charset="-128"/>
                <a:ea typeface="Meiryo UI" panose="020B0604030504040204" pitchFamily="50" charset="-128"/>
              </a:rPr>
              <a:t>8</a:t>
            </a:r>
            <a:r>
              <a:rPr kumimoji="1" lang="ja-JP" altLang="en-US" dirty="0">
                <a:latin typeface="Meiryo UI" panose="020B0604030504040204" pitchFamily="50" charset="-128"/>
                <a:ea typeface="Meiryo UI" panose="020B0604030504040204" pitchFamily="50" charset="-128"/>
              </a:rPr>
              <a:t>分科会の下記メンバー有志にて作成しました。（敬称略、</a:t>
            </a:r>
            <a:r>
              <a:rPr kumimoji="1" lang="en-US" altLang="ja-JP" dirty="0">
                <a:latin typeface="Meiryo UI" panose="020B0604030504040204" pitchFamily="50" charset="-128"/>
                <a:ea typeface="Meiryo UI" panose="020B0604030504040204" pitchFamily="50" charset="-128"/>
              </a:rPr>
              <a:t>50</a:t>
            </a:r>
            <a:r>
              <a:rPr kumimoji="1" lang="ja-JP" altLang="en-US" dirty="0">
                <a:latin typeface="Meiryo UI" panose="020B0604030504040204" pitchFamily="50" charset="-128"/>
                <a:ea typeface="Meiryo UI" panose="020B0604030504040204" pitchFamily="50" charset="-128"/>
              </a:rPr>
              <a:t>音順）</a:t>
            </a:r>
          </a:p>
        </p:txBody>
      </p:sp>
      <p:sp>
        <p:nvSpPr>
          <p:cNvPr id="6" name="テキスト ボックス 5">
            <a:extLst>
              <a:ext uri="{FF2B5EF4-FFF2-40B4-BE49-F238E27FC236}">
                <a16:creationId xmlns:a16="http://schemas.microsoft.com/office/drawing/2014/main" id="{C746ED79-3154-B3BD-8020-040B98DEA957}"/>
              </a:ext>
            </a:extLst>
          </p:cNvPr>
          <p:cNvSpPr txBox="1"/>
          <p:nvPr/>
        </p:nvSpPr>
        <p:spPr>
          <a:xfrm>
            <a:off x="1738915" y="2481426"/>
            <a:ext cx="2362379" cy="523220"/>
          </a:xfrm>
          <a:prstGeom prst="rect">
            <a:avLst/>
          </a:prstGeom>
          <a:noFill/>
        </p:spPr>
        <p:txBody>
          <a:bodyPr wrap="square" numCol="1" rtlCol="0">
            <a:spAutoFit/>
          </a:bodyPr>
          <a:lstStyle/>
          <a:p>
            <a:pPr marL="0" marR="0" indent="0" algn="l" rtl="0" eaLnBrk="1" fontAlgn="auto" latinLnBrk="0" hangingPunct="1">
              <a:spcBef>
                <a:spcPts val="0"/>
              </a:spcBef>
              <a:spcAft>
                <a:spcPts val="0"/>
              </a:spcAft>
            </a:pPr>
            <a:r>
              <a:rPr lang="ja-JP" altLang="en-US" sz="2800" dirty="0">
                <a:latin typeface="Meiryo UI" panose="020B0604030504040204" pitchFamily="50" charset="-128"/>
                <a:ea typeface="Meiryo UI" panose="020B0604030504040204" pitchFamily="50" charset="-128"/>
              </a:rPr>
              <a:t>岡部匠平</a:t>
            </a:r>
            <a:endParaRPr lang="en-US" altLang="ja-JP" sz="2800" dirty="0">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22687997-49C5-B75A-0EC3-30CDDB871E90}"/>
              </a:ext>
            </a:extLst>
          </p:cNvPr>
          <p:cNvSpPr txBox="1"/>
          <p:nvPr/>
        </p:nvSpPr>
        <p:spPr>
          <a:xfrm>
            <a:off x="1738915" y="3004646"/>
            <a:ext cx="2362379" cy="523220"/>
          </a:xfrm>
          <a:prstGeom prst="rect">
            <a:avLst/>
          </a:prstGeom>
          <a:noFill/>
        </p:spPr>
        <p:txBody>
          <a:bodyPr wrap="square" numCol="1" rtlCol="0">
            <a:spAutoFit/>
          </a:bodyPr>
          <a:lstStyle/>
          <a:p>
            <a:pPr marL="0" marR="0" indent="0" algn="l" rtl="0" eaLnBrk="1" fontAlgn="auto" latinLnBrk="0" hangingPunct="1">
              <a:spcBef>
                <a:spcPts val="0"/>
              </a:spcBef>
              <a:spcAft>
                <a:spcPts val="0"/>
              </a:spcAft>
            </a:pPr>
            <a:r>
              <a:rPr lang="ja-JP" altLang="en-US" sz="2800" dirty="0">
                <a:latin typeface="Meiryo UI" panose="020B0604030504040204" pitchFamily="50" charset="-128"/>
                <a:ea typeface="Meiryo UI" panose="020B0604030504040204" pitchFamily="50" charset="-128"/>
              </a:rPr>
              <a:t>樫村清尊</a:t>
            </a:r>
            <a:endParaRPr lang="en-US" altLang="ja-JP" sz="2800" dirty="0">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CA971B8C-D341-225B-0F74-586815FE05AA}"/>
              </a:ext>
            </a:extLst>
          </p:cNvPr>
          <p:cNvSpPr txBox="1"/>
          <p:nvPr/>
        </p:nvSpPr>
        <p:spPr>
          <a:xfrm>
            <a:off x="1738915" y="4051086"/>
            <a:ext cx="2362379" cy="523220"/>
          </a:xfrm>
          <a:prstGeom prst="rect">
            <a:avLst/>
          </a:prstGeom>
          <a:noFill/>
        </p:spPr>
        <p:txBody>
          <a:bodyPr wrap="square" numCol="1" rtlCol="0">
            <a:spAutoFit/>
          </a:bodyPr>
          <a:lstStyle/>
          <a:p>
            <a:pPr marL="0" algn="l" rtl="0" eaLnBrk="1" fontAlgn="t" latinLnBrk="0" hangingPunct="1">
              <a:spcBef>
                <a:spcPts val="0"/>
              </a:spcBef>
              <a:spcAft>
                <a:spcPts val="0"/>
              </a:spcAft>
            </a:pPr>
            <a:r>
              <a:rPr lang="ja-JP" altLang="en-US" sz="2800" dirty="0">
                <a:latin typeface="Meiryo UI" panose="020B0604030504040204" pitchFamily="50" charset="-128"/>
                <a:ea typeface="Meiryo UI" panose="020B0604030504040204" pitchFamily="50" charset="-128"/>
              </a:rPr>
              <a:t>黒瀬達也</a:t>
            </a:r>
            <a:endParaRPr lang="ja-JP" altLang="ja-JP" sz="2800" i="0" u="none" strike="noStrike" dirty="0">
              <a:effectLst/>
              <a:latin typeface="Meiryo UI" panose="020B0604030504040204" pitchFamily="50" charset="-128"/>
              <a:ea typeface="Meiryo UI" panose="020B0604030504040204" pitchFamily="50" charset="-128"/>
            </a:endParaRPr>
          </a:p>
        </p:txBody>
      </p:sp>
      <p:sp>
        <p:nvSpPr>
          <p:cNvPr id="11" name="テキスト ボックス 10">
            <a:extLst>
              <a:ext uri="{FF2B5EF4-FFF2-40B4-BE49-F238E27FC236}">
                <a16:creationId xmlns:a16="http://schemas.microsoft.com/office/drawing/2014/main" id="{61AEB27D-1CD9-108C-6195-BC375FBA829E}"/>
              </a:ext>
            </a:extLst>
          </p:cNvPr>
          <p:cNvSpPr txBox="1"/>
          <p:nvPr/>
        </p:nvSpPr>
        <p:spPr>
          <a:xfrm>
            <a:off x="1738915" y="1958206"/>
            <a:ext cx="2362379" cy="523220"/>
          </a:xfrm>
          <a:prstGeom prst="rect">
            <a:avLst/>
          </a:prstGeom>
          <a:noFill/>
        </p:spPr>
        <p:txBody>
          <a:bodyPr wrap="square" numCol="1" rtlCol="0">
            <a:spAutoFit/>
          </a:bodyPr>
          <a:lstStyle/>
          <a:p>
            <a:pPr marL="0" algn="l" rtl="0" eaLnBrk="1" fontAlgn="t" latinLnBrk="0" hangingPunct="1">
              <a:spcBef>
                <a:spcPts val="0"/>
              </a:spcBef>
              <a:spcAft>
                <a:spcPts val="0"/>
              </a:spcAft>
            </a:pPr>
            <a:r>
              <a:rPr lang="ja-JP" altLang="en-US" sz="2800" dirty="0">
                <a:latin typeface="Meiryo UI" panose="020B0604030504040204" pitchFamily="50" charset="-128"/>
                <a:ea typeface="Meiryo UI" panose="020B0604030504040204" pitchFamily="50" charset="-128"/>
              </a:rPr>
              <a:t>井桁貞裕</a:t>
            </a:r>
            <a:endParaRPr lang="ja-JP" altLang="ja-JP" sz="2800" i="0" u="none" strike="noStrike" dirty="0">
              <a:effectLst/>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1222E178-183C-BB26-56E6-CF5BD7C005FC}"/>
              </a:ext>
            </a:extLst>
          </p:cNvPr>
          <p:cNvSpPr txBox="1"/>
          <p:nvPr/>
        </p:nvSpPr>
        <p:spPr>
          <a:xfrm>
            <a:off x="1738915" y="5097526"/>
            <a:ext cx="2362379" cy="523220"/>
          </a:xfrm>
          <a:prstGeom prst="rect">
            <a:avLst/>
          </a:prstGeom>
          <a:noFill/>
        </p:spPr>
        <p:txBody>
          <a:bodyPr wrap="square" numCol="1" rtlCol="0">
            <a:spAutoFit/>
          </a:bodyPr>
          <a:lstStyle/>
          <a:p>
            <a:pPr marL="0" algn="l" rtl="0" eaLnBrk="1" fontAlgn="t" latinLnBrk="0" hangingPunct="1">
              <a:spcBef>
                <a:spcPts val="0"/>
              </a:spcBef>
              <a:spcAft>
                <a:spcPts val="0"/>
              </a:spcAft>
            </a:pPr>
            <a:r>
              <a:rPr lang="ja-JP" altLang="en-US" sz="2800" dirty="0">
                <a:latin typeface="Meiryo UI" panose="020B0604030504040204" pitchFamily="50" charset="-128"/>
                <a:ea typeface="Meiryo UI" panose="020B0604030504040204" pitchFamily="50" charset="-128"/>
              </a:rPr>
              <a:t>吉岡健</a:t>
            </a:r>
            <a:endParaRPr lang="en-US" altLang="ja-JP" sz="2800" dirty="0">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712C0FF7-2385-DFC9-2AEC-EA927D3EF9FF}"/>
              </a:ext>
            </a:extLst>
          </p:cNvPr>
          <p:cNvSpPr txBox="1"/>
          <p:nvPr/>
        </p:nvSpPr>
        <p:spPr>
          <a:xfrm>
            <a:off x="1738915" y="4574306"/>
            <a:ext cx="2362379" cy="523220"/>
          </a:xfrm>
          <a:prstGeom prst="rect">
            <a:avLst/>
          </a:prstGeom>
          <a:noFill/>
        </p:spPr>
        <p:txBody>
          <a:bodyPr wrap="square" numCol="1" rtlCol="0">
            <a:spAutoFit/>
          </a:bodyPr>
          <a:lstStyle/>
          <a:p>
            <a:pPr marL="0" algn="l" rtl="0" eaLnBrk="1" fontAlgn="t" latinLnBrk="0" hangingPunct="1">
              <a:spcBef>
                <a:spcPts val="0"/>
              </a:spcBef>
              <a:spcAft>
                <a:spcPts val="0"/>
              </a:spcAft>
            </a:pPr>
            <a:r>
              <a:rPr lang="ja-JP" altLang="en-US" sz="2800" dirty="0">
                <a:latin typeface="Meiryo UI" panose="020B0604030504040204" pitchFamily="50" charset="-128"/>
                <a:ea typeface="Meiryo UI" panose="020B0604030504040204" pitchFamily="50" charset="-128"/>
              </a:rPr>
              <a:t>刀根利光　</a:t>
            </a:r>
            <a:endParaRPr lang="en-US" altLang="ja-JP" sz="2800" dirty="0">
              <a:latin typeface="Meiryo UI" panose="020B0604030504040204" pitchFamily="50" charset="-128"/>
              <a:ea typeface="Meiryo UI" panose="020B0604030504040204" pitchFamily="50" charset="-128"/>
            </a:endParaRPr>
          </a:p>
        </p:txBody>
      </p:sp>
      <p:sp>
        <p:nvSpPr>
          <p:cNvPr id="14" name="テキスト ボックス 13">
            <a:extLst>
              <a:ext uri="{FF2B5EF4-FFF2-40B4-BE49-F238E27FC236}">
                <a16:creationId xmlns:a16="http://schemas.microsoft.com/office/drawing/2014/main" id="{01D5FD6D-7955-A315-FA07-24D125FF845B}"/>
              </a:ext>
            </a:extLst>
          </p:cNvPr>
          <p:cNvSpPr txBox="1"/>
          <p:nvPr/>
        </p:nvSpPr>
        <p:spPr>
          <a:xfrm>
            <a:off x="1738915" y="3527866"/>
            <a:ext cx="2362379" cy="523220"/>
          </a:xfrm>
          <a:prstGeom prst="rect">
            <a:avLst/>
          </a:prstGeom>
          <a:noFill/>
        </p:spPr>
        <p:txBody>
          <a:bodyPr wrap="square" numCol="1" rtlCol="0">
            <a:spAutoFit/>
          </a:bodyPr>
          <a:lstStyle/>
          <a:p>
            <a:pPr marL="0" algn="l" rtl="0" eaLnBrk="1" fontAlgn="t" latinLnBrk="0" hangingPunct="1">
              <a:spcBef>
                <a:spcPts val="0"/>
              </a:spcBef>
              <a:spcAft>
                <a:spcPts val="0"/>
              </a:spcAft>
            </a:pPr>
            <a:r>
              <a:rPr lang="ja-JP" altLang="en-US" sz="2800">
                <a:latin typeface="Meiryo UI" panose="020B0604030504040204" pitchFamily="50" charset="-128"/>
                <a:ea typeface="Meiryo UI" panose="020B0604030504040204" pitchFamily="50" charset="-128"/>
              </a:rPr>
              <a:t>國</a:t>
            </a:r>
            <a:r>
              <a:rPr lang="ja-JP" altLang="en-US" sz="2800" i="0" u="none" strike="noStrike">
                <a:effectLst/>
                <a:latin typeface="Meiryo UI" panose="020B0604030504040204" pitchFamily="50" charset="-128"/>
                <a:ea typeface="Meiryo UI" panose="020B0604030504040204" pitchFamily="50" charset="-128"/>
              </a:rPr>
              <a:t>澤直樹</a:t>
            </a:r>
            <a:endParaRPr lang="ja-JP" altLang="ja-JP" sz="2800" i="0" u="none" strike="noStrike" dirty="0">
              <a:effectLst/>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62979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a:extLst>
              <a:ext uri="{FF2B5EF4-FFF2-40B4-BE49-F238E27FC236}">
                <a16:creationId xmlns:a16="http://schemas.microsoft.com/office/drawing/2014/main" id="{A35C0D87-13D6-B333-1D0D-83EB828BF764}"/>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3" name="スライド番号プレースホルダー 2">
            <a:extLst>
              <a:ext uri="{FF2B5EF4-FFF2-40B4-BE49-F238E27FC236}">
                <a16:creationId xmlns:a16="http://schemas.microsoft.com/office/drawing/2014/main" id="{5E4AF099-0E54-43F3-3EB4-6FF443C11909}"/>
              </a:ext>
            </a:extLst>
          </p:cNvPr>
          <p:cNvSpPr>
            <a:spLocks noGrp="1"/>
          </p:cNvSpPr>
          <p:nvPr>
            <p:ph type="sldNum" sz="quarter" idx="12"/>
          </p:nvPr>
        </p:nvSpPr>
        <p:spPr/>
        <p:txBody>
          <a:bodyPr/>
          <a:lstStyle/>
          <a:p>
            <a:pPr rtl="0"/>
            <a:fld id="{3A98EE3D-8CD1-4C3F-BD1C-C98C9596463C}" type="slidenum">
              <a:rPr lang="en-US" smtClean="0"/>
              <a:t>67</a:t>
            </a:fld>
            <a:endParaRPr lang="en-US" dirty="0"/>
          </a:p>
        </p:txBody>
      </p:sp>
      <p:sp>
        <p:nvSpPr>
          <p:cNvPr id="4" name="Title 1">
            <a:extLst>
              <a:ext uri="{FF2B5EF4-FFF2-40B4-BE49-F238E27FC236}">
                <a16:creationId xmlns:a16="http://schemas.microsoft.com/office/drawing/2014/main" id="{A57C59EE-0595-8603-10C2-6F140113109F}"/>
              </a:ext>
            </a:extLst>
          </p:cNvPr>
          <p:cNvSpPr txBox="1">
            <a:spLocks/>
          </p:cNvSpPr>
          <p:nvPr/>
        </p:nvSpPr>
        <p:spPr>
          <a:xfrm>
            <a:off x="622263" y="340858"/>
            <a:ext cx="1294124" cy="504506"/>
          </a:xfrm>
          <a:prstGeom prst="rect">
            <a:avLst/>
          </a:prstGeom>
        </p:spPr>
        <p:txBody>
          <a:bodyPr anchor="b" anchorCtr="0">
            <a:noAutofit/>
          </a:bodyPr>
          <a:lstStyle>
            <a:defPPr rtl="0">
              <a:defRPr lang="ja-jp"/>
            </a:defPPr>
            <a:lvl1pPr>
              <a:lnSpc>
                <a:spcPct val="90000"/>
              </a:lnSpc>
              <a:spcBef>
                <a:spcPct val="0"/>
              </a:spcBef>
              <a:buNone/>
              <a:defRPr kumimoji="1" sz="3600" i="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ja-JP" altLang="en-US" sz="1800" b="1" dirty="0">
                <a:latin typeface="Meiryo UI" panose="020B0604030504040204" pitchFamily="50" charset="-128"/>
                <a:ea typeface="Meiryo UI" panose="020B0604030504040204" pitchFamily="50" charset="-128"/>
              </a:rPr>
              <a:t>改版履歴</a:t>
            </a:r>
            <a:endParaRPr lang="en-US" sz="1800" b="1" dirty="0">
              <a:latin typeface="Meiryo UI" panose="020B0604030504040204" pitchFamily="50" charset="-128"/>
              <a:ea typeface="Meiryo UI" panose="020B0604030504040204" pitchFamily="50" charset="-128"/>
            </a:endParaRPr>
          </a:p>
        </p:txBody>
      </p:sp>
      <p:graphicFrame>
        <p:nvGraphicFramePr>
          <p:cNvPr id="8" name="表 14">
            <a:extLst>
              <a:ext uri="{FF2B5EF4-FFF2-40B4-BE49-F238E27FC236}">
                <a16:creationId xmlns:a16="http://schemas.microsoft.com/office/drawing/2014/main" id="{829D089A-6DCF-E5EA-7CEB-24980E7AF71B}"/>
              </a:ext>
            </a:extLst>
          </p:cNvPr>
          <p:cNvGraphicFramePr>
            <a:graphicFrameLocks noGrp="1"/>
          </p:cNvGraphicFramePr>
          <p:nvPr>
            <p:extLst>
              <p:ext uri="{D42A27DB-BD31-4B8C-83A1-F6EECF244321}">
                <p14:modId xmlns:p14="http://schemas.microsoft.com/office/powerpoint/2010/main" val="3493442059"/>
              </p:ext>
            </p:extLst>
          </p:nvPr>
        </p:nvGraphicFramePr>
        <p:xfrm>
          <a:off x="907393" y="992935"/>
          <a:ext cx="10738071" cy="3449320"/>
        </p:xfrm>
        <a:graphic>
          <a:graphicData uri="http://schemas.openxmlformats.org/drawingml/2006/table">
            <a:tbl>
              <a:tblPr firstRow="1" bandRow="1">
                <a:tableStyleId>{5C22544A-7EE6-4342-B048-85BDC9FD1C3A}</a:tableStyleId>
              </a:tblPr>
              <a:tblGrid>
                <a:gridCol w="1594069">
                  <a:extLst>
                    <a:ext uri="{9D8B030D-6E8A-4147-A177-3AD203B41FA5}">
                      <a16:colId xmlns:a16="http://schemas.microsoft.com/office/drawing/2014/main" val="3667995488"/>
                    </a:ext>
                  </a:extLst>
                </a:gridCol>
                <a:gridCol w="3023476">
                  <a:extLst>
                    <a:ext uri="{9D8B030D-6E8A-4147-A177-3AD203B41FA5}">
                      <a16:colId xmlns:a16="http://schemas.microsoft.com/office/drawing/2014/main" val="1399386450"/>
                    </a:ext>
                  </a:extLst>
                </a:gridCol>
                <a:gridCol w="4258682">
                  <a:extLst>
                    <a:ext uri="{9D8B030D-6E8A-4147-A177-3AD203B41FA5}">
                      <a16:colId xmlns:a16="http://schemas.microsoft.com/office/drawing/2014/main" val="1097172472"/>
                    </a:ext>
                  </a:extLst>
                </a:gridCol>
                <a:gridCol w="1861844">
                  <a:extLst>
                    <a:ext uri="{9D8B030D-6E8A-4147-A177-3AD203B41FA5}">
                      <a16:colId xmlns:a16="http://schemas.microsoft.com/office/drawing/2014/main" val="3926648656"/>
                    </a:ext>
                  </a:extLst>
                </a:gridCol>
              </a:tblGrid>
              <a:tr h="370840">
                <a:tc>
                  <a:txBody>
                    <a:bodyPr/>
                    <a:lstStyle/>
                    <a:p>
                      <a:r>
                        <a:rPr kumimoji="1" lang="ja-JP" altLang="en-US" sz="1000" dirty="0"/>
                        <a:t>修正日</a:t>
                      </a:r>
                    </a:p>
                  </a:txBody>
                  <a:tcPr/>
                </a:tc>
                <a:tc>
                  <a:txBody>
                    <a:bodyPr/>
                    <a:lstStyle/>
                    <a:p>
                      <a:r>
                        <a:rPr kumimoji="1" lang="ja-JP" altLang="en-US" sz="1000" dirty="0"/>
                        <a:t>修正箇所</a:t>
                      </a:r>
                    </a:p>
                  </a:txBody>
                  <a:tcPr/>
                </a:tc>
                <a:tc>
                  <a:txBody>
                    <a:bodyPr/>
                    <a:lstStyle/>
                    <a:p>
                      <a:r>
                        <a:rPr kumimoji="1" lang="ja-JP" altLang="en-US" sz="1000" dirty="0"/>
                        <a:t>修正理由</a:t>
                      </a:r>
                    </a:p>
                  </a:txBody>
                  <a:tcPr/>
                </a:tc>
                <a:tc>
                  <a:txBody>
                    <a:bodyPr/>
                    <a:lstStyle/>
                    <a:p>
                      <a:r>
                        <a:rPr kumimoji="1" lang="ja-JP" altLang="en-US" sz="1000" dirty="0"/>
                        <a:t>備考</a:t>
                      </a:r>
                    </a:p>
                  </a:txBody>
                  <a:tcPr/>
                </a:tc>
                <a:extLst>
                  <a:ext uri="{0D108BD9-81ED-4DB2-BD59-A6C34878D82A}">
                    <a16:rowId xmlns:a16="http://schemas.microsoft.com/office/drawing/2014/main" val="4207069755"/>
                  </a:ext>
                </a:extLst>
              </a:tr>
              <a:tr h="370840">
                <a:tc>
                  <a:txBody>
                    <a:bodyPr/>
                    <a:lstStyle/>
                    <a:p>
                      <a:r>
                        <a:rPr kumimoji="1" lang="en-US" altLang="ja-JP" sz="1000" dirty="0"/>
                        <a:t>2022/7/29</a:t>
                      </a:r>
                      <a:endParaRPr kumimoji="1" lang="ja-JP" altLang="en-US" sz="1000" dirty="0"/>
                    </a:p>
                  </a:txBody>
                  <a:tcPr/>
                </a:tc>
                <a:tc>
                  <a:txBody>
                    <a:bodyPr/>
                    <a:lstStyle/>
                    <a:p>
                      <a:r>
                        <a:rPr kumimoji="1" lang="ja-JP" altLang="en-US" sz="1000" dirty="0"/>
                        <a:t>初版制定</a:t>
                      </a:r>
                    </a:p>
                  </a:txBody>
                  <a:tcPr/>
                </a:tc>
                <a:tc>
                  <a:txBody>
                    <a:bodyPr/>
                    <a:lstStyle/>
                    <a:p>
                      <a:r>
                        <a:rPr kumimoji="1" lang="ja-JP" altLang="en-US" sz="1000" dirty="0"/>
                        <a:t>初版制定</a:t>
                      </a:r>
                    </a:p>
                  </a:txBody>
                  <a:tcPr/>
                </a:tc>
                <a:tc>
                  <a:txBody>
                    <a:bodyPr/>
                    <a:lstStyle/>
                    <a:p>
                      <a:endParaRPr kumimoji="1" lang="ja-JP" altLang="en-US" sz="1000"/>
                    </a:p>
                  </a:txBody>
                  <a:tcPr/>
                </a:tc>
                <a:extLst>
                  <a:ext uri="{0D108BD9-81ED-4DB2-BD59-A6C34878D82A}">
                    <a16:rowId xmlns:a16="http://schemas.microsoft.com/office/drawing/2014/main" val="2646524973"/>
                  </a:ext>
                </a:extLst>
              </a:tr>
              <a:tr h="370840">
                <a:tc>
                  <a:txBody>
                    <a:bodyPr/>
                    <a:lstStyle/>
                    <a:p>
                      <a:r>
                        <a:rPr kumimoji="1" lang="en-US" altLang="ja-JP" sz="1000" dirty="0"/>
                        <a:t>2022/10/24</a:t>
                      </a:r>
                      <a:endParaRPr kumimoji="1" lang="ja-JP" altLang="en-US"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a:t>Step3</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a:t>　</a:t>
                      </a:r>
                      <a:r>
                        <a:rPr kumimoji="1" lang="en-US" altLang="ja-JP" sz="1000" dirty="0"/>
                        <a:t>【Tips】</a:t>
                      </a:r>
                      <a:r>
                        <a:rPr kumimoji="1" lang="ja-JP" altLang="en-US" sz="1000" dirty="0"/>
                        <a:t>ビジネスルールの検証とその対応の事例</a:t>
                      </a:r>
                      <a:endParaRPr kumimoji="1" lang="en-US" altLang="ja-JP" sz="1000"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00" dirty="0"/>
                        <a:t>Step4</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t>　対象項目ブロック名</a:t>
                      </a:r>
                      <a:endParaRPr lang="en-US" altLang="ja-JP"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t>　</a:t>
                      </a:r>
                      <a:r>
                        <a:rPr lang="en-US" altLang="ja-JP" sz="1000" dirty="0"/>
                        <a:t>【Tips】</a:t>
                      </a:r>
                      <a:r>
                        <a:rPr lang="ja-JP" altLang="en-US" sz="1000" dirty="0"/>
                        <a:t>データ品質管理運用レポートのイメージ</a:t>
                      </a:r>
                      <a:endParaRPr lang="en-US" altLang="ja-JP" sz="1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t>Step3</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t>・</a:t>
                      </a:r>
                      <a:r>
                        <a:rPr lang="en-US" altLang="ja-JP" sz="1000" dirty="0"/>
                        <a:t>【Tips】</a:t>
                      </a:r>
                      <a:r>
                        <a:rPr lang="ja-JP" altLang="en-US" sz="1000" dirty="0"/>
                        <a:t>ビジネスルールの検証とその対応の事例　アニメーションがおかしい</a:t>
                      </a:r>
                      <a:endParaRPr lang="en-US" altLang="ja-JP"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ja-JP" sz="1000" dirty="0"/>
                        <a:t>Step4</a:t>
                      </a: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t>・対象項目ブロック名</a:t>
                      </a:r>
                      <a:r>
                        <a:rPr kumimoji="1" lang="ja-JP" altLang="en-US" sz="1000" dirty="0"/>
                        <a:t>が正しくない</a:t>
                      </a:r>
                      <a:endParaRPr kumimoji="1" lang="en-US" altLang="ja-JP" sz="1000" dirty="0"/>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sz="1000" dirty="0"/>
                        <a:t>・</a:t>
                      </a:r>
                      <a:r>
                        <a:rPr lang="en-US" altLang="ja-JP" sz="1000" dirty="0"/>
                        <a:t>【Tips】</a:t>
                      </a:r>
                      <a:r>
                        <a:rPr lang="ja-JP" altLang="en-US" sz="1000" dirty="0"/>
                        <a:t>データ品質管理運用レポートのイメージ：表中の記載ミス</a:t>
                      </a:r>
                      <a:endParaRPr lang="en-US" altLang="ja-JP" sz="1000" dirty="0"/>
                    </a:p>
                  </a:txBody>
                  <a:tcPr/>
                </a:tc>
                <a:tc>
                  <a:txBody>
                    <a:bodyPr/>
                    <a:lstStyle/>
                    <a:p>
                      <a:endParaRPr kumimoji="1" lang="ja-JP" altLang="en-US" sz="1000"/>
                    </a:p>
                  </a:txBody>
                  <a:tcPr/>
                </a:tc>
                <a:extLst>
                  <a:ext uri="{0D108BD9-81ED-4DB2-BD59-A6C34878D82A}">
                    <a16:rowId xmlns:a16="http://schemas.microsoft.com/office/drawing/2014/main" val="4183822919"/>
                  </a:ext>
                </a:extLst>
              </a:tr>
              <a:tr h="370840">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extLst>
                  <a:ext uri="{0D108BD9-81ED-4DB2-BD59-A6C34878D82A}">
                    <a16:rowId xmlns:a16="http://schemas.microsoft.com/office/drawing/2014/main" val="1714292538"/>
                  </a:ext>
                </a:extLst>
              </a:tr>
              <a:tr h="370840">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extLst>
                  <a:ext uri="{0D108BD9-81ED-4DB2-BD59-A6C34878D82A}">
                    <a16:rowId xmlns:a16="http://schemas.microsoft.com/office/drawing/2014/main" val="2856381551"/>
                  </a:ext>
                </a:extLst>
              </a:tr>
              <a:tr h="370840">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extLst>
                  <a:ext uri="{0D108BD9-81ED-4DB2-BD59-A6C34878D82A}">
                    <a16:rowId xmlns:a16="http://schemas.microsoft.com/office/drawing/2014/main" val="593685606"/>
                  </a:ext>
                </a:extLst>
              </a:tr>
              <a:tr h="370840">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a:p>
                  </a:txBody>
                  <a:tcPr/>
                </a:tc>
                <a:extLst>
                  <a:ext uri="{0D108BD9-81ED-4DB2-BD59-A6C34878D82A}">
                    <a16:rowId xmlns:a16="http://schemas.microsoft.com/office/drawing/2014/main" val="2262972936"/>
                  </a:ext>
                </a:extLst>
              </a:tr>
              <a:tr h="370840">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tc>
                  <a:txBody>
                    <a:bodyPr/>
                    <a:lstStyle/>
                    <a:p>
                      <a:endParaRPr kumimoji="1" lang="ja-JP" altLang="en-US" sz="1000" dirty="0"/>
                    </a:p>
                  </a:txBody>
                  <a:tcPr/>
                </a:tc>
                <a:extLst>
                  <a:ext uri="{0D108BD9-81ED-4DB2-BD59-A6C34878D82A}">
                    <a16:rowId xmlns:a16="http://schemas.microsoft.com/office/drawing/2014/main" val="2853357423"/>
                  </a:ext>
                </a:extLst>
              </a:tr>
            </a:tbl>
          </a:graphicData>
        </a:graphic>
      </p:graphicFrame>
    </p:spTree>
    <p:extLst>
      <p:ext uri="{BB962C8B-B14F-4D97-AF65-F5344CB8AC3E}">
        <p14:creationId xmlns:p14="http://schemas.microsoft.com/office/powerpoint/2010/main" val="14623788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a:extLst>
              <a:ext uri="{FF2B5EF4-FFF2-40B4-BE49-F238E27FC236}">
                <a16:creationId xmlns:a16="http://schemas.microsoft.com/office/drawing/2014/main" id="{3309CCDB-3C87-4F47-BFFD-55AA3B4B9381}"/>
              </a:ext>
            </a:extLst>
          </p:cNvPr>
          <p:cNvSpPr txBox="1"/>
          <p:nvPr/>
        </p:nvSpPr>
        <p:spPr>
          <a:xfrm>
            <a:off x="794327" y="932880"/>
            <a:ext cx="10935855" cy="4985980"/>
          </a:xfrm>
          <a:prstGeom prst="rect">
            <a:avLst/>
          </a:prstGeom>
          <a:noFill/>
        </p:spPr>
        <p:txBody>
          <a:bodyPr wrap="square" rtlCol="0">
            <a:spAutoFit/>
          </a:bodyPr>
          <a:lstStyle/>
          <a:p>
            <a:r>
              <a:rPr kumimoji="1" lang="en-US" altLang="ja-JP"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Step1</a:t>
            </a:r>
            <a:r>
              <a:rPr kumimoji="1" lang="ja-JP" altLang="en-US" sz="3600" b="0" i="0" u="none" strike="noStrike" kern="1200" cap="none" spc="-50" normalizeH="0" baseline="0" noProof="0" dirty="0">
                <a:ln>
                  <a:noFill/>
                </a:ln>
                <a:solidFill>
                  <a:srgbClr val="000000">
                    <a:lumMod val="75000"/>
                    <a:lumOff val="25000"/>
                  </a:srgbClr>
                </a:solidFill>
                <a:effectLst/>
                <a:uLnTx/>
                <a:uFillTx/>
                <a:latin typeface="Meiryo UI" panose="020B0604030504040204" pitchFamily="50" charset="-128"/>
                <a:ea typeface="Meiryo UI" panose="020B0604030504040204" pitchFamily="50" charset="-128"/>
                <a:cs typeface="+mj-cs"/>
              </a:rPr>
              <a:t>　ビジネスニーズの把握</a:t>
            </a:r>
            <a:endParaRPr kumimoji="1" lang="en-US" altLang="ja-JP" sz="36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200000"/>
              </a:lnSpc>
            </a:pPr>
            <a:r>
              <a:rPr kumimoji="1" lang="en-US" altLang="ja-JP" sz="3600" spc="-50" dirty="0">
                <a:solidFill>
                  <a:srgbClr val="000000">
                    <a:lumMod val="75000"/>
                    <a:lumOff val="25000"/>
                  </a:srgbClr>
                </a:solidFill>
                <a:latin typeface="Meiryo UI" panose="020B0604030504040204" pitchFamily="50" charset="-128"/>
                <a:ea typeface="Meiryo UI" panose="020B0604030504040204" pitchFamily="50" charset="-128"/>
                <a:cs typeface="+mj-cs"/>
              </a:rPr>
              <a:t>	</a:t>
            </a:r>
            <a:r>
              <a:rPr kumimoji="1" lang="en-US" altLang="ja-JP"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1.1</a:t>
            </a:r>
            <a:r>
              <a:rPr kumimoji="1" lang="ja-JP" altLang="en-US"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ビジネスニーズを書き出して、整理する</a:t>
            </a:r>
            <a:endParaRPr kumimoji="1" lang="en-US" altLang="ja-JP" sz="32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pPr>
              <a:lnSpc>
                <a:spcPct val="150000"/>
              </a:lnSpc>
            </a:pPr>
            <a:r>
              <a:rPr kumimoji="1" lang="en-US" altLang="ja-JP"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1.2</a:t>
            </a:r>
            <a:r>
              <a:rPr kumimoji="1" lang="ja-JP" altLang="en-US"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ニーズに関連するプロセスと関係者を書き出す</a:t>
            </a:r>
          </a:p>
          <a:p>
            <a:pPr>
              <a:lnSpc>
                <a:spcPct val="150000"/>
              </a:lnSpc>
            </a:pPr>
            <a:r>
              <a:rPr kumimoji="1" lang="en-US" altLang="ja-JP"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1.3</a:t>
            </a:r>
            <a:r>
              <a:rPr kumimoji="1" lang="ja-JP" altLang="en-US"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ビジネスニーズを情報要求にブレークダウンする</a:t>
            </a:r>
          </a:p>
          <a:p>
            <a:pPr>
              <a:lnSpc>
                <a:spcPct val="150000"/>
              </a:lnSpc>
            </a:pPr>
            <a:r>
              <a:rPr kumimoji="1" lang="en-US" altLang="ja-JP"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1.4</a:t>
            </a:r>
            <a:r>
              <a:rPr kumimoji="1" lang="ja-JP" altLang="en-US" sz="3200" spc="-50" dirty="0">
                <a:solidFill>
                  <a:srgbClr val="000000">
                    <a:lumMod val="75000"/>
                    <a:lumOff val="25000"/>
                  </a:srgbClr>
                </a:solidFill>
                <a:latin typeface="Meiryo UI" panose="020B0604030504040204" pitchFamily="50" charset="-128"/>
                <a:ea typeface="Meiryo UI" panose="020B0604030504040204" pitchFamily="50" charset="-128"/>
                <a:cs typeface="+mj-cs"/>
              </a:rPr>
              <a:t>　情報要求内容の品質要件を明確化する</a:t>
            </a:r>
          </a:p>
          <a:p>
            <a:pPr>
              <a:lnSpc>
                <a:spcPct val="150000"/>
              </a:lnSpc>
            </a:pPr>
            <a:endParaRPr kumimoji="1" lang="ja-JP" altLang="en-US" sz="3200" spc="-50" dirty="0">
              <a:solidFill>
                <a:srgbClr val="000000">
                  <a:lumMod val="75000"/>
                  <a:lumOff val="25000"/>
                </a:srgbClr>
              </a:solidFill>
              <a:latin typeface="Meiryo UI" panose="020B0604030504040204" pitchFamily="50" charset="-128"/>
              <a:ea typeface="Meiryo UI" panose="020B0604030504040204" pitchFamily="50" charset="-128"/>
              <a:cs typeface="+mj-cs"/>
            </a:endParaRPr>
          </a:p>
          <a:p>
            <a:endParaRPr kumimoji="1" lang="en-US" altLang="ja-JP" dirty="0">
              <a:latin typeface="Meiryo UI" panose="020B0604030504040204" pitchFamily="50" charset="-128"/>
              <a:ea typeface="Meiryo UI" panose="020B0604030504040204" pitchFamily="50" charset="-128"/>
            </a:endParaRPr>
          </a:p>
        </p:txBody>
      </p:sp>
      <p:sp>
        <p:nvSpPr>
          <p:cNvPr id="4" name="フッター プレースホルダー 3">
            <a:extLst>
              <a:ext uri="{FF2B5EF4-FFF2-40B4-BE49-F238E27FC236}">
                <a16:creationId xmlns:a16="http://schemas.microsoft.com/office/drawing/2014/main" id="{4F036619-1269-01DC-BD94-4FAA43EBC454}"/>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5" name="スライド番号プレースホルダー 4">
            <a:extLst>
              <a:ext uri="{FF2B5EF4-FFF2-40B4-BE49-F238E27FC236}">
                <a16:creationId xmlns:a16="http://schemas.microsoft.com/office/drawing/2014/main" id="{33DAFF30-8DDD-4BAD-9C58-BAF7FCB0DB8E}"/>
              </a:ext>
            </a:extLst>
          </p:cNvPr>
          <p:cNvSpPr>
            <a:spLocks noGrp="1"/>
          </p:cNvSpPr>
          <p:nvPr>
            <p:ph type="sldNum" sz="quarter" idx="12"/>
          </p:nvPr>
        </p:nvSpPr>
        <p:spPr/>
        <p:txBody>
          <a:bodyPr/>
          <a:lstStyle/>
          <a:p>
            <a:pPr rtl="0"/>
            <a:fld id="{3A98EE3D-8CD1-4C3F-BD1C-C98C9596463C}" type="slidenum">
              <a:rPr lang="en-US" smtClean="0"/>
              <a:t>7</a:t>
            </a:fld>
            <a:endParaRPr lang="en-US" dirty="0"/>
          </a:p>
        </p:txBody>
      </p:sp>
    </p:spTree>
    <p:extLst>
      <p:ext uri="{BB962C8B-B14F-4D97-AF65-F5344CB8AC3E}">
        <p14:creationId xmlns:p14="http://schemas.microsoft.com/office/powerpoint/2010/main" val="37430660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40">
            <a:extLst>
              <a:ext uri="{FF2B5EF4-FFF2-40B4-BE49-F238E27FC236}">
                <a16:creationId xmlns:a16="http://schemas.microsoft.com/office/drawing/2014/main" id="{2FFC17ED-AD9A-4492-97B5-7F3BE061B031}"/>
              </a:ext>
            </a:extLst>
          </p:cNvPr>
          <p:cNvSpPr>
            <a:spLocks noChangeArrowheads="1"/>
          </p:cNvSpPr>
          <p:nvPr/>
        </p:nvSpPr>
        <p:spPr bwMode="auto">
          <a:xfrm>
            <a:off x="7418848" y="1947886"/>
            <a:ext cx="1933253"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eaLnBrk="0" hangingPunct="0">
              <a:defRPr/>
            </a:pPr>
            <a:r>
              <a:rPr lang="ja-JP" altLang="en-US" sz="1100" dirty="0">
                <a:latin typeface="Meiryo UI" panose="020B0604030504040204" pitchFamily="50" charset="-128"/>
                <a:ea typeface="Meiryo UI" panose="020B0604030504040204" pitchFamily="50" charset="-128"/>
              </a:rPr>
              <a:t>５．データクオリティに関するビジネスルールの定義（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8" name="AutoShape 41">
            <a:extLst>
              <a:ext uri="{FF2B5EF4-FFF2-40B4-BE49-F238E27FC236}">
                <a16:creationId xmlns:a16="http://schemas.microsoft.com/office/drawing/2014/main" id="{C1D85212-9B37-4F41-8B02-57AD00668A67}"/>
              </a:ext>
            </a:extLst>
          </p:cNvPr>
          <p:cNvSpPr>
            <a:spLocks noChangeArrowheads="1"/>
          </p:cNvSpPr>
          <p:nvPr/>
        </p:nvSpPr>
        <p:spPr bwMode="auto">
          <a:xfrm>
            <a:off x="7418847" y="2572276"/>
            <a:ext cx="1933254" cy="466115"/>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６．データクオリティ要件のテストと検証（</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0" name="AutoShape 42">
            <a:extLst>
              <a:ext uri="{FF2B5EF4-FFF2-40B4-BE49-F238E27FC236}">
                <a16:creationId xmlns:a16="http://schemas.microsoft.com/office/drawing/2014/main" id="{E76830BD-7DC8-43AB-A1C5-54746969E8B3}"/>
              </a:ext>
            </a:extLst>
          </p:cNvPr>
          <p:cNvSpPr>
            <a:spLocks noChangeArrowheads="1"/>
          </p:cNvSpPr>
          <p:nvPr/>
        </p:nvSpPr>
        <p:spPr bwMode="auto">
          <a:xfrm>
            <a:off x="7418847" y="3189663"/>
            <a:ext cx="1937540"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997" dirty="0">
                <a:latin typeface="Meiryo UI" panose="020B0604030504040204" pitchFamily="50" charset="-128"/>
                <a:ea typeface="Meiryo UI" panose="020B0604030504040204" pitchFamily="50" charset="-128"/>
              </a:rPr>
              <a:t>７．データクオリティのサービスレベルの設定と評価（</a:t>
            </a:r>
            <a:r>
              <a:rPr lang="en-US" altLang="ja-JP" sz="997" dirty="0">
                <a:latin typeface="Meiryo UI" panose="020B0604030504040204" pitchFamily="50" charset="-128"/>
                <a:ea typeface="Meiryo UI" panose="020B0604030504040204" pitchFamily="50" charset="-128"/>
              </a:rPr>
              <a:t>P</a:t>
            </a:r>
            <a:r>
              <a:rPr lang="ja-JP" altLang="en-US" sz="997" dirty="0">
                <a:latin typeface="Meiryo UI" panose="020B0604030504040204" pitchFamily="50" charset="-128"/>
                <a:ea typeface="Meiryo UI" panose="020B0604030504040204" pitchFamily="50" charset="-128"/>
              </a:rPr>
              <a:t>）</a:t>
            </a:r>
          </a:p>
        </p:txBody>
      </p:sp>
      <p:sp>
        <p:nvSpPr>
          <p:cNvPr id="11" name="AutoShape 42">
            <a:extLst>
              <a:ext uri="{FF2B5EF4-FFF2-40B4-BE49-F238E27FC236}">
                <a16:creationId xmlns:a16="http://schemas.microsoft.com/office/drawing/2014/main" id="{5D5EBCD7-30EE-4CB2-874E-088BD58E0F76}"/>
              </a:ext>
            </a:extLst>
          </p:cNvPr>
          <p:cNvSpPr>
            <a:spLocks noChangeArrowheads="1"/>
          </p:cNvSpPr>
          <p:nvPr/>
        </p:nvSpPr>
        <p:spPr bwMode="auto">
          <a:xfrm>
            <a:off x="9581738" y="1947885"/>
            <a:ext cx="1933254" cy="472358"/>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１１．データクオリティ管理の運用手続きの設計と実行（</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2" name="AutoShape 42">
            <a:extLst>
              <a:ext uri="{FF2B5EF4-FFF2-40B4-BE49-F238E27FC236}">
                <a16:creationId xmlns:a16="http://schemas.microsoft.com/office/drawing/2014/main" id="{7E372F2C-735C-49E9-8DFE-E207C6E47E85}"/>
              </a:ext>
            </a:extLst>
          </p:cNvPr>
          <p:cNvSpPr>
            <a:spLocks noChangeArrowheads="1"/>
          </p:cNvSpPr>
          <p:nvPr/>
        </p:nvSpPr>
        <p:spPr bwMode="auto">
          <a:xfrm>
            <a:off x="3119202" y="1947886"/>
            <a:ext cx="1913452" cy="477559"/>
          </a:xfrm>
          <a:prstGeom prst="roundRect">
            <a:avLst>
              <a:gd name="adj" fmla="val 0"/>
            </a:avLst>
          </a:prstGeom>
          <a:solidFill>
            <a:srgbClr val="FFFF00"/>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２</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データクオリティ要件の定義</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3" name="AutoShape 42">
            <a:extLst>
              <a:ext uri="{FF2B5EF4-FFF2-40B4-BE49-F238E27FC236}">
                <a16:creationId xmlns:a16="http://schemas.microsoft.com/office/drawing/2014/main" id="{1A56247E-A38C-43A8-BEFF-AB78C3E8D878}"/>
              </a:ext>
            </a:extLst>
          </p:cNvPr>
          <p:cNvSpPr>
            <a:spLocks noChangeArrowheads="1"/>
          </p:cNvSpPr>
          <p:nvPr/>
        </p:nvSpPr>
        <p:spPr bwMode="auto">
          <a:xfrm>
            <a:off x="5262293" y="1947885"/>
            <a:ext cx="1926917" cy="48262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３</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データクオリティのプロファイル、分析、および評価（</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14" name="AutoShape 42">
            <a:extLst>
              <a:ext uri="{FF2B5EF4-FFF2-40B4-BE49-F238E27FC236}">
                <a16:creationId xmlns:a16="http://schemas.microsoft.com/office/drawing/2014/main" id="{F787ABE1-BF14-43AB-8BEF-8E66127EB340}"/>
              </a:ext>
            </a:extLst>
          </p:cNvPr>
          <p:cNvSpPr>
            <a:spLocks noChangeArrowheads="1"/>
          </p:cNvSpPr>
          <p:nvPr/>
        </p:nvSpPr>
        <p:spPr bwMode="auto">
          <a:xfrm>
            <a:off x="5262293" y="2572275"/>
            <a:ext cx="1929301" cy="475052"/>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４．データクオリティの測定基準の定義（</a:t>
            </a:r>
            <a:r>
              <a:rPr lang="en-US" altLang="ja-JP" sz="1100" dirty="0">
                <a:latin typeface="Meiryo UI" panose="020B0604030504040204" pitchFamily="50" charset="-128"/>
                <a:ea typeface="Meiryo UI" panose="020B0604030504040204" pitchFamily="50" charset="-128"/>
              </a:rPr>
              <a:t>P</a:t>
            </a:r>
            <a:r>
              <a:rPr lang="ja-JP" altLang="en-US" sz="1100" dirty="0">
                <a:latin typeface="Meiryo UI" panose="020B0604030504040204" pitchFamily="50" charset="-128"/>
                <a:ea typeface="Meiryo UI" panose="020B0604030504040204" pitchFamily="50" charset="-128"/>
              </a:rPr>
              <a:t>）</a:t>
            </a:r>
          </a:p>
        </p:txBody>
      </p:sp>
      <p:sp>
        <p:nvSpPr>
          <p:cNvPr id="16" name="AutoShape 42">
            <a:extLst>
              <a:ext uri="{FF2B5EF4-FFF2-40B4-BE49-F238E27FC236}">
                <a16:creationId xmlns:a16="http://schemas.microsoft.com/office/drawing/2014/main" id="{EA80CCB5-389B-4362-9279-2781522717C7}"/>
              </a:ext>
            </a:extLst>
          </p:cNvPr>
          <p:cNvSpPr>
            <a:spLocks noChangeArrowheads="1"/>
          </p:cNvSpPr>
          <p:nvPr/>
        </p:nvSpPr>
        <p:spPr bwMode="auto">
          <a:xfrm>
            <a:off x="9581738" y="2572276"/>
            <a:ext cx="1933254" cy="471317"/>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r>
              <a:rPr lang="ja-JP" altLang="en-US" sz="1100" dirty="0">
                <a:latin typeface="Meiryo UI" panose="020B0604030504040204" pitchFamily="50" charset="-128"/>
                <a:ea typeface="Meiryo UI" panose="020B0604030504040204" pitchFamily="50" charset="-128"/>
              </a:rPr>
              <a:t>１２．データクオリティ管理の運用手続きとパフォーマンスの監視</a:t>
            </a:r>
            <a:endParaRPr lang="en-US" altLang="ja-JP" sz="1100" dirty="0">
              <a:latin typeface="Meiryo UI" panose="020B0604030504040204" pitchFamily="50" charset="-128"/>
              <a:ea typeface="Meiryo UI" panose="020B0604030504040204" pitchFamily="50" charset="-128"/>
            </a:endParaRPr>
          </a:p>
          <a:p>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C</a:t>
            </a:r>
            <a:r>
              <a:rPr lang="ja-JP" altLang="en-US" sz="1100" dirty="0">
                <a:latin typeface="Meiryo UI" panose="020B0604030504040204" pitchFamily="50" charset="-128"/>
                <a:ea typeface="Meiryo UI" panose="020B0604030504040204" pitchFamily="50" charset="-128"/>
              </a:rPr>
              <a:t>）</a:t>
            </a:r>
          </a:p>
        </p:txBody>
      </p:sp>
      <p:cxnSp>
        <p:nvCxnSpPr>
          <p:cNvPr id="17" name="直線矢印コネクタ 16">
            <a:extLst>
              <a:ext uri="{FF2B5EF4-FFF2-40B4-BE49-F238E27FC236}">
                <a16:creationId xmlns:a16="http://schemas.microsoft.com/office/drawing/2014/main" id="{C4C58C73-947C-4DD6-B916-C67DC957769B}"/>
              </a:ext>
            </a:extLst>
          </p:cNvPr>
          <p:cNvCxnSpPr>
            <a:stCxn id="12" idx="3"/>
            <a:endCxn id="13" idx="1"/>
          </p:cNvCxnSpPr>
          <p:nvPr/>
        </p:nvCxnSpPr>
        <p:spPr bwMode="auto">
          <a:xfrm>
            <a:off x="5032654" y="2186666"/>
            <a:ext cx="229638" cy="2531"/>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8" name="直線矢印コネクタ 17">
            <a:extLst>
              <a:ext uri="{FF2B5EF4-FFF2-40B4-BE49-F238E27FC236}">
                <a16:creationId xmlns:a16="http://schemas.microsoft.com/office/drawing/2014/main" id="{83FE375F-B554-4F73-B551-42B85920D75E}"/>
              </a:ext>
            </a:extLst>
          </p:cNvPr>
          <p:cNvCxnSpPr>
            <a:stCxn id="13" idx="2"/>
            <a:endCxn id="14" idx="0"/>
          </p:cNvCxnSpPr>
          <p:nvPr/>
        </p:nvCxnSpPr>
        <p:spPr bwMode="auto">
          <a:xfrm>
            <a:off x="6225751" y="2430507"/>
            <a:ext cx="1192" cy="141768"/>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9" name="直線矢印コネクタ 18">
            <a:extLst>
              <a:ext uri="{FF2B5EF4-FFF2-40B4-BE49-F238E27FC236}">
                <a16:creationId xmlns:a16="http://schemas.microsoft.com/office/drawing/2014/main" id="{E280C0C8-4FC6-45E2-9EDE-B25DBF679BC7}"/>
              </a:ext>
            </a:extLst>
          </p:cNvPr>
          <p:cNvCxnSpPr>
            <a:stCxn id="7" idx="2"/>
            <a:endCxn id="8" idx="0"/>
          </p:cNvCxnSpPr>
          <p:nvPr/>
        </p:nvCxnSpPr>
        <p:spPr bwMode="auto">
          <a:xfrm>
            <a:off x="8385474" y="2419203"/>
            <a:ext cx="0" cy="1530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1" name="直線矢印コネクタ 20">
            <a:extLst>
              <a:ext uri="{FF2B5EF4-FFF2-40B4-BE49-F238E27FC236}">
                <a16:creationId xmlns:a16="http://schemas.microsoft.com/office/drawing/2014/main" id="{F89BDA62-9614-49B6-AB8B-1678BA5061F0}"/>
              </a:ext>
            </a:extLst>
          </p:cNvPr>
          <p:cNvCxnSpPr>
            <a:cxnSpLocks/>
            <a:stCxn id="8" idx="2"/>
            <a:endCxn id="10" idx="0"/>
          </p:cNvCxnSpPr>
          <p:nvPr/>
        </p:nvCxnSpPr>
        <p:spPr bwMode="auto">
          <a:xfrm>
            <a:off x="8385475" y="3038391"/>
            <a:ext cx="2143" cy="15127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3" name="コネクタ: カギ線 30">
            <a:extLst>
              <a:ext uri="{FF2B5EF4-FFF2-40B4-BE49-F238E27FC236}">
                <a16:creationId xmlns:a16="http://schemas.microsoft.com/office/drawing/2014/main" id="{B4D6284D-DCDD-41F4-B905-2A28B04CF8AC}"/>
              </a:ext>
            </a:extLst>
          </p:cNvPr>
          <p:cNvCxnSpPr>
            <a:stCxn id="14" idx="2"/>
            <a:endCxn id="7" idx="1"/>
          </p:cNvCxnSpPr>
          <p:nvPr/>
        </p:nvCxnSpPr>
        <p:spPr bwMode="auto">
          <a:xfrm rot="5400000" flipH="1" flipV="1">
            <a:off x="6391004" y="2019484"/>
            <a:ext cx="863783" cy="1191904"/>
          </a:xfrm>
          <a:prstGeom prst="bentConnector4">
            <a:avLst>
              <a:gd name="adj1" fmla="val -11150"/>
              <a:gd name="adj2" fmla="val 90467"/>
            </a:avLst>
          </a:prstGeom>
          <a:solidFill>
            <a:schemeClr val="accent1"/>
          </a:solidFill>
          <a:ln w="12700" cap="flat" cmpd="sng" algn="ctr">
            <a:solidFill>
              <a:schemeClr val="tx1"/>
            </a:solidFill>
            <a:prstDash val="solid"/>
            <a:round/>
            <a:headEnd type="none" w="sm" len="sm"/>
            <a:tailEnd type="triangle"/>
          </a:ln>
          <a:effectLst/>
        </p:spPr>
      </p:cxnSp>
      <p:cxnSp>
        <p:nvCxnSpPr>
          <p:cNvPr id="24" name="直線矢印コネクタ 23">
            <a:extLst>
              <a:ext uri="{FF2B5EF4-FFF2-40B4-BE49-F238E27FC236}">
                <a16:creationId xmlns:a16="http://schemas.microsoft.com/office/drawing/2014/main" id="{F216E7E1-E8F8-4814-99A2-B1C670852DC7}"/>
              </a:ext>
            </a:extLst>
          </p:cNvPr>
          <p:cNvCxnSpPr>
            <a:stCxn id="11" idx="2"/>
            <a:endCxn id="16" idx="0"/>
          </p:cNvCxnSpPr>
          <p:nvPr/>
        </p:nvCxnSpPr>
        <p:spPr bwMode="auto">
          <a:xfrm>
            <a:off x="10548365" y="2420243"/>
            <a:ext cx="0" cy="15203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正方形/長方形 26">
            <a:extLst>
              <a:ext uri="{FF2B5EF4-FFF2-40B4-BE49-F238E27FC236}">
                <a16:creationId xmlns:a16="http://schemas.microsoft.com/office/drawing/2014/main" id="{0524B668-4E15-4AEF-AE0C-D08EB35DFDB4}"/>
              </a:ext>
            </a:extLst>
          </p:cNvPr>
          <p:cNvSpPr/>
          <p:nvPr/>
        </p:nvSpPr>
        <p:spPr bwMode="auto">
          <a:xfrm>
            <a:off x="3119202" y="3799902"/>
            <a:ext cx="1913452" cy="595878"/>
          </a:xfrm>
          <a:prstGeom prst="rect">
            <a:avLst/>
          </a:prstGeom>
          <a:solidFill>
            <a:srgbClr val="00B0F0"/>
          </a:solidFill>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①ビジネスニーズ</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整理ワークシート</a:t>
            </a:r>
          </a:p>
        </p:txBody>
      </p:sp>
      <p:sp>
        <p:nvSpPr>
          <p:cNvPr id="28" name="正方形/長方形 27">
            <a:extLst>
              <a:ext uri="{FF2B5EF4-FFF2-40B4-BE49-F238E27FC236}">
                <a16:creationId xmlns:a16="http://schemas.microsoft.com/office/drawing/2014/main" id="{0524B668-4E15-4AEF-AE0C-D08EB35DFDB4}"/>
              </a:ext>
            </a:extLst>
          </p:cNvPr>
          <p:cNvSpPr/>
          <p:nvPr/>
        </p:nvSpPr>
        <p:spPr bwMode="auto">
          <a:xfrm>
            <a:off x="9575402" y="3804567"/>
            <a:ext cx="1939591"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ctr" anchorCtr="0" compatLnSpc="1">
            <a:prstTxWarp prst="textNoShape">
              <a:avLst/>
            </a:prstTxWarp>
          </a:bodyPr>
          <a:lstStyle/>
          <a:p>
            <a:pPr algn="ctr" defTabSz="868223" fontAlgn="base">
              <a:spcBef>
                <a:spcPct val="0"/>
              </a:spcBef>
              <a:spcAft>
                <a:spcPct val="0"/>
              </a:spcAft>
            </a:pPr>
            <a:r>
              <a:rPr lang="ja-JP" altLang="en-US" sz="1600" dirty="0">
                <a:solidFill>
                  <a:schemeClr val="bg1"/>
                </a:solidFill>
                <a:latin typeface="Meiryo UI" panose="020B0604030504040204" pitchFamily="50" charset="-128"/>
                <a:ea typeface="Meiryo UI" panose="020B0604030504040204" pitchFamily="50" charset="-128"/>
              </a:rPr>
              <a:t>④検査・レポート</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fontAlgn="base">
              <a:spcBef>
                <a:spcPct val="0"/>
              </a:spcBef>
              <a:spcAft>
                <a:spcPct val="0"/>
              </a:spcAft>
            </a:pPr>
            <a:r>
              <a:rPr lang="ja-JP" altLang="en-US" sz="1600" dirty="0">
                <a:solidFill>
                  <a:schemeClr val="bg1"/>
                </a:solidFill>
                <a:latin typeface="Meiryo UI" panose="020B0604030504040204" pitchFamily="50" charset="-128"/>
                <a:ea typeface="Meiryo UI" panose="020B0604030504040204" pitchFamily="50" charset="-128"/>
              </a:rPr>
              <a:t>運用整備ワークシート</a:t>
            </a:r>
          </a:p>
        </p:txBody>
      </p:sp>
      <p:sp>
        <p:nvSpPr>
          <p:cNvPr id="29" name="正方形/長方形 28">
            <a:extLst>
              <a:ext uri="{FF2B5EF4-FFF2-40B4-BE49-F238E27FC236}">
                <a16:creationId xmlns:a16="http://schemas.microsoft.com/office/drawing/2014/main" id="{0524B668-4E15-4AEF-AE0C-D08EB35DFDB4}"/>
              </a:ext>
            </a:extLst>
          </p:cNvPr>
          <p:cNvSpPr/>
          <p:nvPr/>
        </p:nvSpPr>
        <p:spPr bwMode="auto">
          <a:xfrm>
            <a:off x="5262293" y="3799902"/>
            <a:ext cx="1926917"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②</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管理対象</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検討ワークシート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524B668-4E15-4AEF-AE0C-D08EB35DFDB4}"/>
              </a:ext>
            </a:extLst>
          </p:cNvPr>
          <p:cNvSpPr/>
          <p:nvPr/>
        </p:nvSpPr>
        <p:spPr bwMode="auto">
          <a:xfrm>
            <a:off x="7418847" y="3804567"/>
            <a:ext cx="1933253"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③</a:t>
            </a:r>
            <a:r>
              <a:rPr lang="en-US" altLang="ja-JP" sz="1600" dirty="0">
                <a:solidFill>
                  <a:schemeClr val="bg1"/>
                </a:solidFill>
                <a:latin typeface="Meiryo UI" panose="020B0604030504040204" pitchFamily="50" charset="-128"/>
                <a:ea typeface="Meiryo UI" panose="020B0604030504040204" pitchFamily="50" charset="-128"/>
              </a:rPr>
              <a:t>DQ</a:t>
            </a:r>
            <a:r>
              <a:rPr lang="ja-JP" altLang="en-US" sz="1600" dirty="0">
                <a:solidFill>
                  <a:schemeClr val="bg1"/>
                </a:solidFill>
                <a:latin typeface="Meiryo UI" panose="020B0604030504040204" pitchFamily="50" charset="-128"/>
                <a:ea typeface="Meiryo UI" panose="020B0604030504040204" pitchFamily="50" charset="-128"/>
              </a:rPr>
              <a:t>チェック</a:t>
            </a:r>
            <a:endParaRPr lang="en-US" altLang="ja-JP" sz="1600" dirty="0">
              <a:solidFill>
                <a:schemeClr val="bg1"/>
              </a:solidFill>
              <a:latin typeface="Meiryo UI" panose="020B0604030504040204" pitchFamily="50" charset="-128"/>
              <a:ea typeface="Meiryo UI" panose="020B0604030504040204" pitchFamily="50" charset="-128"/>
            </a:endParaRPr>
          </a:p>
          <a:p>
            <a:pPr algn="ctr" defTabSz="868223"/>
            <a:r>
              <a:rPr lang="ja-JP" altLang="en-US" sz="1600" dirty="0">
                <a:solidFill>
                  <a:schemeClr val="bg1"/>
                </a:solidFill>
                <a:latin typeface="Meiryo UI" panose="020B0604030504040204" pitchFamily="50" charset="-128"/>
                <a:ea typeface="Meiryo UI" panose="020B0604030504040204" pitchFamily="50" charset="-128"/>
              </a:rPr>
              <a:t>精緻化ワークシート</a:t>
            </a:r>
            <a:endParaRPr lang="en-US" altLang="ja-JP" sz="1600" dirty="0">
              <a:solidFill>
                <a:schemeClr val="bg1"/>
              </a:solidFill>
              <a:latin typeface="Meiryo UI" panose="020B0604030504040204" pitchFamily="50" charset="-128"/>
              <a:ea typeface="Meiryo UI" panose="020B0604030504040204" pitchFamily="50" charset="-128"/>
            </a:endParaRPr>
          </a:p>
        </p:txBody>
      </p:sp>
      <p:cxnSp>
        <p:nvCxnSpPr>
          <p:cNvPr id="43" name="コネクタ: カギ線 30">
            <a:extLst>
              <a:ext uri="{FF2B5EF4-FFF2-40B4-BE49-F238E27FC236}">
                <a16:creationId xmlns:a16="http://schemas.microsoft.com/office/drawing/2014/main" id="{B4D6284D-DCDD-41F4-B905-2A28B04CF8AC}"/>
              </a:ext>
            </a:extLst>
          </p:cNvPr>
          <p:cNvCxnSpPr>
            <a:stCxn id="10" idx="2"/>
            <a:endCxn id="11" idx="1"/>
          </p:cNvCxnSpPr>
          <p:nvPr/>
        </p:nvCxnSpPr>
        <p:spPr bwMode="auto">
          <a:xfrm rot="5400000" flipH="1" flipV="1">
            <a:off x="8245699" y="2325983"/>
            <a:ext cx="1477957" cy="1194121"/>
          </a:xfrm>
          <a:prstGeom prst="bentConnector4">
            <a:avLst>
              <a:gd name="adj1" fmla="val -5532"/>
              <a:gd name="adj2" fmla="val 90564"/>
            </a:avLst>
          </a:prstGeom>
          <a:solidFill>
            <a:schemeClr val="accent1"/>
          </a:solidFill>
          <a:ln w="12700" cap="flat" cmpd="sng" algn="ctr">
            <a:solidFill>
              <a:schemeClr val="tx1"/>
            </a:solidFill>
            <a:prstDash val="solid"/>
            <a:round/>
            <a:headEnd type="none" w="sm" len="sm"/>
            <a:tailEnd type="triangle"/>
          </a:ln>
          <a:effectLst/>
        </p:spPr>
      </p:cxnSp>
      <p:sp>
        <p:nvSpPr>
          <p:cNvPr id="50" name="テキスト ボックス 49"/>
          <p:cNvSpPr txBox="1"/>
          <p:nvPr/>
        </p:nvSpPr>
        <p:spPr>
          <a:xfrm>
            <a:off x="479442" y="1922546"/>
            <a:ext cx="314386" cy="1816766"/>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アクティビティ</a:t>
            </a:r>
          </a:p>
        </p:txBody>
      </p:sp>
      <p:sp>
        <p:nvSpPr>
          <p:cNvPr id="51" name="テキスト ボックス 50"/>
          <p:cNvSpPr txBox="1"/>
          <p:nvPr/>
        </p:nvSpPr>
        <p:spPr>
          <a:xfrm>
            <a:off x="479442" y="3799902"/>
            <a:ext cx="314386" cy="2592000"/>
          </a:xfrm>
          <a:prstGeom prst="rect">
            <a:avLst/>
          </a:prstGeom>
          <a:solidFill>
            <a:srgbClr val="002060"/>
          </a:solidFill>
          <a:ln w="12700" cap="flat" cmpd="sng" algn="ctr">
            <a:solidFill>
              <a:schemeClr val="tx1"/>
            </a:solidFill>
            <a:prstDash val="solid"/>
            <a:round/>
            <a:headEnd type="none" w="sm" len="sm"/>
            <a:tailEnd type="none" w="sm" len="sm"/>
          </a:ln>
          <a:effectLst/>
        </p:spPr>
        <p:txBody>
          <a:bodyPr rot="0" spcFirstLastPara="0" vertOverflow="overflow" horzOverflow="overflow" vert="eaVert" wrap="none" lIns="86818" tIns="43409" rIns="86818" bIns="43409" numCol="1" spcCol="0" rtlCol="0" fromWordArt="0" anchor="ctr" anchorCtr="0" forceAA="0" compatLnSpc="1">
            <a:prstTxWarp prst="textNoShape">
              <a:avLst/>
            </a:prstTxWarp>
            <a:noAutofit/>
          </a:bodyPr>
          <a:lstStyle>
            <a:defPPr>
              <a:defRPr lang="ja-JP"/>
            </a:defPPr>
            <a:lvl1pPr algn="ctr">
              <a:defRPr sz="1519">
                <a:solidFill>
                  <a:schemeClr val="bg1"/>
                </a:solidFill>
                <a:latin typeface="Meiryo UI" panose="020B0604030504040204" pitchFamily="50" charset="-128"/>
                <a:ea typeface="Meiryo UI" panose="020B0604030504040204" pitchFamily="50" charset="-128"/>
              </a:defRPr>
            </a:lvl1pPr>
          </a:lstStyle>
          <a:p>
            <a:r>
              <a:rPr lang="ja-JP" altLang="en-US" dirty="0"/>
              <a:t>アウトプット</a:t>
            </a:r>
          </a:p>
        </p:txBody>
      </p:sp>
      <p:sp>
        <p:nvSpPr>
          <p:cNvPr id="57" name="テキスト ボックス 56"/>
          <p:cNvSpPr txBox="1"/>
          <p:nvPr/>
        </p:nvSpPr>
        <p:spPr>
          <a:xfrm>
            <a:off x="3119202" y="4408211"/>
            <a:ext cx="1913452" cy="2021510"/>
          </a:xfrm>
          <a:prstGeom prst="rect">
            <a:avLst/>
          </a:prstGeom>
          <a:noFill/>
        </p:spPr>
        <p:txBody>
          <a:bodyPr wrap="square" tIns="36000" rtlCol="0">
            <a:spAutoFit/>
          </a:bodyPr>
          <a:lstStyle/>
          <a:p>
            <a:r>
              <a:rPr lang="ja-JP" altLang="en-US" sz="1400" dirty="0">
                <a:solidFill>
                  <a:srgbClr val="0070C0"/>
                </a:solidFill>
                <a:latin typeface="Meiryo UI" panose="020B0604030504040204" pitchFamily="50" charset="-128"/>
                <a:ea typeface="Meiryo UI" panose="020B0604030504040204" pitchFamily="50" charset="-128"/>
              </a:rPr>
              <a:t>ビジネスニーズを</a:t>
            </a:r>
            <a:r>
              <a:rPr lang="en-US" altLang="ja-JP" sz="1400" dirty="0">
                <a:solidFill>
                  <a:srgbClr val="0070C0"/>
                </a:solidFill>
                <a:latin typeface="Meiryo UI" panose="020B0604030504040204" pitchFamily="50" charset="-128"/>
                <a:ea typeface="Meiryo UI" panose="020B0604030504040204" pitchFamily="50" charset="-128"/>
              </a:rPr>
              <a:t>5W1H</a:t>
            </a:r>
            <a:r>
              <a:rPr lang="ja-JP" altLang="en-US" sz="1400" dirty="0">
                <a:solidFill>
                  <a:srgbClr val="0070C0"/>
                </a:solidFill>
                <a:latin typeface="Meiryo UI" panose="020B0604030504040204" pitchFamily="50" charset="-128"/>
                <a:ea typeface="Meiryo UI" panose="020B0604030504040204" pitchFamily="50" charset="-128"/>
              </a:rPr>
              <a:t>で纏める</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●ビジネス目的</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●対象業務</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●管轄部門</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dirty="0">
                <a:solidFill>
                  <a:srgbClr val="0070C0"/>
                </a:solidFill>
                <a:latin typeface="Meiryo UI" panose="020B0604030504040204" pitchFamily="50" charset="-128"/>
                <a:ea typeface="Meiryo UI" panose="020B0604030504040204" pitchFamily="50" charset="-128"/>
              </a:rPr>
              <a:t>●情報要求　　</a:t>
            </a:r>
            <a:r>
              <a:rPr lang="en-US" altLang="ja-JP" sz="1400" dirty="0" err="1">
                <a:solidFill>
                  <a:srgbClr val="0070C0"/>
                </a:solidFill>
                <a:latin typeface="Meiryo UI" panose="020B0604030504040204" pitchFamily="50" charset="-128"/>
                <a:ea typeface="Meiryo UI" panose="020B0604030504040204" pitchFamily="50" charset="-128"/>
              </a:rPr>
              <a:t>Etc</a:t>
            </a:r>
            <a:endParaRPr lang="en-US" altLang="ja-JP" sz="1400" dirty="0">
              <a:solidFill>
                <a:srgbClr val="0070C0"/>
              </a:solidFill>
              <a:latin typeface="Meiryo UI" panose="020B0604030504040204" pitchFamily="50" charset="-128"/>
              <a:ea typeface="Meiryo UI" panose="020B0604030504040204" pitchFamily="50" charset="-128"/>
            </a:endParaRPr>
          </a:p>
          <a:p>
            <a:r>
              <a:rPr lang="ja-JP" altLang="en-US" sz="1400" u="sng" dirty="0">
                <a:solidFill>
                  <a:srgbClr val="0070C0"/>
                </a:solidFill>
                <a:latin typeface="Meiryo UI" panose="020B0604030504040204" pitchFamily="50" charset="-128"/>
                <a:ea typeface="Meiryo UI" panose="020B0604030504040204" pitchFamily="50" charset="-128"/>
              </a:rPr>
              <a:t>データセットの特定には踏み込まずビジネス視点で纏める</a:t>
            </a:r>
            <a:endParaRPr lang="en-US" altLang="ja-JP" sz="1400" u="sng" dirty="0">
              <a:solidFill>
                <a:srgbClr val="0070C0"/>
              </a:solidFill>
              <a:latin typeface="Meiryo UI" panose="020B0604030504040204" pitchFamily="50" charset="-128"/>
              <a:ea typeface="Meiryo UI" panose="020B0604030504040204" pitchFamily="50" charset="-128"/>
            </a:endParaRPr>
          </a:p>
        </p:txBody>
      </p:sp>
      <p:sp>
        <p:nvSpPr>
          <p:cNvPr id="58" name="テキスト ボックス 57"/>
          <p:cNvSpPr txBox="1"/>
          <p:nvPr/>
        </p:nvSpPr>
        <p:spPr>
          <a:xfrm>
            <a:off x="5243837" y="4412102"/>
            <a:ext cx="1913452" cy="1815882"/>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実データを見て</a:t>
            </a:r>
            <a:r>
              <a:rPr lang="en-US" altLang="ja-JP" sz="1400" dirty="0">
                <a:latin typeface="Meiryo UI" panose="020B0604030504040204" pitchFamily="50" charset="-128"/>
                <a:ea typeface="Meiryo UI" panose="020B0604030504040204" pitchFamily="50" charset="-128"/>
              </a:rPr>
              <a:t>DQ</a:t>
            </a:r>
            <a:r>
              <a:rPr lang="ja-JP" altLang="en-US" sz="1400" dirty="0">
                <a:latin typeface="Meiryo UI" panose="020B0604030504040204" pitchFamily="50" charset="-128"/>
                <a:ea typeface="Meiryo UI" panose="020B0604030504040204" pitchFamily="50" charset="-128"/>
              </a:rPr>
              <a:t>管理対象を絞り込む</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●プロファイル方法</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●プロファイル結果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●結果の評価</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a:t>
            </a:r>
            <a:r>
              <a:rPr lang="en-US" altLang="ja-JP" sz="1400" dirty="0">
                <a:latin typeface="Meiryo UI" panose="020B0604030504040204" pitchFamily="50" charset="-128"/>
                <a:ea typeface="Meiryo UI" panose="020B0604030504040204" pitchFamily="50" charset="-128"/>
              </a:rPr>
              <a:t>DQ</a:t>
            </a:r>
            <a:r>
              <a:rPr lang="ja-JP" altLang="en-US" sz="1400" dirty="0">
                <a:latin typeface="Meiryo UI" panose="020B0604030504040204" pitchFamily="50" charset="-128"/>
                <a:ea typeface="Meiryo UI" panose="020B0604030504040204" pitchFamily="50" charset="-128"/>
              </a:rPr>
              <a:t>管理要否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実データを見た気づきや申し送りも整理</a:t>
            </a:r>
            <a:endParaRPr lang="en-US" altLang="ja-JP" sz="1400" u="sng" dirty="0">
              <a:latin typeface="Meiryo UI" panose="020B0604030504040204" pitchFamily="50" charset="-128"/>
              <a:ea typeface="Meiryo UI" panose="020B0604030504040204" pitchFamily="50" charset="-128"/>
            </a:endParaRPr>
          </a:p>
        </p:txBody>
      </p:sp>
      <p:sp>
        <p:nvSpPr>
          <p:cNvPr id="59" name="テキスト ボックス 58"/>
          <p:cNvSpPr txBox="1"/>
          <p:nvPr/>
        </p:nvSpPr>
        <p:spPr>
          <a:xfrm>
            <a:off x="7418846" y="4408211"/>
            <a:ext cx="1913452" cy="2021510"/>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チェック方法を精緻化してビジネス部門と確認・合意する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●ビジネスルール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●管轄部門の検証（見逃し、過検知等）</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●閾値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ルール化しきれないものへの対応方法も合意</a:t>
            </a:r>
            <a:endParaRPr lang="en-US" altLang="ja-JP" sz="1400" u="sng" dirty="0">
              <a:latin typeface="Meiryo UI" panose="020B0604030504040204" pitchFamily="50" charset="-128"/>
              <a:ea typeface="Meiryo UI" panose="020B0604030504040204" pitchFamily="50" charset="-128"/>
            </a:endParaRPr>
          </a:p>
        </p:txBody>
      </p:sp>
      <p:sp>
        <p:nvSpPr>
          <p:cNvPr id="60" name="テキスト ボックス 59"/>
          <p:cNvSpPr txBox="1"/>
          <p:nvPr/>
        </p:nvSpPr>
        <p:spPr>
          <a:xfrm>
            <a:off x="9575401" y="4412102"/>
            <a:ext cx="1913452" cy="1815882"/>
          </a:xfrm>
          <a:prstGeom prst="rect">
            <a:avLst/>
          </a:prstGeom>
          <a:noFill/>
        </p:spPr>
        <p:txBody>
          <a:bodyPr wrap="square" tIns="36000" rtlCol="0">
            <a:spAutoFit/>
          </a:bodyPr>
          <a:lstStyle/>
          <a:p>
            <a:r>
              <a:rPr lang="ja-JP" altLang="en-US" sz="1400" dirty="0">
                <a:latin typeface="Meiryo UI" panose="020B0604030504040204" pitchFamily="50" charset="-128"/>
                <a:ea typeface="Meiryo UI" panose="020B0604030504040204" pitchFamily="50" charset="-128"/>
              </a:rPr>
              <a:t>平時、問題発生時の運用方法を決める</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●定期検査、監視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●診断、評価</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●問題解決</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●レポーティング　　</a:t>
            </a:r>
            <a:r>
              <a:rPr lang="en-US" altLang="ja-JP" sz="1400" dirty="0" err="1">
                <a:latin typeface="Meiryo UI" panose="020B0604030504040204" pitchFamily="50" charset="-128"/>
                <a:ea typeface="Meiryo UI" panose="020B0604030504040204" pitchFamily="50" charset="-128"/>
              </a:rPr>
              <a:t>Etc</a:t>
            </a:r>
            <a:endParaRPr lang="en-US" altLang="ja-JP" sz="1400" dirty="0">
              <a:latin typeface="Meiryo UI" panose="020B0604030504040204" pitchFamily="50" charset="-128"/>
              <a:ea typeface="Meiryo UI" panose="020B0604030504040204" pitchFamily="50" charset="-128"/>
            </a:endParaRPr>
          </a:p>
          <a:p>
            <a:r>
              <a:rPr lang="ja-JP" altLang="en-US" sz="1400" u="sng" dirty="0">
                <a:latin typeface="Meiryo UI" panose="020B0604030504040204" pitchFamily="50" charset="-128"/>
                <a:ea typeface="Meiryo UI" panose="020B0604030504040204" pitchFamily="50" charset="-128"/>
              </a:rPr>
              <a:t>「いつ」「誰が」「どのように」実施するかを定義</a:t>
            </a:r>
            <a:endParaRPr lang="en-US" altLang="ja-JP" sz="1400" u="sng" dirty="0">
              <a:latin typeface="Meiryo UI" panose="020B0604030504040204" pitchFamily="50" charset="-128"/>
              <a:ea typeface="Meiryo UI" panose="020B0604030504040204" pitchFamily="50" charset="-128"/>
            </a:endParaRPr>
          </a:p>
        </p:txBody>
      </p:sp>
      <p:sp>
        <p:nvSpPr>
          <p:cNvPr id="38" name="Title 1">
            <a:extLst>
              <a:ext uri="{FF2B5EF4-FFF2-40B4-BE49-F238E27FC236}">
                <a16:creationId xmlns:a16="http://schemas.microsoft.com/office/drawing/2014/main" id="{78806F3F-2600-4255-85B8-BEC7509A7C3F}"/>
              </a:ext>
            </a:extLst>
          </p:cNvPr>
          <p:cNvSpPr>
            <a:spLocks noGrp="1"/>
          </p:cNvSpPr>
          <p:nvPr>
            <p:ph type="title"/>
          </p:nvPr>
        </p:nvSpPr>
        <p:spPr>
          <a:xfrm>
            <a:off x="532737" y="286604"/>
            <a:ext cx="10622943" cy="504506"/>
          </a:xfrm>
        </p:spPr>
        <p:txBody>
          <a:bodyPr>
            <a:noAutofit/>
          </a:bodyPr>
          <a:lstStyle/>
          <a:p>
            <a:r>
              <a:rPr lang="en-US" altLang="ja-JP" sz="3600" dirty="0"/>
              <a:t>Step1</a:t>
            </a:r>
            <a:r>
              <a:rPr lang="ja-JP" altLang="en-US" sz="3600" dirty="0"/>
              <a:t>　ビジネスニーズの把握</a:t>
            </a:r>
            <a:endParaRPr lang="en-US" sz="3600" dirty="0"/>
          </a:p>
        </p:txBody>
      </p:sp>
      <p:sp>
        <p:nvSpPr>
          <p:cNvPr id="40" name="AutoShape 42">
            <a:extLst>
              <a:ext uri="{FF2B5EF4-FFF2-40B4-BE49-F238E27FC236}">
                <a16:creationId xmlns:a16="http://schemas.microsoft.com/office/drawing/2014/main" id="{D8F81C91-1E42-4F63-83BD-0B7C19CD677F}"/>
              </a:ext>
            </a:extLst>
          </p:cNvPr>
          <p:cNvSpPr>
            <a:spLocks noChangeArrowheads="1"/>
          </p:cNvSpPr>
          <p:nvPr/>
        </p:nvSpPr>
        <p:spPr bwMode="auto">
          <a:xfrm>
            <a:off x="971968" y="1952428"/>
            <a:ext cx="1913452" cy="477559"/>
          </a:xfrm>
          <a:prstGeom prst="roundRect">
            <a:avLst>
              <a:gd name="adj" fmla="val 0"/>
            </a:avLst>
          </a:prstGeom>
          <a:solidFill>
            <a:schemeClr val="bg1"/>
          </a:solidFill>
          <a:ln w="9525" algn="ctr">
            <a:solidFill>
              <a:schemeClr val="tx1"/>
            </a:solidFill>
            <a:round/>
            <a:headEnd/>
            <a:tailEnd/>
          </a:ln>
          <a:effectLst>
            <a:outerShdw blurRad="50800" dist="38100" dir="2700000" algn="tl" rotWithShape="0">
              <a:prstClr val="black">
                <a:alpha val="40000"/>
              </a:prstClr>
            </a:outerShdw>
          </a:effectLst>
        </p:spPr>
        <p:txBody>
          <a:bodyPr anchor="ctr"/>
          <a:lstStyle/>
          <a:p>
            <a:pPr algn="l">
              <a:defRPr/>
            </a:pPr>
            <a:r>
              <a:rPr lang="ja-JP" altLang="en-US" sz="1100" dirty="0">
                <a:latin typeface="Meiryo UI" panose="020B0604030504040204" pitchFamily="50" charset="-128"/>
                <a:ea typeface="Meiryo UI" panose="020B0604030504040204" pitchFamily="50" charset="-128"/>
              </a:rPr>
              <a:t>１</a:t>
            </a: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ヒアリング</a:t>
            </a:r>
            <a:endParaRPr lang="en-US" altLang="ja-JP" sz="1100" dirty="0">
              <a:latin typeface="Meiryo UI" panose="020B0604030504040204" pitchFamily="50" charset="-128"/>
              <a:ea typeface="Meiryo UI" panose="020B0604030504040204" pitchFamily="50" charset="-128"/>
            </a:endParaRPr>
          </a:p>
          <a:p>
            <a:pPr algn="l">
              <a:defRPr/>
            </a:pPr>
            <a:r>
              <a:rPr lang="ja-JP" altLang="en-US" sz="1100" dirty="0">
                <a:latin typeface="Meiryo UI" panose="020B0604030504040204" pitchFamily="50" charset="-128"/>
                <a:ea typeface="Meiryo UI" panose="020B0604030504040204" pitchFamily="50" charset="-128"/>
              </a:rPr>
              <a:t>（</a:t>
            </a:r>
            <a:r>
              <a:rPr lang="en-US" altLang="ja-JP" sz="1100" dirty="0">
                <a:latin typeface="Meiryo UI" panose="020B0604030504040204" pitchFamily="50" charset="-128"/>
                <a:ea typeface="Meiryo UI" panose="020B0604030504040204" pitchFamily="50" charset="-128"/>
              </a:rPr>
              <a:t>D</a:t>
            </a:r>
            <a:r>
              <a:rPr lang="ja-JP" altLang="en-US" sz="1100" dirty="0">
                <a:latin typeface="Meiryo UI" panose="020B0604030504040204" pitchFamily="50" charset="-128"/>
                <a:ea typeface="Meiryo UI" panose="020B0604030504040204" pitchFamily="50" charset="-128"/>
              </a:rPr>
              <a:t>）</a:t>
            </a:r>
          </a:p>
        </p:txBody>
      </p:sp>
      <p:sp>
        <p:nvSpPr>
          <p:cNvPr id="41" name="正方形/長方形 40">
            <a:extLst>
              <a:ext uri="{FF2B5EF4-FFF2-40B4-BE49-F238E27FC236}">
                <a16:creationId xmlns:a16="http://schemas.microsoft.com/office/drawing/2014/main" id="{0A541986-F2BF-4B40-B1F8-4A7CCB14E730}"/>
              </a:ext>
            </a:extLst>
          </p:cNvPr>
          <p:cNvSpPr/>
          <p:nvPr/>
        </p:nvSpPr>
        <p:spPr bwMode="auto">
          <a:xfrm>
            <a:off x="971968" y="3804444"/>
            <a:ext cx="1913452" cy="595878"/>
          </a:xfrm>
          <a:prstGeom prst="rect">
            <a:avLst/>
          </a:prstGeom>
          <a:ln>
            <a:headEnd type="none" w="sm" len="sm"/>
            <a:tailEnd type="none" w="sm" len="sm"/>
          </a:ln>
        </p:spPr>
        <p:style>
          <a:lnRef idx="2">
            <a:schemeClr val="accent1">
              <a:shade val="50000"/>
            </a:schemeClr>
          </a:lnRef>
          <a:fillRef idx="1">
            <a:schemeClr val="accent1"/>
          </a:fillRef>
          <a:effectRef idx="0">
            <a:schemeClr val="accent1"/>
          </a:effectRef>
          <a:fontRef idx="minor">
            <a:schemeClr val="lt1"/>
          </a:fontRef>
        </p:style>
        <p:txBody>
          <a:bodyPr vert="horz" wrap="none" lIns="86818" tIns="43409" rIns="86818" bIns="43409" numCol="1" rtlCol="0" anchor="t" anchorCtr="0" compatLnSpc="1">
            <a:prstTxWarp prst="textNoShape">
              <a:avLst/>
            </a:prstTxWarp>
          </a:bodyPr>
          <a:lstStyle/>
          <a:p>
            <a:pPr algn="ctr" defTabSz="868223"/>
            <a:r>
              <a:rPr lang="ja-JP" altLang="en-US" sz="1600" dirty="0">
                <a:solidFill>
                  <a:schemeClr val="bg1"/>
                </a:solidFill>
                <a:latin typeface="Meiryo UI" panose="020B0604030504040204" pitchFamily="50" charset="-128"/>
                <a:ea typeface="Meiryo UI" panose="020B0604030504040204" pitchFamily="50" charset="-128"/>
              </a:rPr>
              <a:t>ヒアリングシート</a:t>
            </a:r>
          </a:p>
        </p:txBody>
      </p:sp>
      <p:sp>
        <p:nvSpPr>
          <p:cNvPr id="42" name="テキスト ボックス 41">
            <a:extLst>
              <a:ext uri="{FF2B5EF4-FFF2-40B4-BE49-F238E27FC236}">
                <a16:creationId xmlns:a16="http://schemas.microsoft.com/office/drawing/2014/main" id="{8139ED6D-266F-414E-90EE-C8E67A5CA225}"/>
              </a:ext>
            </a:extLst>
          </p:cNvPr>
          <p:cNvSpPr txBox="1"/>
          <p:nvPr/>
        </p:nvSpPr>
        <p:spPr>
          <a:xfrm>
            <a:off x="971968" y="4412753"/>
            <a:ext cx="1913452" cy="944292"/>
          </a:xfrm>
          <a:prstGeom prst="rect">
            <a:avLst/>
          </a:prstGeom>
          <a:noFill/>
        </p:spPr>
        <p:txBody>
          <a:bodyPr wrap="square" tIns="36000" rtlCol="0">
            <a:spAutoFit/>
          </a:bodyPr>
          <a:lstStyle/>
          <a:p>
            <a:r>
              <a:rPr lang="ja-JP" altLang="en-US" sz="1400" u="sng" dirty="0">
                <a:latin typeface="Meiryo UI" panose="020B0604030504040204" pitchFamily="50" charset="-128"/>
                <a:ea typeface="Meiryo UI" panose="020B0604030504040204" pitchFamily="50" charset="-128"/>
              </a:rPr>
              <a:t>ビジネスニーズを決める前にどういった部門や業務に問題があるか、ヒアリングを行う</a:t>
            </a:r>
            <a:endParaRPr lang="en-US" altLang="ja-JP" sz="1400" u="sng" dirty="0">
              <a:latin typeface="Meiryo UI" panose="020B0604030504040204" pitchFamily="50" charset="-128"/>
              <a:ea typeface="Meiryo UI" panose="020B0604030504040204" pitchFamily="50" charset="-128"/>
            </a:endParaRPr>
          </a:p>
        </p:txBody>
      </p:sp>
      <p:cxnSp>
        <p:nvCxnSpPr>
          <p:cNvPr id="44" name="直線矢印コネクタ 43">
            <a:extLst>
              <a:ext uri="{FF2B5EF4-FFF2-40B4-BE49-F238E27FC236}">
                <a16:creationId xmlns:a16="http://schemas.microsoft.com/office/drawing/2014/main" id="{885D4F0C-D63A-4223-A5C6-4E3DEBE92644}"/>
              </a:ext>
            </a:extLst>
          </p:cNvPr>
          <p:cNvCxnSpPr>
            <a:cxnSpLocks/>
            <a:stCxn id="40" idx="3"/>
            <a:endCxn id="12" idx="1"/>
          </p:cNvCxnSpPr>
          <p:nvPr/>
        </p:nvCxnSpPr>
        <p:spPr bwMode="auto">
          <a:xfrm flipV="1">
            <a:off x="2885420" y="2186666"/>
            <a:ext cx="233782" cy="4542"/>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46" name="テキスト ボックス 45">
            <a:extLst>
              <a:ext uri="{FF2B5EF4-FFF2-40B4-BE49-F238E27FC236}">
                <a16:creationId xmlns:a16="http://schemas.microsoft.com/office/drawing/2014/main" id="{B52599F3-EBE1-46EF-AE8D-0032C17AE7D2}"/>
              </a:ext>
            </a:extLst>
          </p:cNvPr>
          <p:cNvSpPr txBox="1"/>
          <p:nvPr/>
        </p:nvSpPr>
        <p:spPr>
          <a:xfrm>
            <a:off x="476871" y="852755"/>
            <a:ext cx="11239928" cy="1200329"/>
          </a:xfrm>
          <a:prstGeom prst="rect">
            <a:avLst/>
          </a:prstGeom>
          <a:noFill/>
        </p:spPr>
        <p:txBody>
          <a:bodyPr wrap="square" rtlCol="0">
            <a:spAutoFit/>
          </a:bodyPr>
          <a:lstStyle/>
          <a:p>
            <a:r>
              <a:rPr kumimoji="1" lang="ja-JP" altLang="en-US" dirty="0"/>
              <a:t>最初は「データクオリティ要件の定義」です。</a:t>
            </a:r>
            <a:endParaRPr kumimoji="1" lang="en-US" altLang="ja-JP" dirty="0"/>
          </a:p>
          <a:p>
            <a:r>
              <a:rPr kumimoji="1" lang="ja-JP" altLang="en-US" dirty="0"/>
              <a:t>ビジネスニーズを明確化し、整理していくステップですが、「ビジネスニーズ整理ワークシート」を用いて進めていきます。</a:t>
            </a:r>
            <a:endParaRPr kumimoji="1" lang="en-US" altLang="ja-JP" dirty="0"/>
          </a:p>
          <a:p>
            <a:endParaRPr kumimoji="1" lang="ja-JP" altLang="en-US" dirty="0"/>
          </a:p>
        </p:txBody>
      </p:sp>
      <p:sp>
        <p:nvSpPr>
          <p:cNvPr id="3" name="フッター プレースホルダー 2">
            <a:extLst>
              <a:ext uri="{FF2B5EF4-FFF2-40B4-BE49-F238E27FC236}">
                <a16:creationId xmlns:a16="http://schemas.microsoft.com/office/drawing/2014/main" id="{F4DCB019-37D8-C9FE-BD84-382BA8DA05DF}"/>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6" name="スライド番号プレースホルダー 5">
            <a:extLst>
              <a:ext uri="{FF2B5EF4-FFF2-40B4-BE49-F238E27FC236}">
                <a16:creationId xmlns:a16="http://schemas.microsoft.com/office/drawing/2014/main" id="{37D21AD0-8679-D1D2-1036-CF8041BD5E38}"/>
              </a:ext>
            </a:extLst>
          </p:cNvPr>
          <p:cNvSpPr>
            <a:spLocks noGrp="1"/>
          </p:cNvSpPr>
          <p:nvPr>
            <p:ph type="sldNum" sz="quarter" idx="12"/>
          </p:nvPr>
        </p:nvSpPr>
        <p:spPr/>
        <p:txBody>
          <a:bodyPr/>
          <a:lstStyle/>
          <a:p>
            <a:pPr rtl="0"/>
            <a:fld id="{3A98EE3D-8CD1-4C3F-BD1C-C98C9596463C}" type="slidenum">
              <a:rPr lang="en-US" smtClean="0"/>
              <a:t>8</a:t>
            </a:fld>
            <a:endParaRPr lang="en-US" dirty="0"/>
          </a:p>
        </p:txBody>
      </p:sp>
    </p:spTree>
    <p:extLst>
      <p:ext uri="{BB962C8B-B14F-4D97-AF65-F5344CB8AC3E}">
        <p14:creationId xmlns:p14="http://schemas.microsoft.com/office/powerpoint/2010/main" val="3292351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F9060E00-EE8D-40B2-A382-F51B3372788A}"/>
              </a:ext>
            </a:extLst>
          </p:cNvPr>
          <p:cNvPicPr>
            <a:picLocks noChangeAspect="1"/>
          </p:cNvPicPr>
          <p:nvPr/>
        </p:nvPicPr>
        <p:blipFill>
          <a:blip r:embed="rId2"/>
          <a:stretch>
            <a:fillRect/>
          </a:stretch>
        </p:blipFill>
        <p:spPr>
          <a:xfrm>
            <a:off x="450296" y="2594356"/>
            <a:ext cx="5286727" cy="3410889"/>
          </a:xfrm>
          <a:prstGeom prst="rect">
            <a:avLst/>
          </a:prstGeom>
        </p:spPr>
      </p:pic>
      <p:sp>
        <p:nvSpPr>
          <p:cNvPr id="12" name="Text Placeholder 2">
            <a:extLst>
              <a:ext uri="{FF2B5EF4-FFF2-40B4-BE49-F238E27FC236}">
                <a16:creationId xmlns:a16="http://schemas.microsoft.com/office/drawing/2014/main" id="{55D6EE61-B427-4435-AECD-CFE7E6D62DFE}"/>
              </a:ext>
            </a:extLst>
          </p:cNvPr>
          <p:cNvSpPr>
            <a:spLocks noGrp="1"/>
          </p:cNvSpPr>
          <p:nvPr>
            <p:ph type="body" idx="1"/>
          </p:nvPr>
        </p:nvSpPr>
        <p:spPr>
          <a:xfrm>
            <a:off x="434732" y="2057400"/>
            <a:ext cx="5302284" cy="449495"/>
          </a:xfrm>
          <a:solidFill>
            <a:schemeClr val="accent5">
              <a:lumMod val="20000"/>
              <a:lumOff val="80000"/>
            </a:schemeClr>
          </a:solidFill>
        </p:spPr>
        <p:txBody>
          <a:bodyPr>
            <a:normAutofit/>
          </a:bodyPr>
          <a:lstStyle/>
          <a:p>
            <a:r>
              <a:rPr lang="ja-JP" altLang="en-US" dirty="0"/>
              <a:t>ビジネスニーズ整理ワークシート</a:t>
            </a:r>
            <a:endParaRPr lang="en-US" dirty="0"/>
          </a:p>
        </p:txBody>
      </p:sp>
      <p:sp>
        <p:nvSpPr>
          <p:cNvPr id="14" name="Text Placeholder 4">
            <a:extLst>
              <a:ext uri="{FF2B5EF4-FFF2-40B4-BE49-F238E27FC236}">
                <a16:creationId xmlns:a16="http://schemas.microsoft.com/office/drawing/2014/main" id="{A188AD04-1A0F-4924-9E32-76DC49BA618F}"/>
              </a:ext>
            </a:extLst>
          </p:cNvPr>
          <p:cNvSpPr>
            <a:spLocks noGrp="1"/>
          </p:cNvSpPr>
          <p:nvPr>
            <p:ph type="body" sz="quarter" idx="3"/>
          </p:nvPr>
        </p:nvSpPr>
        <p:spPr>
          <a:xfrm>
            <a:off x="5853395" y="2057400"/>
            <a:ext cx="5903872" cy="449495"/>
          </a:xfrm>
          <a:solidFill>
            <a:schemeClr val="accent5">
              <a:lumMod val="20000"/>
              <a:lumOff val="80000"/>
            </a:schemeClr>
          </a:solidFill>
        </p:spPr>
        <p:txBody>
          <a:bodyPr>
            <a:normAutofit/>
          </a:bodyPr>
          <a:lstStyle/>
          <a:p>
            <a:r>
              <a:rPr lang="ja-JP" altLang="en-US" dirty="0"/>
              <a:t>ビジネスニーズの整理を行う</a:t>
            </a:r>
            <a:endParaRPr lang="en-US" dirty="0"/>
          </a:p>
        </p:txBody>
      </p:sp>
      <p:sp>
        <p:nvSpPr>
          <p:cNvPr id="16" name="Content Placeholder 5">
            <a:extLst>
              <a:ext uri="{FF2B5EF4-FFF2-40B4-BE49-F238E27FC236}">
                <a16:creationId xmlns:a16="http://schemas.microsoft.com/office/drawing/2014/main" id="{3D10430A-3170-4CAF-9EA4-ED93CAA66FE5}"/>
              </a:ext>
            </a:extLst>
          </p:cNvPr>
          <p:cNvSpPr>
            <a:spLocks noGrp="1"/>
          </p:cNvSpPr>
          <p:nvPr>
            <p:ph sz="quarter" idx="4"/>
          </p:nvPr>
        </p:nvSpPr>
        <p:spPr>
          <a:xfrm>
            <a:off x="5853396" y="2594356"/>
            <a:ext cx="5903872" cy="3341424"/>
          </a:xfrm>
        </p:spPr>
        <p:txBody>
          <a:bodyPr>
            <a:normAutofit fontScale="92500"/>
          </a:bodyPr>
          <a:lstStyle/>
          <a:p>
            <a:r>
              <a:rPr lang="en-US" altLang="ja-JP" dirty="0"/>
              <a:t>DMBOK2</a:t>
            </a:r>
            <a:r>
              <a:rPr lang="ja-JP" altLang="en-US" dirty="0"/>
              <a:t>には「高品質なデータ自体を目的としてはいけない。それは組織を成功に導く一つの手段に過ぎない」</a:t>
            </a:r>
            <a:r>
              <a:rPr lang="en-US" altLang="ja-JP" dirty="0"/>
              <a:t>(485P)</a:t>
            </a:r>
            <a:r>
              <a:rPr lang="ja-JP" altLang="en-US" dirty="0"/>
              <a:t>と記載されています。</a:t>
            </a:r>
            <a:endParaRPr lang="en-US" altLang="ja-JP" dirty="0"/>
          </a:p>
          <a:p>
            <a:r>
              <a:rPr lang="ja-JP" altLang="en-US" dirty="0"/>
              <a:t>ビジネスのニーズを明確にし、その</a:t>
            </a:r>
            <a:r>
              <a:rPr lang="ja-JP" altLang="en-US" u="sng" dirty="0"/>
              <a:t>ニーズに合致した必要なデータセットの品質を向上させねば意味がない</a:t>
            </a:r>
            <a:r>
              <a:rPr lang="ja-JP" altLang="en-US" dirty="0"/>
              <a:t>ということです。そのためにまず最初に自分たちにとって、</a:t>
            </a:r>
            <a:r>
              <a:rPr lang="ja-JP" altLang="en-US" dirty="0">
                <a:solidFill>
                  <a:schemeClr val="tx1"/>
                </a:solidFill>
              </a:rPr>
              <a:t>何が最も重要なデータなのか</a:t>
            </a:r>
            <a:r>
              <a:rPr lang="ja-JP" altLang="en-US" dirty="0"/>
              <a:t>を明確にしていく必要があります。</a:t>
            </a:r>
            <a:endParaRPr lang="en-US" altLang="ja-JP" dirty="0"/>
          </a:p>
          <a:p>
            <a:r>
              <a:rPr lang="ja-JP" altLang="en-US" dirty="0"/>
              <a:t>ビジネスニーズ整理ワークシートでは、</a:t>
            </a:r>
            <a:r>
              <a:rPr lang="ja-JP" altLang="en-US" dirty="0">
                <a:solidFill>
                  <a:srgbClr val="0070C0"/>
                </a:solidFill>
              </a:rPr>
              <a:t>どういったニーズで、どういった情報やデータの品質要件</a:t>
            </a:r>
            <a:r>
              <a:rPr lang="ja-JP" altLang="en-US" dirty="0"/>
              <a:t>が求められるかを明確化していきます。</a:t>
            </a:r>
            <a:endParaRPr lang="en-US" dirty="0"/>
          </a:p>
        </p:txBody>
      </p:sp>
      <p:sp>
        <p:nvSpPr>
          <p:cNvPr id="6" name="テキスト ボックス 5">
            <a:extLst>
              <a:ext uri="{FF2B5EF4-FFF2-40B4-BE49-F238E27FC236}">
                <a16:creationId xmlns:a16="http://schemas.microsoft.com/office/drawing/2014/main" id="{3267C6E2-022C-4B2F-A189-7D8DBA89205F}"/>
              </a:ext>
            </a:extLst>
          </p:cNvPr>
          <p:cNvSpPr txBox="1"/>
          <p:nvPr/>
        </p:nvSpPr>
        <p:spPr>
          <a:xfrm>
            <a:off x="476871" y="852755"/>
            <a:ext cx="11239928" cy="923330"/>
          </a:xfrm>
          <a:prstGeom prst="rect">
            <a:avLst/>
          </a:prstGeom>
          <a:noFill/>
        </p:spPr>
        <p:txBody>
          <a:bodyPr wrap="square" rtlCol="0">
            <a:spAutoFit/>
          </a:bodyPr>
          <a:lstStyle/>
          <a:p>
            <a:r>
              <a:rPr kumimoji="1" lang="ja-JP" altLang="en-US" dirty="0"/>
              <a:t>データ品質マネジメント（</a:t>
            </a:r>
            <a:r>
              <a:rPr kumimoji="1" lang="en-US" altLang="ja-JP" dirty="0"/>
              <a:t>DQM</a:t>
            </a:r>
            <a:r>
              <a:rPr kumimoji="1" lang="ja-JP" altLang="en-US" dirty="0"/>
              <a:t>）の出発点は、データ品質の向上が、どのようなビジネスニーズによって要求されているかを把握し、分析するところから始まります。（</a:t>
            </a:r>
            <a:r>
              <a:rPr kumimoji="1" lang="en-US" altLang="ja-JP" dirty="0"/>
              <a:t>DMBOK2</a:t>
            </a:r>
            <a:r>
              <a:rPr kumimoji="1" lang="ja-JP" altLang="en-US" dirty="0"/>
              <a:t>　１３章　２．１　高品質なデータを定義する）</a:t>
            </a:r>
            <a:endParaRPr kumimoji="1" lang="en-US" altLang="ja-JP" dirty="0"/>
          </a:p>
          <a:p>
            <a:r>
              <a:rPr kumimoji="1" lang="ja-JP" altLang="en-US" dirty="0"/>
              <a:t>ビジネスのニーズに合致しないデータの品質を向上させても、費用がかかるばかりで効果が得られません。</a:t>
            </a:r>
          </a:p>
        </p:txBody>
      </p:sp>
      <p:sp>
        <p:nvSpPr>
          <p:cNvPr id="7" name="四角形: 角を丸くする 6">
            <a:extLst>
              <a:ext uri="{FF2B5EF4-FFF2-40B4-BE49-F238E27FC236}">
                <a16:creationId xmlns:a16="http://schemas.microsoft.com/office/drawing/2014/main" id="{331405AE-9201-4E07-85B4-17343472DBFB}"/>
              </a:ext>
            </a:extLst>
          </p:cNvPr>
          <p:cNvSpPr/>
          <p:nvPr/>
        </p:nvSpPr>
        <p:spPr>
          <a:xfrm>
            <a:off x="1477925" y="3508771"/>
            <a:ext cx="2138901" cy="5959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５</a:t>
            </a:r>
            <a:r>
              <a:rPr kumimoji="1" lang="en-US" altLang="ja-JP" dirty="0"/>
              <a:t>W</a:t>
            </a:r>
            <a:r>
              <a:rPr kumimoji="1" lang="ja-JP" altLang="en-US" dirty="0"/>
              <a:t>でのビジネスニーズの整理</a:t>
            </a:r>
          </a:p>
        </p:txBody>
      </p:sp>
      <p:sp>
        <p:nvSpPr>
          <p:cNvPr id="13" name="四角形: 角を丸くする 12">
            <a:extLst>
              <a:ext uri="{FF2B5EF4-FFF2-40B4-BE49-F238E27FC236}">
                <a16:creationId xmlns:a16="http://schemas.microsoft.com/office/drawing/2014/main" id="{46B7D7FE-0C38-4AC9-83B0-1AC328697CBB}"/>
              </a:ext>
            </a:extLst>
          </p:cNvPr>
          <p:cNvSpPr/>
          <p:nvPr/>
        </p:nvSpPr>
        <p:spPr>
          <a:xfrm>
            <a:off x="1477925" y="5245294"/>
            <a:ext cx="2138901" cy="5959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データ品質要件の分析</a:t>
            </a:r>
          </a:p>
        </p:txBody>
      </p:sp>
      <p:sp>
        <p:nvSpPr>
          <p:cNvPr id="17" name="四角形: 角を丸くする 16">
            <a:extLst>
              <a:ext uri="{FF2B5EF4-FFF2-40B4-BE49-F238E27FC236}">
                <a16:creationId xmlns:a16="http://schemas.microsoft.com/office/drawing/2014/main" id="{CDC9C16C-72E1-4F56-AC3A-EBFDE6EBE1FA}"/>
              </a:ext>
            </a:extLst>
          </p:cNvPr>
          <p:cNvSpPr/>
          <p:nvPr/>
        </p:nvSpPr>
        <p:spPr>
          <a:xfrm>
            <a:off x="1477925" y="4808125"/>
            <a:ext cx="2138901" cy="2638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情報要求</a:t>
            </a:r>
          </a:p>
        </p:txBody>
      </p:sp>
      <p:sp>
        <p:nvSpPr>
          <p:cNvPr id="18" name="四角形: 角を丸くする 17">
            <a:extLst>
              <a:ext uri="{FF2B5EF4-FFF2-40B4-BE49-F238E27FC236}">
                <a16:creationId xmlns:a16="http://schemas.microsoft.com/office/drawing/2014/main" id="{3D776706-CCE3-4B8C-95EC-1EDA5981833F}"/>
              </a:ext>
            </a:extLst>
          </p:cNvPr>
          <p:cNvSpPr/>
          <p:nvPr/>
        </p:nvSpPr>
        <p:spPr>
          <a:xfrm>
            <a:off x="4758771" y="3062266"/>
            <a:ext cx="389106" cy="26575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項目記載要領</a:t>
            </a:r>
          </a:p>
        </p:txBody>
      </p:sp>
      <p:sp>
        <p:nvSpPr>
          <p:cNvPr id="15" name="四角形: 角を丸くする 14">
            <a:extLst>
              <a:ext uri="{FF2B5EF4-FFF2-40B4-BE49-F238E27FC236}">
                <a16:creationId xmlns:a16="http://schemas.microsoft.com/office/drawing/2014/main" id="{535B7AD4-E23F-4142-9F1C-47552B501B96}"/>
              </a:ext>
            </a:extLst>
          </p:cNvPr>
          <p:cNvSpPr/>
          <p:nvPr/>
        </p:nvSpPr>
        <p:spPr>
          <a:xfrm>
            <a:off x="619328" y="3062266"/>
            <a:ext cx="389106" cy="26575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記載項目</a:t>
            </a:r>
          </a:p>
        </p:txBody>
      </p:sp>
      <p:sp>
        <p:nvSpPr>
          <p:cNvPr id="21" name="Title 1">
            <a:extLst>
              <a:ext uri="{FF2B5EF4-FFF2-40B4-BE49-F238E27FC236}">
                <a16:creationId xmlns:a16="http://schemas.microsoft.com/office/drawing/2014/main" id="{9F850A26-B77A-B892-60BF-C326C47EB1C2}"/>
              </a:ext>
            </a:extLst>
          </p:cNvPr>
          <p:cNvSpPr txBox="1">
            <a:spLocks/>
          </p:cNvSpPr>
          <p:nvPr/>
        </p:nvSpPr>
        <p:spPr>
          <a:xfrm>
            <a:off x="532737" y="286604"/>
            <a:ext cx="10622943" cy="50450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kumimoji="1" sz="4700" i="0" kern="1200" spc="-50" baseline="0">
                <a:solidFill>
                  <a:schemeClr val="tx1">
                    <a:lumMod val="75000"/>
                    <a:lumOff val="25000"/>
                  </a:schemeClr>
                </a:solidFill>
                <a:latin typeface="MS Mincho" panose="02020609040205080304" pitchFamily="17" charset="-128"/>
                <a:ea typeface="MS Mincho" panose="02020609040205080304" pitchFamily="17" charset="-128"/>
                <a:cs typeface="+mj-cs"/>
              </a:defRPr>
            </a:lvl1pPr>
          </a:lstStyle>
          <a:p>
            <a:r>
              <a:rPr lang="en-US" altLang="ja-JP" sz="3600" dirty="0"/>
              <a:t>Step1</a:t>
            </a:r>
            <a:r>
              <a:rPr lang="ja-JP" altLang="en-US" sz="3600" dirty="0"/>
              <a:t>　ビジネスニーズの把握</a:t>
            </a:r>
            <a:endParaRPr lang="en-US" sz="3600" dirty="0"/>
          </a:p>
        </p:txBody>
      </p:sp>
      <p:sp>
        <p:nvSpPr>
          <p:cNvPr id="8" name="フッター プレースホルダー 7">
            <a:extLst>
              <a:ext uri="{FF2B5EF4-FFF2-40B4-BE49-F238E27FC236}">
                <a16:creationId xmlns:a16="http://schemas.microsoft.com/office/drawing/2014/main" id="{8614227F-6D24-7DF7-3B59-F38C85B03BC0}"/>
              </a:ext>
            </a:extLst>
          </p:cNvPr>
          <p:cNvSpPr>
            <a:spLocks noGrp="1"/>
          </p:cNvSpPr>
          <p:nvPr>
            <p:ph type="ftr" sz="quarter" idx="11"/>
          </p:nvPr>
        </p:nvSpPr>
        <p:spPr/>
        <p:txBody>
          <a:bodyPr/>
          <a:lstStyle/>
          <a:p>
            <a:r>
              <a:rPr kumimoji="1" lang="en-US" altLang="ja-JP"/>
              <a:t>Copyright 2022 DAMA-JAPAN</a:t>
            </a:r>
            <a:r>
              <a:rPr kumimoji="1" lang="ja-JP" altLang="en-US"/>
              <a:t>　</a:t>
            </a:r>
            <a:r>
              <a:rPr kumimoji="1" lang="en-US" altLang="ja-JP"/>
              <a:t>#8chapter</a:t>
            </a:r>
            <a:r>
              <a:rPr kumimoji="1" lang="ja-JP" altLang="en-US"/>
              <a:t>　</a:t>
            </a:r>
            <a:r>
              <a:rPr kumimoji="1" lang="en-US" altLang="ja-JP"/>
              <a:t>All right reserved.</a:t>
            </a:r>
            <a:endParaRPr kumimoji="1" lang="ja-JP" altLang="en-US" dirty="0"/>
          </a:p>
        </p:txBody>
      </p:sp>
      <p:sp>
        <p:nvSpPr>
          <p:cNvPr id="9" name="スライド番号プレースホルダー 8">
            <a:extLst>
              <a:ext uri="{FF2B5EF4-FFF2-40B4-BE49-F238E27FC236}">
                <a16:creationId xmlns:a16="http://schemas.microsoft.com/office/drawing/2014/main" id="{7842815E-4E54-A7DA-0B97-6080212ED30E}"/>
              </a:ext>
            </a:extLst>
          </p:cNvPr>
          <p:cNvSpPr>
            <a:spLocks noGrp="1"/>
          </p:cNvSpPr>
          <p:nvPr>
            <p:ph type="sldNum" sz="quarter" idx="12"/>
          </p:nvPr>
        </p:nvSpPr>
        <p:spPr/>
        <p:txBody>
          <a:bodyPr/>
          <a:lstStyle/>
          <a:p>
            <a:pPr rtl="0"/>
            <a:fld id="{3A98EE3D-8CD1-4C3F-BD1C-C98C9596463C}" type="slidenum">
              <a:rPr lang="en-US" smtClean="0"/>
              <a:t>9</a:t>
            </a:fld>
            <a:endParaRPr lang="en-US" dirty="0"/>
          </a:p>
        </p:txBody>
      </p:sp>
    </p:spTree>
    <p:extLst>
      <p:ext uri="{BB962C8B-B14F-4D97-AF65-F5344CB8AC3E}">
        <p14:creationId xmlns:p14="http://schemas.microsoft.com/office/powerpoint/2010/main" val="2662783782"/>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Office_41798875_TF56160789" id="{8EF54D1C-3516-45D2-964D-322F5179DAFB}" vid="{588529C6-7038-4A64-A4FA-6ACDF2254A3B}"/>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Metadata/LabelInfo.xml><?xml version="1.0" encoding="utf-8"?>
<clbl:labelList xmlns:clbl="http://schemas.microsoft.com/office/2020/mipLabelMetadata">
  <clbl:label id="{1bc0f418-96a4-4caf-9d7c-ccc5ec7f9d91}" enabled="1" method="Privileged" siteId="{e0793d39-0939-496d-b129-198edd916feb}" contentBits="0" removed="0"/>
</clbl:labelList>
</file>

<file path=docProps/app.xml><?xml version="1.0" encoding="utf-8"?>
<Properties xmlns="http://schemas.openxmlformats.org/officeDocument/2006/extended-properties" xmlns:vt="http://schemas.openxmlformats.org/officeDocument/2006/docPropsVTypes">
  <TotalTime>8158</TotalTime>
  <Words>14056</Words>
  <Application>Microsoft Office PowerPoint</Application>
  <PresentationFormat>ワイド画面</PresentationFormat>
  <Paragraphs>1608</Paragraphs>
  <Slides>67</Slides>
  <Notes>8</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67</vt:i4>
      </vt:variant>
    </vt:vector>
  </HeadingPairs>
  <TitlesOfParts>
    <vt:vector size="79" baseType="lpstr">
      <vt:lpstr>Meiryo UI</vt:lpstr>
      <vt:lpstr>ＭＳ Ｐゴシック</vt:lpstr>
      <vt:lpstr>MS Mincho</vt:lpstr>
      <vt:lpstr>MS Mincho</vt:lpstr>
      <vt:lpstr>メイリオ</vt:lpstr>
      <vt:lpstr>Arial</vt:lpstr>
      <vt:lpstr>Calibri</vt:lpstr>
      <vt:lpstr>Franklin Gothic Book</vt:lpstr>
      <vt:lpstr>Libre Franklin</vt:lpstr>
      <vt:lpstr>Times New Roman</vt:lpstr>
      <vt:lpstr>Wingdings</vt:lpstr>
      <vt:lpstr>1_RetrospectVTI</vt:lpstr>
      <vt:lpstr>DQMワークシート 　チュートリアル</vt:lpstr>
      <vt:lpstr>目次</vt:lpstr>
      <vt:lpstr>PowerPoint プレゼンテーション</vt:lpstr>
      <vt:lpstr>PowerPoint プレゼンテーション</vt:lpstr>
      <vt:lpstr>データ品質マネジメント　オーバービュー</vt:lpstr>
      <vt:lpstr>PowerPoint プレゼンテーション</vt:lpstr>
      <vt:lpstr>PowerPoint プレゼンテーション</vt:lpstr>
      <vt:lpstr>Step1　ビジネスニーズの把握</vt:lpstr>
      <vt:lpstr>PowerPoint プレゼンテーション</vt:lpstr>
      <vt:lpstr>PowerPoint プレゼンテーション</vt:lpstr>
      <vt:lpstr>Step1　ビジネスニーズの把握</vt:lpstr>
      <vt:lpstr>PowerPoint プレゼンテーション</vt:lpstr>
      <vt:lpstr>Step1　ビジネスニーズの把握</vt:lpstr>
      <vt:lpstr>Step1　ビジネスニーズの把握</vt:lpstr>
      <vt:lpstr>Step1　ビジネスニーズの把握</vt:lpstr>
      <vt:lpstr>Step1　ビジネスニーズの把握</vt:lpstr>
      <vt:lpstr>PowerPoint プレゼンテーション</vt:lpstr>
      <vt:lpstr>PowerPoint プレゼンテーション</vt:lpstr>
      <vt:lpstr>PowerPoint プレゼンテーション</vt:lpstr>
      <vt:lpstr>PowerPoint プレゼンテーション</vt:lpstr>
      <vt:lpstr>Step2　DQ管理対象の検討</vt:lpstr>
      <vt:lpstr>Step2　DQ管理対象の検討</vt:lpstr>
      <vt:lpstr>PowerPoint プレゼンテーション</vt:lpstr>
      <vt:lpstr>Step2　DQ管理対象の検討</vt:lpstr>
      <vt:lpstr>Step2　DQ管理対象の検討</vt:lpstr>
      <vt:lpstr>Step2　DQ管理対象の検討</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Step2　DQ管理対象の検討</vt:lpstr>
      <vt:lpstr>PowerPoint プレゼンテーション</vt:lpstr>
      <vt:lpstr>Step2　DQ管理対象の検討</vt:lpstr>
      <vt:lpstr>PowerPoint プレゼンテーション</vt:lpstr>
      <vt:lpstr>PowerPoint プレゼンテーション</vt:lpstr>
      <vt:lpstr>Step3　DQチェック内容の精緻化</vt:lpstr>
      <vt:lpstr>Step3　DQチェック内容の精緻化</vt:lpstr>
      <vt:lpstr>PowerPoint プレゼンテーション</vt:lpstr>
      <vt:lpstr>Step3　DQチェック内容の精緻化</vt:lpstr>
      <vt:lpstr>Step3　DQチェック内容の精緻化</vt:lpstr>
      <vt:lpstr>Step3　DQチェック内容の精緻化</vt:lpstr>
      <vt:lpstr>Step3　DQチェック内容の精緻化</vt:lpstr>
      <vt:lpstr>Step3　DQチェック内容の精緻化</vt:lpstr>
      <vt:lpstr>Step3　DQチェック内容の精緻化</vt:lpstr>
      <vt:lpstr>Step3　DQチェック内容の精緻化</vt:lpstr>
      <vt:lpstr>Step3　DQチェック内容の精緻化</vt:lpstr>
      <vt:lpstr>Step3　DQチェック内容の精緻化</vt:lpstr>
      <vt:lpstr>PowerPoint プレゼンテーション</vt:lpstr>
      <vt:lpstr>Step4　検査・レポ―ト・運用の整備</vt:lpstr>
      <vt:lpstr>Step4　検査・レポ―ト・運用の整備</vt:lpstr>
      <vt:lpstr>Step4　検査・レポ―ト・運用の整備</vt:lpstr>
      <vt:lpstr>Step4　検査・レポ―ト・運用の整備</vt:lpstr>
      <vt:lpstr>Step4　検査・レポ―ト・運用の整備</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StepX　ワークシートでの作業タイトル　</vt:lpstr>
      <vt:lpstr>StepX　ワークシートでの作業タイトル　</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タイトル Lorem Ipsum</dc:title>
  <dc:creator>Tone, Toshimitsu</dc:creator>
  <cp:lastModifiedBy>Tone, Toshimitsu A.</cp:lastModifiedBy>
  <cp:revision>117</cp:revision>
  <dcterms:created xsi:type="dcterms:W3CDTF">2021-02-10T15:58:03Z</dcterms:created>
  <dcterms:modified xsi:type="dcterms:W3CDTF">2022-10-21T11:44:37Z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bc0f418-96a4-4caf-9d7c-ccc5ec7f9d91_Enabled">
    <vt:lpwstr>true</vt:lpwstr>
  </property>
  <property fmtid="{D5CDD505-2E9C-101B-9397-08002B2CF9AE}" pid="3" name="MSIP_Label_1bc0f418-96a4-4caf-9d7c-ccc5ec7f9d91_SetDate">
    <vt:lpwstr>2021-09-01T01:10:32Z</vt:lpwstr>
  </property>
  <property fmtid="{D5CDD505-2E9C-101B-9397-08002B2CF9AE}" pid="4" name="MSIP_Label_1bc0f418-96a4-4caf-9d7c-ccc5ec7f9d91_Method">
    <vt:lpwstr>Privileged</vt:lpwstr>
  </property>
  <property fmtid="{D5CDD505-2E9C-101B-9397-08002B2CF9AE}" pid="5" name="MSIP_Label_1bc0f418-96a4-4caf-9d7c-ccc5ec7f9d91_Name">
    <vt:lpwstr>1bc0f418-96a4-4caf-9d7c-ccc5ec7f9d91</vt:lpwstr>
  </property>
  <property fmtid="{D5CDD505-2E9C-101B-9397-08002B2CF9AE}" pid="6" name="MSIP_Label_1bc0f418-96a4-4caf-9d7c-ccc5ec7f9d91_SiteId">
    <vt:lpwstr>e0793d39-0939-496d-b129-198edd916feb</vt:lpwstr>
  </property>
  <property fmtid="{D5CDD505-2E9C-101B-9397-08002B2CF9AE}" pid="7" name="MSIP_Label_1bc0f418-96a4-4caf-9d7c-ccc5ec7f9d91_ActionId">
    <vt:lpwstr>db80bfc7-0795-4651-bbb2-5918e9070980</vt:lpwstr>
  </property>
  <property fmtid="{D5CDD505-2E9C-101B-9397-08002B2CF9AE}" pid="8" name="MSIP_Label_1bc0f418-96a4-4caf-9d7c-ccc5ec7f9d91_ContentBits">
    <vt:lpwstr>0</vt:lpwstr>
  </property>
</Properties>
</file>